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672" r:id="rId3"/>
    <p:sldId id="674" r:id="rId4"/>
    <p:sldId id="670" r:id="rId5"/>
    <p:sldId id="259" r:id="rId6"/>
    <p:sldId id="258" r:id="rId7"/>
    <p:sldId id="256" r:id="rId8"/>
    <p:sldId id="676" r:id="rId9"/>
    <p:sldId id="669" r:id="rId10"/>
    <p:sldId id="675" r:id="rId11"/>
    <p:sldId id="671" r:id="rId12"/>
  </p:sldIdLst>
  <p:sldSz cx="12192000" cy="6858000"/>
  <p:notesSz cx="6745288" cy="988218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AAAA"/>
    <a:srgbClr val="D6D6D6"/>
    <a:srgbClr val="901918"/>
    <a:srgbClr val="C23115"/>
    <a:srgbClr val="AA3111"/>
    <a:srgbClr val="763B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9" autoAdjust="0"/>
    <p:restoredTop sz="95187" autoAdjust="0"/>
  </p:normalViewPr>
  <p:slideViewPr>
    <p:cSldViewPr snapToGrid="0" snapToObjects="1">
      <p:cViewPr varScale="1">
        <p:scale>
          <a:sx n="156" d="100"/>
          <a:sy n="156" d="100"/>
        </p:scale>
        <p:origin x="2658" y="1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958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20769" y="0"/>
            <a:ext cx="2922958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C21FF-62B1-459E-BF28-80840D893324}" type="datetimeFigureOut">
              <a:rPr lang="fr-FR" smtClean="0"/>
              <a:t>07/02/2022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86364"/>
            <a:ext cx="2922958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20769" y="9386364"/>
            <a:ext cx="2922958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D218D-1630-412C-A8EA-3B1B85C37B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091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958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20769" y="0"/>
            <a:ext cx="2922958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773F9-A4E2-3742-A1FE-78D63A4A3270}" type="datetimeFigureOut">
              <a:rPr lang="fr-FR" smtClean="0"/>
              <a:t>07/02/2022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41363"/>
            <a:ext cx="6586538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4529" y="4694039"/>
            <a:ext cx="5396230" cy="44469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2958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20769" y="9386364"/>
            <a:ext cx="2922958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425B8-5798-A145-B91F-138003F750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155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9375" y="741363"/>
            <a:ext cx="6586538" cy="37052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C7BB-AD7D-FA43-ABD3-10C1286B2CC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03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9375" y="741363"/>
            <a:ext cx="6586538" cy="37052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C7BB-AD7D-FA43-ABD3-10C1286B2CC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599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9375" y="741363"/>
            <a:ext cx="6586538" cy="37052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C7BB-AD7D-FA43-ABD3-10C1286B2CC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101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9375" y="741363"/>
            <a:ext cx="6586538" cy="37052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C7BB-AD7D-FA43-ABD3-10C1286B2CC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967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9375" y="741363"/>
            <a:ext cx="6586538" cy="37052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C7BB-AD7D-FA43-ABD3-10C1286B2CC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077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9375" y="741363"/>
            <a:ext cx="6586538" cy="37052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C7BB-AD7D-FA43-ABD3-10C1286B2CC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3846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9375" y="741363"/>
            <a:ext cx="6586538" cy="37052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C7BB-AD7D-FA43-ABD3-10C1286B2CC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585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6C5A-47E3-6546-9AC6-F73FC1696E26}" type="datetimeFigureOut">
              <a:rPr lang="fr-FR" smtClean="0"/>
              <a:t>07/02/2022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0A73-0431-7241-9566-A0D07520AD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151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6C5A-47E3-6546-9AC6-F73FC1696E26}" type="datetimeFigureOut">
              <a:rPr lang="fr-FR" smtClean="0"/>
              <a:t>07/02/2022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0A73-0431-7241-9566-A0D07520AD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78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6C5A-47E3-6546-9AC6-F73FC1696E26}" type="datetimeFigureOut">
              <a:rPr lang="fr-FR" smtClean="0"/>
              <a:t>07/02/2022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0A73-0431-7241-9566-A0D07520AD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306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6C5A-47E3-6546-9AC6-F73FC1696E26}" type="datetimeFigureOut">
              <a:rPr lang="fr-FR" smtClean="0"/>
              <a:t>07/02/2022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0A73-0431-7241-9566-A0D07520AD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248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6C5A-47E3-6546-9AC6-F73FC1696E26}" type="datetimeFigureOut">
              <a:rPr lang="fr-FR" smtClean="0"/>
              <a:t>07/02/2022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0A73-0431-7241-9566-A0D07520AD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3317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6C5A-47E3-6546-9AC6-F73FC1696E26}" type="datetimeFigureOut">
              <a:rPr lang="fr-FR" smtClean="0"/>
              <a:t>07/02/2022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0A73-0431-7241-9566-A0D07520AD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54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6C5A-47E3-6546-9AC6-F73FC1696E26}" type="datetimeFigureOut">
              <a:rPr lang="fr-FR" smtClean="0"/>
              <a:t>07/02/2022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0A73-0431-7241-9566-A0D07520AD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0653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6C5A-47E3-6546-9AC6-F73FC1696E26}" type="datetimeFigureOut">
              <a:rPr lang="fr-FR" smtClean="0"/>
              <a:t>07/02/2022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0A73-0431-7241-9566-A0D07520AD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26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6C5A-47E3-6546-9AC6-F73FC1696E26}" type="datetimeFigureOut">
              <a:rPr lang="fr-FR" smtClean="0"/>
              <a:t>07/02/2022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0A73-0431-7241-9566-A0D07520AD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386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6C5A-47E3-6546-9AC6-F73FC1696E26}" type="datetimeFigureOut">
              <a:rPr lang="fr-FR" smtClean="0"/>
              <a:t>07/02/2022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0A73-0431-7241-9566-A0D07520AD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853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6C5A-47E3-6546-9AC6-F73FC1696E26}" type="datetimeFigureOut">
              <a:rPr lang="fr-FR" smtClean="0"/>
              <a:t>07/02/2022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0A73-0431-7241-9566-A0D07520AD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97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6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E6C5A-47E3-6546-9AC6-F73FC1696E26}" type="datetimeFigureOut">
              <a:rPr lang="fr-FR" smtClean="0"/>
              <a:t>07/02/2022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50A73-0431-7241-9566-A0D07520AD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75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9408368" y="5762078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600" b="1" dirty="0">
                <a:solidFill>
                  <a:srgbClr val="C23115"/>
                </a:solidFill>
              </a:rPr>
              <a:t>Collège des enseignants d’Hématologie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783632" y="1268759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3600" b="1" dirty="0">
                <a:solidFill>
                  <a:srgbClr val="901918"/>
                </a:solidFill>
              </a:rPr>
              <a:t>DES Hématologie clinique</a:t>
            </a:r>
          </a:p>
          <a:p>
            <a:pPr algn="ctr" defTabSz="914400"/>
            <a:endParaRPr lang="fr-FR" dirty="0">
              <a:solidFill>
                <a:srgbClr val="901918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87968" y="2511476"/>
            <a:ext cx="84418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Réforme du 3</a:t>
            </a:r>
            <a:r>
              <a:rPr lang="fr-FR" sz="24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 cycle</a:t>
            </a:r>
          </a:p>
          <a:p>
            <a:pPr algn="ctr" defTabSz="914400"/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Formation théorique &amp; plateforme SIDES</a:t>
            </a:r>
          </a:p>
          <a:p>
            <a:pPr algn="ctr" defTabSz="914400"/>
            <a:endParaRPr lang="fr-FR" sz="2000" b="1" dirty="0">
              <a:solidFill>
                <a:schemeClr val="tx2"/>
              </a:solidFill>
            </a:endParaRPr>
          </a:p>
          <a:p>
            <a:pPr algn="ctr" defTabSz="914400"/>
            <a:endParaRPr lang="fr-FR" sz="2000" b="1" dirty="0">
              <a:solidFill>
                <a:schemeClr val="tx2"/>
              </a:solidFill>
            </a:endParaRPr>
          </a:p>
          <a:p>
            <a:pPr algn="ctr" defTabSz="914400"/>
            <a:r>
              <a:rPr lang="fr-FR" sz="2000" b="1" dirty="0">
                <a:solidFill>
                  <a:schemeClr val="tx2"/>
                </a:solidFill>
              </a:rPr>
              <a:t>Dr Aurore PERROT </a:t>
            </a:r>
          </a:p>
          <a:p>
            <a:pPr algn="ctr" defTabSz="914400"/>
            <a:endParaRPr lang="fr-FR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6BEDA11-B57D-4D4F-BEE4-3A9A4CF6D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3" y="5159403"/>
            <a:ext cx="2017991" cy="169859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7ABEB8D-1112-EE4C-A975-D5A439435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6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16"/>
    </mc:Choice>
    <mc:Fallback xmlns="">
      <p:transition spd="slow" advTm="2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783632" y="76745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3600" b="1" dirty="0">
                <a:solidFill>
                  <a:srgbClr val="901918"/>
                </a:solidFill>
              </a:rPr>
              <a:t>Evaluation par les internes (2022)</a:t>
            </a:r>
            <a:endParaRPr lang="fr-FR" sz="3600" dirty="0">
              <a:solidFill>
                <a:srgbClr val="901918"/>
              </a:solidFill>
            </a:endParaRPr>
          </a:p>
          <a:p>
            <a:pPr algn="ctr" defTabSz="914400"/>
            <a:endParaRPr lang="fr-FR" dirty="0">
              <a:solidFill>
                <a:srgbClr val="901918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A2F593E-20A7-EA43-9F09-C7A5491ED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574" y="1328689"/>
            <a:ext cx="4200600" cy="28004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DC5FA53-747D-6440-B0FC-088435B77011}"/>
              </a:ext>
            </a:extLst>
          </p:cNvPr>
          <p:cNvSpPr txBox="1"/>
          <p:nvPr/>
        </p:nvSpPr>
        <p:spPr>
          <a:xfrm>
            <a:off x="6096000" y="1720840"/>
            <a:ext cx="64579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Organisation des cours nationaux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Cours nationaux le vendredi après midi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Mailing-</a:t>
            </a:r>
            <a:r>
              <a:rPr lang="fr-FR" dirty="0" err="1"/>
              <a:t>list</a:t>
            </a:r>
            <a:endParaRPr lang="fr-FR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Annulation / report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Phases socle / approfondissement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Hétérogénéité d’accès à la formation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Internes +/- libérés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Enseignements locaux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Accès aux congrès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Manque d’évaluation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Validation des connaissances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Via SIDES NG 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7EE83B-A844-214E-98EB-9192F7D4B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40"/>
    </mc:Choice>
    <mc:Fallback xmlns="">
      <p:transition spd="slow" advTm="135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783632" y="76745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3600" b="1" dirty="0">
                <a:solidFill>
                  <a:srgbClr val="901918"/>
                </a:solidFill>
              </a:rPr>
              <a:t>Perspectives &amp; discussion</a:t>
            </a:r>
            <a:endParaRPr lang="fr-FR" sz="3600" dirty="0">
              <a:solidFill>
                <a:srgbClr val="901918"/>
              </a:solidFill>
            </a:endParaRPr>
          </a:p>
          <a:p>
            <a:pPr algn="ctr" defTabSz="914400"/>
            <a:endParaRPr lang="fr-FR" dirty="0">
              <a:solidFill>
                <a:srgbClr val="901918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04007C8-DFB6-844A-93ED-B04939653BA2}"/>
              </a:ext>
            </a:extLst>
          </p:cNvPr>
          <p:cNvSpPr txBox="1"/>
          <p:nvPr/>
        </p:nvSpPr>
        <p:spPr>
          <a:xfrm>
            <a:off x="1152525" y="1463665"/>
            <a:ext cx="77485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Organisation des cours magistraux nationaux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Planning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Présentiel / hybride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E-learning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Nouvelle sollicitation d’enseignants pour les cours sonorisés ?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Ajout de QCM / quiz pour évaluation ?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Diffusion via une mailing-</a:t>
            </a:r>
            <a:r>
              <a:rPr lang="fr-FR" dirty="0" err="1"/>
              <a:t>list</a:t>
            </a:r>
            <a:r>
              <a:rPr lang="fr-FR" dirty="0"/>
              <a:t> actualisée +/- l’AIH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Accès aux groupes coopérateurs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Adhésion gratuite (FIM, IFM)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SFH 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F685F3F-0AE6-4B45-B370-25E62807B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9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20"/>
    </mc:Choice>
    <mc:Fallback xmlns="">
      <p:transition spd="slow" advTm="119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342759" y="76745"/>
            <a:ext cx="8303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3600" b="1" dirty="0">
                <a:solidFill>
                  <a:srgbClr val="901918"/>
                </a:solidFill>
              </a:rPr>
              <a:t>Réforme : focus sur la formation théorique</a:t>
            </a:r>
            <a:endParaRPr lang="fr-FR" dirty="0">
              <a:solidFill>
                <a:srgbClr val="901918"/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35E6B9C9-5023-B849-82B8-5F1500EF1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477" y="1248566"/>
            <a:ext cx="9048750" cy="3698084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7E17F46-896D-844C-8949-35BF87A0D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341" y="5072063"/>
            <a:ext cx="8490294" cy="172350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7DF8C76-BF30-F04C-83AE-DDC4D4D34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99"/>
    </mc:Choice>
    <mc:Fallback xmlns="">
      <p:transition spd="slow" advTm="28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342759" y="76745"/>
            <a:ext cx="8303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3600" b="1" dirty="0">
                <a:solidFill>
                  <a:srgbClr val="901918"/>
                </a:solidFill>
              </a:rPr>
              <a:t>Projet de cours sonorisés (2017)</a:t>
            </a:r>
            <a:endParaRPr lang="fr-FR" dirty="0">
              <a:solidFill>
                <a:srgbClr val="901918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95B13B-94F6-CB4C-B979-6E291D184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885" y="939800"/>
            <a:ext cx="3976583" cy="5918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B3FB82-9FA9-6B4E-A32A-C1C68AEAA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466" y="913855"/>
            <a:ext cx="3964165" cy="5918200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E19AE32-F9F2-5C4E-BAB0-7A68AC9BA1DA}"/>
              </a:ext>
            </a:extLst>
          </p:cNvPr>
          <p:cNvSpPr txBox="1">
            <a:spLocks/>
          </p:cNvSpPr>
          <p:nvPr/>
        </p:nvSpPr>
        <p:spPr>
          <a:xfrm>
            <a:off x="9563100" y="1079500"/>
            <a:ext cx="2391230" cy="1257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buFont typeface="Arial" charset="0"/>
              <a:buChar char="•"/>
              <a:defRPr/>
            </a:pPr>
            <a:endParaRPr lang="fr-FR" sz="180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  <a:defRPr/>
            </a:pPr>
            <a:r>
              <a:rPr lang="fr-FR" sz="2000" b="1" dirty="0">
                <a:solidFill>
                  <a:srgbClr val="D91414"/>
                </a:solidFill>
                <a:latin typeface="Calibri" charset="0"/>
                <a:ea typeface="Calibri" charset="0"/>
                <a:cs typeface="Calibri" charset="0"/>
              </a:rPr>
              <a:t>78 items</a:t>
            </a:r>
          </a:p>
          <a:p>
            <a:pPr>
              <a:spcBef>
                <a:spcPts val="0"/>
              </a:spcBef>
              <a:buFont typeface="Courier New" charset="0"/>
              <a:buChar char="o"/>
              <a:defRPr/>
            </a:pPr>
            <a:endParaRPr lang="fr-FR" sz="1800" b="1" dirty="0">
              <a:latin typeface="Calibri" charset="0"/>
              <a:ea typeface="Calibri" charset="0"/>
              <a:cs typeface="Calibri" charset="0"/>
            </a:endParaRPr>
          </a:p>
          <a:p>
            <a:pPr lvl="2">
              <a:spcBef>
                <a:spcPts val="0"/>
              </a:spcBef>
              <a:defRPr/>
            </a:pPr>
            <a:endParaRPr lang="fr-FR" sz="1800" b="1" dirty="0">
              <a:latin typeface="Calibri" charset="0"/>
              <a:ea typeface="Calibri" charset="0"/>
              <a:cs typeface="Calibri" charset="0"/>
            </a:endParaRPr>
          </a:p>
          <a:p>
            <a:pPr lvl="2">
              <a:spcBef>
                <a:spcPts val="0"/>
              </a:spcBef>
              <a:buFont typeface="Wingdings" charset="2"/>
              <a:buChar char="ü"/>
              <a:defRPr/>
            </a:pPr>
            <a:endParaRPr lang="fr-FR" sz="1600" dirty="0">
              <a:latin typeface="Calibri" charset="0"/>
              <a:ea typeface="Calibri" charset="0"/>
              <a:cs typeface="Calibri" charset="0"/>
            </a:endParaRPr>
          </a:p>
          <a:p>
            <a:pPr lvl="2">
              <a:spcBef>
                <a:spcPts val="0"/>
              </a:spcBef>
              <a:buFont typeface="Wingdings" charset="2"/>
              <a:buChar char="ü"/>
              <a:defRPr/>
            </a:pPr>
            <a:endParaRPr lang="fr-FR" sz="1600" dirty="0">
              <a:latin typeface="Calibri" charset="0"/>
              <a:ea typeface="Calibri" charset="0"/>
              <a:cs typeface="Calibri" charset="0"/>
            </a:endParaRPr>
          </a:p>
          <a:p>
            <a:pPr lvl="1">
              <a:spcBef>
                <a:spcPts val="0"/>
              </a:spcBef>
              <a:buFont typeface="Wingdings" charset="2"/>
              <a:buChar char="§"/>
              <a:defRPr/>
            </a:pPr>
            <a:endParaRPr lang="fr-FR" sz="18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D32D611-1741-E347-8BC9-D1AC408D2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5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58"/>
    </mc:Choice>
    <mc:Fallback xmlns="">
      <p:transition spd="slow" advTm="34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783632" y="76745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3600" b="1" dirty="0">
                <a:solidFill>
                  <a:srgbClr val="901918"/>
                </a:solidFill>
              </a:rPr>
              <a:t>« Auto-évaluation »</a:t>
            </a:r>
            <a:endParaRPr lang="fr-FR" sz="3600" dirty="0">
              <a:solidFill>
                <a:srgbClr val="901918"/>
              </a:solidFill>
            </a:endParaRPr>
          </a:p>
          <a:p>
            <a:pPr algn="ctr" defTabSz="914400"/>
            <a:endParaRPr lang="fr-FR" dirty="0">
              <a:solidFill>
                <a:srgbClr val="901918"/>
              </a:solidFill>
            </a:endParaRPr>
          </a:p>
        </p:txBody>
      </p:sp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01D9233B-0CE6-6145-AFC9-079AF87F7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56" y="1000075"/>
            <a:ext cx="4680352" cy="5857925"/>
          </a:xfrm>
          <a:prstGeom prst="rect">
            <a:avLst/>
          </a:prstGeom>
        </p:spPr>
      </p:pic>
      <p:pic>
        <p:nvPicPr>
          <p:cNvPr id="6" name="Image 5" descr="Une image contenant table&#10;&#10;Description générée automatiquement">
            <a:extLst>
              <a:ext uri="{FF2B5EF4-FFF2-40B4-BE49-F238E27FC236}">
                <a16:creationId xmlns:a16="http://schemas.microsoft.com/office/drawing/2014/main" id="{4525758B-DE0F-4049-91A8-D499B4297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035" y="923330"/>
            <a:ext cx="3425321" cy="5857925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A44F02A-2913-9F4C-82DF-F8AEED4E87CB}"/>
              </a:ext>
            </a:extLst>
          </p:cNvPr>
          <p:cNvSpPr txBox="1">
            <a:spLocks/>
          </p:cNvSpPr>
          <p:nvPr/>
        </p:nvSpPr>
        <p:spPr>
          <a:xfrm>
            <a:off x="9163050" y="1108075"/>
            <a:ext cx="2391230" cy="1257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buFont typeface="Arial" charset="0"/>
              <a:buChar char="•"/>
              <a:defRPr/>
            </a:pPr>
            <a:endParaRPr lang="fr-FR" sz="180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  <a:defRPr/>
            </a:pPr>
            <a:r>
              <a:rPr lang="fr-FR" sz="20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21 items</a:t>
            </a:r>
          </a:p>
          <a:p>
            <a:pPr>
              <a:spcBef>
                <a:spcPts val="0"/>
              </a:spcBef>
              <a:defRPr/>
            </a:pPr>
            <a:endParaRPr lang="fr-FR" sz="20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  <a:defRPr/>
            </a:pPr>
            <a:endParaRPr lang="fr-FR" sz="20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  <a:buFont typeface="Courier New" charset="0"/>
              <a:buChar char="o"/>
              <a:defRPr/>
            </a:pPr>
            <a:endParaRPr lang="fr-FR" sz="1800" b="1" dirty="0">
              <a:latin typeface="Calibri" charset="0"/>
              <a:ea typeface="Calibri" charset="0"/>
              <a:cs typeface="Calibri" charset="0"/>
            </a:endParaRPr>
          </a:p>
          <a:p>
            <a:pPr lvl="2">
              <a:spcBef>
                <a:spcPts val="0"/>
              </a:spcBef>
              <a:defRPr/>
            </a:pPr>
            <a:endParaRPr lang="fr-FR" sz="1800" b="1" dirty="0">
              <a:latin typeface="Calibri" charset="0"/>
              <a:ea typeface="Calibri" charset="0"/>
              <a:cs typeface="Calibri" charset="0"/>
            </a:endParaRPr>
          </a:p>
          <a:p>
            <a:pPr lvl="2">
              <a:spcBef>
                <a:spcPts val="0"/>
              </a:spcBef>
              <a:buFont typeface="Wingdings" charset="2"/>
              <a:buChar char="ü"/>
              <a:defRPr/>
            </a:pPr>
            <a:endParaRPr lang="fr-FR" sz="1600" dirty="0">
              <a:latin typeface="Calibri" charset="0"/>
              <a:ea typeface="Calibri" charset="0"/>
              <a:cs typeface="Calibri" charset="0"/>
            </a:endParaRPr>
          </a:p>
          <a:p>
            <a:pPr lvl="2">
              <a:spcBef>
                <a:spcPts val="0"/>
              </a:spcBef>
              <a:buFont typeface="Wingdings" charset="2"/>
              <a:buChar char="ü"/>
              <a:defRPr/>
            </a:pPr>
            <a:endParaRPr lang="fr-FR" sz="1600" dirty="0">
              <a:latin typeface="Calibri" charset="0"/>
              <a:ea typeface="Calibri" charset="0"/>
              <a:cs typeface="Calibri" charset="0"/>
            </a:endParaRPr>
          </a:p>
          <a:p>
            <a:pPr lvl="1">
              <a:spcBef>
                <a:spcPts val="0"/>
              </a:spcBef>
              <a:buFont typeface="Wingdings" charset="2"/>
              <a:buChar char="§"/>
              <a:defRPr/>
            </a:pPr>
            <a:endParaRPr lang="fr-FR" sz="18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51DCBC6-CBF2-8342-8E72-63998EC0E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15"/>
    </mc:Choice>
    <mc:Fallback xmlns="">
      <p:transition spd="slow" advTm="75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D8B971F-4752-544E-BF61-0811E9D02F0B}"/>
              </a:ext>
            </a:extLst>
          </p:cNvPr>
          <p:cNvSpPr txBox="1"/>
          <p:nvPr/>
        </p:nvSpPr>
        <p:spPr>
          <a:xfrm>
            <a:off x="2231052" y="966647"/>
            <a:ext cx="755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Accès via les sessions de formation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1CCBF12-3A42-D849-9E7E-707DDA536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21" y="3186567"/>
            <a:ext cx="3523819" cy="8613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D7FCB35-3B3F-5C49-B7E6-D841D6837F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719" r="25250"/>
          <a:stretch/>
        </p:blipFill>
        <p:spPr>
          <a:xfrm>
            <a:off x="1718383" y="1542612"/>
            <a:ext cx="9113521" cy="1672829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B7A69C5-8CAB-FE42-B795-6F878E6D78A3}"/>
              </a:ext>
            </a:extLst>
          </p:cNvPr>
          <p:cNvCxnSpPr>
            <a:cxnSpLocks/>
          </p:cNvCxnSpPr>
          <p:nvPr/>
        </p:nvCxnSpPr>
        <p:spPr>
          <a:xfrm>
            <a:off x="7334249" y="1399175"/>
            <a:ext cx="206034" cy="6378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A57B044-7B49-E243-8B79-079FCFD0E2EB}"/>
              </a:ext>
            </a:extLst>
          </p:cNvPr>
          <p:cNvCxnSpPr>
            <a:cxnSpLocks/>
          </p:cNvCxnSpPr>
          <p:nvPr/>
        </p:nvCxnSpPr>
        <p:spPr>
          <a:xfrm flipH="1">
            <a:off x="4970730" y="2769453"/>
            <a:ext cx="2637400" cy="6426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D99E550C-8EA4-D447-B235-A1D9DBBC15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0243" r="20270" b="1"/>
          <a:stretch/>
        </p:blipFill>
        <p:spPr>
          <a:xfrm>
            <a:off x="2065605" y="3689765"/>
            <a:ext cx="3050363" cy="69062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0C70AA6-60F1-CF48-A5AC-FC07CD4827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7262" y="4192457"/>
            <a:ext cx="5101147" cy="52577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E7B2439-89A4-C54F-856A-21891F7CC6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4536" y="4662749"/>
            <a:ext cx="5134707" cy="525776"/>
          </a:xfrm>
          <a:prstGeom prst="rect">
            <a:avLst/>
          </a:prstGeom>
        </p:spPr>
      </p:pic>
      <p:pic>
        <p:nvPicPr>
          <p:cNvPr id="29" name="Image 28" descr="Une image contenant texte&#10;&#10;Description générée automatiquement">
            <a:extLst>
              <a:ext uri="{FF2B5EF4-FFF2-40B4-BE49-F238E27FC236}">
                <a16:creationId xmlns:a16="http://schemas.microsoft.com/office/drawing/2014/main" id="{38B5EF12-9536-BE4C-B8AD-0BF1DFFDF1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0283" y="5126644"/>
            <a:ext cx="4099853" cy="1724323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3E8409C4-F333-004E-9932-700E6D7C7889}"/>
              </a:ext>
            </a:extLst>
          </p:cNvPr>
          <p:cNvSpPr txBox="1"/>
          <p:nvPr/>
        </p:nvSpPr>
        <p:spPr>
          <a:xfrm>
            <a:off x="302155" y="1244462"/>
            <a:ext cx="535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Possibilité d’auto-inscription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3BB2648-D61A-8347-A13F-E0E1CF800803}"/>
              </a:ext>
            </a:extLst>
          </p:cNvPr>
          <p:cNvSpPr txBox="1"/>
          <p:nvPr/>
        </p:nvSpPr>
        <p:spPr>
          <a:xfrm>
            <a:off x="2783632" y="76745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3600" b="1" dirty="0">
                <a:solidFill>
                  <a:srgbClr val="901918"/>
                </a:solidFill>
              </a:rPr>
              <a:t>Interactions avec l’AIH (2019)</a:t>
            </a:r>
            <a:endParaRPr lang="fr-FR" sz="3600" dirty="0">
              <a:solidFill>
                <a:srgbClr val="901918"/>
              </a:solidFill>
            </a:endParaRPr>
          </a:p>
          <a:p>
            <a:pPr algn="ctr" defTabSz="914400"/>
            <a:endParaRPr lang="fr-FR" dirty="0">
              <a:solidFill>
                <a:srgbClr val="901918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87789EF-825E-E540-8888-AD9BF2703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82"/>
    </mc:Choice>
    <mc:Fallback xmlns="">
      <p:transition spd="slow" advTm="60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F0DDEC1-9499-3F40-BE6B-F0EDE3F0C069}"/>
              </a:ext>
            </a:extLst>
          </p:cNvPr>
          <p:cNvSpPr txBox="1"/>
          <p:nvPr/>
        </p:nvSpPr>
        <p:spPr>
          <a:xfrm>
            <a:off x="2783632" y="48169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3600" b="1" dirty="0">
                <a:solidFill>
                  <a:srgbClr val="901918"/>
                </a:solidFill>
              </a:rPr>
              <a:t>Interactions avec l’AIH (2019)</a:t>
            </a:r>
            <a:endParaRPr lang="fr-FR" sz="3600" dirty="0">
              <a:solidFill>
                <a:srgbClr val="901918"/>
              </a:solidFill>
            </a:endParaRPr>
          </a:p>
          <a:p>
            <a:pPr algn="ctr" defTabSz="914400"/>
            <a:endParaRPr lang="fr-FR" dirty="0">
              <a:solidFill>
                <a:srgbClr val="901918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37B0948-8A76-0748-9987-2315C6F18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7" y="2362311"/>
            <a:ext cx="12192000" cy="260235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D8B971F-4752-544E-BF61-0811E9D02F0B}"/>
              </a:ext>
            </a:extLst>
          </p:cNvPr>
          <p:cNvSpPr txBox="1"/>
          <p:nvPr/>
        </p:nvSpPr>
        <p:spPr>
          <a:xfrm>
            <a:off x="2363372" y="1007603"/>
            <a:ext cx="755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Accès via le tableau de bord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565B4FA-7C01-BB44-B226-0C80FDA93BC0}"/>
              </a:ext>
            </a:extLst>
          </p:cNvPr>
          <p:cNvSpPr txBox="1"/>
          <p:nvPr/>
        </p:nvSpPr>
        <p:spPr>
          <a:xfrm>
            <a:off x="745067" y="1524000"/>
            <a:ext cx="535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 déjà inscrit (listing DES Hématologie via l’université)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85DD3F2-198A-3443-BD13-3FFD808C9696}"/>
              </a:ext>
            </a:extLst>
          </p:cNvPr>
          <p:cNvCxnSpPr>
            <a:cxnSpLocks/>
          </p:cNvCxnSpPr>
          <p:nvPr/>
        </p:nvCxnSpPr>
        <p:spPr>
          <a:xfrm>
            <a:off x="3066757" y="2053882"/>
            <a:ext cx="604911" cy="16881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A1041E-DBA5-5645-949C-DFA651EFA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372" y="4982307"/>
            <a:ext cx="6604000" cy="1816100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BEED7CB-8C5A-9744-9405-C41E5052273E}"/>
              </a:ext>
            </a:extLst>
          </p:cNvPr>
          <p:cNvCxnSpPr>
            <a:cxnSpLocks/>
          </p:cNvCxnSpPr>
          <p:nvPr/>
        </p:nvCxnSpPr>
        <p:spPr>
          <a:xfrm flipH="1">
            <a:off x="3420533" y="4461802"/>
            <a:ext cx="548640" cy="6986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AE4F79-8AC1-C842-B10B-F16F85993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6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39"/>
    </mc:Choice>
    <mc:Fallback xmlns="">
      <p:transition spd="slow" advTm="26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A49370D9-7B5E-0C43-BB13-B34812501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10" y="878392"/>
            <a:ext cx="5287232" cy="5979607"/>
          </a:xfrm>
          <a:prstGeom prst="rect">
            <a:avLst/>
          </a:prstGeom>
        </p:spPr>
      </p:pic>
      <p:pic>
        <p:nvPicPr>
          <p:cNvPr id="6" name="Image 5" descr="Une image contenant table&#10;&#10;Description générée automatiquement">
            <a:extLst>
              <a:ext uri="{FF2B5EF4-FFF2-40B4-BE49-F238E27FC236}">
                <a16:creationId xmlns:a16="http://schemas.microsoft.com/office/drawing/2014/main" id="{B697060B-7C0C-8141-80BA-1149CD036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955" b="61142"/>
          <a:stretch/>
        </p:blipFill>
        <p:spPr>
          <a:xfrm>
            <a:off x="6096000" y="1117600"/>
            <a:ext cx="5706396" cy="52197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3D4DC79-A5C6-0248-92A9-AB8EDB0C121A}"/>
              </a:ext>
            </a:extLst>
          </p:cNvPr>
          <p:cNvSpPr txBox="1"/>
          <p:nvPr/>
        </p:nvSpPr>
        <p:spPr>
          <a:xfrm>
            <a:off x="1983527" y="76745"/>
            <a:ext cx="8389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3600" b="1" dirty="0">
                <a:solidFill>
                  <a:srgbClr val="901918"/>
                </a:solidFill>
              </a:rPr>
              <a:t>Diffusion des chemins d’accès / sommaire </a:t>
            </a:r>
            <a:endParaRPr lang="fr-FR" sz="3600" dirty="0">
              <a:solidFill>
                <a:srgbClr val="901918"/>
              </a:solidFill>
            </a:endParaRPr>
          </a:p>
          <a:p>
            <a:pPr algn="ctr" defTabSz="914400"/>
            <a:endParaRPr lang="fr-FR" dirty="0">
              <a:solidFill>
                <a:srgbClr val="901918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1630F7-7D01-0F42-A521-3EF27F43E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8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99"/>
    </mc:Choice>
    <mc:Fallback xmlns="">
      <p:transition spd="slow" advTm="22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C3BB2648-D61A-8347-A13F-E0E1CF800803}"/>
              </a:ext>
            </a:extLst>
          </p:cNvPr>
          <p:cNvSpPr txBox="1"/>
          <p:nvPr/>
        </p:nvSpPr>
        <p:spPr>
          <a:xfrm>
            <a:off x="2783632" y="76745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3600" b="1" dirty="0">
                <a:solidFill>
                  <a:srgbClr val="901918"/>
                </a:solidFill>
              </a:rPr>
              <a:t>Interactions avec l’AIH (2021)</a:t>
            </a:r>
            <a:endParaRPr lang="fr-FR" sz="3600" dirty="0">
              <a:solidFill>
                <a:srgbClr val="901918"/>
              </a:solidFill>
            </a:endParaRPr>
          </a:p>
          <a:p>
            <a:pPr algn="ctr" defTabSz="914400"/>
            <a:endParaRPr lang="fr-FR" dirty="0">
              <a:solidFill>
                <a:srgbClr val="901918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AF1E5E2-7AC4-CE4F-94F6-194EEB738B74}"/>
              </a:ext>
            </a:extLst>
          </p:cNvPr>
          <p:cNvSpPr txBox="1"/>
          <p:nvPr/>
        </p:nvSpPr>
        <p:spPr>
          <a:xfrm>
            <a:off x="966786" y="1463665"/>
            <a:ext cx="100631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Importance des sessions de formation en présentiel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Satisfaits de la dernière journée de DES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Mode hybride +++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Diffusion via chaine </a:t>
            </a:r>
            <a:r>
              <a:rPr lang="fr-FR" dirty="0" err="1"/>
              <a:t>Youtube</a:t>
            </a:r>
            <a:r>
              <a:rPr lang="fr-FR" dirty="0"/>
              <a:t> de l’AIH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Hétérogénéité du public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Rappels pour les internes de phase socle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Proposition de diffusion des powerpoints sonorisés niveau phase socle 1 semaine avant le cours de 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Sous-utilisation de la plateforme SIDES NG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Communication à chaque nouveau contenu : mailing-</a:t>
            </a:r>
            <a:r>
              <a:rPr lang="fr-FR" dirty="0" err="1"/>
              <a:t>list</a:t>
            </a:r>
            <a:r>
              <a:rPr lang="fr-FR" dirty="0"/>
              <a:t> / AIH ?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fr-FR" dirty="0"/>
              <a:t>Contenus différents : quiz, QCM pour auto-évaluation, documents complémentaires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90558B-8378-E946-AA45-CA7280B18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4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852"/>
    </mc:Choice>
    <mc:Fallback xmlns="">
      <p:transition spd="slow" advTm="174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783632" y="76745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3600" b="1" dirty="0">
                <a:solidFill>
                  <a:srgbClr val="901918"/>
                </a:solidFill>
              </a:rPr>
              <a:t>Evaluation par les internes (2022)</a:t>
            </a:r>
            <a:endParaRPr lang="fr-FR" sz="3600" dirty="0">
              <a:solidFill>
                <a:srgbClr val="901918"/>
              </a:solidFill>
            </a:endParaRPr>
          </a:p>
          <a:p>
            <a:pPr algn="ctr" defTabSz="914400"/>
            <a:endParaRPr lang="fr-FR" dirty="0">
              <a:solidFill>
                <a:srgbClr val="901918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A2F593E-20A7-EA43-9F09-C7A5491ED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935" y="1000076"/>
            <a:ext cx="4200600" cy="2800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3D1EBEB-CD00-B74C-A8FD-CC62E57E6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750" y="1045022"/>
            <a:ext cx="7048500" cy="57023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3D64CA0-44BE-DA40-9671-352EC109B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91"/>
    </mc:Choice>
    <mc:Fallback xmlns="">
      <p:transition spd="slow" advTm="72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Aurore</Template>
  <TotalTime>44291</TotalTime>
  <Words>277</Words>
  <Application>Microsoft Office PowerPoint</Application>
  <PresentationFormat>Grand écran</PresentationFormat>
  <Paragraphs>78</Paragraphs>
  <Slides>11</Slides>
  <Notes>7</Notes>
  <HiddenSlides>0</HiddenSlides>
  <MMClips>11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Courier New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Marion ALCANTARA</dc:creator>
  <cp:lastModifiedBy>Marc Maynadie</cp:lastModifiedBy>
  <cp:revision>340</cp:revision>
  <cp:lastPrinted>2018-05-09T13:49:47Z</cp:lastPrinted>
  <dcterms:created xsi:type="dcterms:W3CDTF">2017-12-07T13:14:16Z</dcterms:created>
  <dcterms:modified xsi:type="dcterms:W3CDTF">2022-02-07T10:42:03Z</dcterms:modified>
</cp:coreProperties>
</file>