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5" r:id="rId4"/>
    <p:sldId id="283" r:id="rId5"/>
    <p:sldId id="284" r:id="rId6"/>
    <p:sldId id="287" r:id="rId7"/>
    <p:sldId id="286" r:id="rId8"/>
    <p:sldId id="288" r:id="rId9"/>
    <p:sldId id="282" r:id="rId10"/>
    <p:sldId id="291" r:id="rId11"/>
    <p:sldId id="289" r:id="rId12"/>
    <p:sldId id="281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24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73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49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307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600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79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25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12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87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03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94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30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D20F5-3AE5-4B0C-B6DF-C8DF47DE8166}" type="datetimeFigureOut">
              <a:rPr lang="fr-FR" smtClean="0"/>
              <a:t>10/02/2022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99104-D4DB-4348-A8F7-85827F858A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99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8331" y="5490091"/>
            <a:ext cx="1164423" cy="11439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45803" y="5613202"/>
            <a:ext cx="6096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b="0" i="0" u="none" strike="noStrike" baseline="0" dirty="0" smtClean="0">
              <a:solidFill>
                <a:srgbClr val="000000"/>
              </a:solidFill>
              <a:latin typeface="Book Antiqua" panose="02040602050305030304" pitchFamily="18" charset="0"/>
            </a:endParaRPr>
          </a:p>
          <a:p>
            <a:r>
              <a:rPr lang="fr-FR" b="0" i="0" u="none" strike="noStrike" baseline="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Réunion du collège des Enseignants d’Hématologie </a:t>
            </a:r>
          </a:p>
          <a:p>
            <a:r>
              <a:rPr lang="fr-FR" sz="1600" b="0" i="0" u="none" strike="noStrike" baseline="0" dirty="0" smtClean="0">
                <a:solidFill>
                  <a:srgbClr val="000000"/>
                </a:solidFill>
                <a:latin typeface="Book Antiqua" panose="02040602050305030304" pitchFamily="18" charset="0"/>
              </a:rPr>
              <a:t>Le 8 février 2022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007389" y="914060"/>
            <a:ext cx="936097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SPECIALISEE TRANSVERSALE </a:t>
            </a:r>
            <a:r>
              <a:rPr lang="fr-F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800" b="1" i="0" u="none" strike="noStrike" baseline="0" dirty="0" smtClean="0">
                <a:solidFill>
                  <a:srgbClr val="000000"/>
                </a:solidFill>
              </a:rPr>
              <a:t>FST)</a:t>
            </a:r>
          </a:p>
          <a:p>
            <a:pPr algn="ctr"/>
            <a:r>
              <a:rPr lang="fr-FR" sz="3600" b="1" i="0" u="none" strike="noStrike" baseline="0" dirty="0" smtClean="0">
                <a:solidFill>
                  <a:srgbClr val="000000"/>
                </a:solidFill>
              </a:rPr>
              <a:t> ex. de la FST </a:t>
            </a:r>
            <a:r>
              <a:rPr lang="fr-FR" sz="3600" b="1" i="1" dirty="0">
                <a:solidFill>
                  <a:srgbClr val="000000"/>
                </a:solidFill>
              </a:rPr>
              <a:t>T</a:t>
            </a:r>
            <a:r>
              <a:rPr lang="fr-FR" sz="3600" b="1" i="1" u="none" strike="noStrike" baseline="0" dirty="0" smtClean="0">
                <a:solidFill>
                  <a:srgbClr val="000000"/>
                </a:solidFill>
              </a:rPr>
              <a:t>hérapie </a:t>
            </a:r>
            <a:r>
              <a:rPr lang="fr-FR" sz="3600" b="1" i="1" dirty="0">
                <a:solidFill>
                  <a:srgbClr val="000000"/>
                </a:solidFill>
              </a:rPr>
              <a:t>C</a:t>
            </a:r>
            <a:r>
              <a:rPr lang="fr-FR" sz="3600" b="1" i="1" u="none" strike="noStrike" baseline="0" dirty="0" smtClean="0">
                <a:solidFill>
                  <a:srgbClr val="000000"/>
                </a:solidFill>
              </a:rPr>
              <a:t>ellulaire et Transfusion</a:t>
            </a:r>
            <a:r>
              <a:rPr lang="fr-FR" sz="3600" b="1" i="0" u="none" strike="noStrike" baseline="0" dirty="0" smtClean="0">
                <a:solidFill>
                  <a:srgbClr val="000000"/>
                </a:solidFill>
              </a:rPr>
              <a:t> </a:t>
            </a:r>
            <a:endParaRPr lang="fr-FR" sz="36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674040" y="2842554"/>
            <a:ext cx="10267763" cy="1919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 BERGER, (Service d’Hématologie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Biologique/Université Clermont Auvergne,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 de Clermont-Ferrand), </a:t>
            </a: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Coordonnateur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FST Thérapie Cellulaire – Transfusion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(mberger@chu-clermontferrand.fr)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 John DE VOS (Département d’Ingénierie Cellulaire et tissulaire,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Université de Montpellier, Montpellier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Thierry FEST  (Laboratoire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d’Hématologie/Université Rennes 1, Rennes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 Jérôme LARGHERO (Département de Biothérapies Cellulaires et Tissulaires, AP-HP/Université Paris Diderot)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Jean-Baptiste THIBERT (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EFS/Université Rennes 1,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Rennes)</a:t>
            </a:r>
          </a:p>
          <a:p>
            <a:endParaRPr lang="fr-FR" sz="1600" dirty="0" smtClean="0"/>
          </a:p>
        </p:txBody>
      </p:sp>
    </p:spTree>
    <p:extLst>
      <p:ext uri="{BB962C8B-B14F-4D97-AF65-F5344CB8AC3E}">
        <p14:creationId xmlns:p14="http://schemas.microsoft.com/office/powerpoint/2010/main" val="184405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8750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FST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Thérapie Cellulaire &amp; Transfusion – Organisation proposée année n+1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1110" y="913287"/>
            <a:ext cx="106297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Membres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Comité de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Pilotage année 1 =  </a:t>
            </a:r>
            <a:r>
              <a:rPr lang="fr-FR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groupe coordonnateur de la FST </a:t>
            </a:r>
            <a:endParaRPr lang="fr-FR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Compte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tenu du faible nombre de candidat(e)s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leur répartition, aucun enseignement spécifique n’a été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place, d’autant que des enseignements structurés dans le domaine existent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déjà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Proposition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suivre en </a:t>
            </a:r>
            <a:r>
              <a:rPr lang="fr-FR" sz="2000" dirty="0" err="1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distanciel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certains modules de 2 </a:t>
            </a:r>
            <a:r>
              <a:rPr lang="fr-FR" sz="2000" dirty="0" err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DUs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D.U. de </a:t>
            </a:r>
            <a:r>
              <a:rPr lang="fr-FR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Médecine Régénératrice- Thérapie Cellulaire et Génique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(J. De Vos et C. Jorgensen)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Module 2 du </a:t>
            </a:r>
            <a:r>
              <a:rPr lang="fr-FR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D.U. de Transfusion Sanguine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EFS Rennes (JB.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Thibert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https://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formations.univ-rennes1.fr/diplome-duniversite-transfusion-sanguine)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Chaque </a:t>
            </a:r>
            <a:r>
              <a:rPr lang="fr-FR" sz="20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étudiant(e) est libre de s’inscrire à un D.U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de suivre l’enseignement dans sa globalité et d’obtenir le diplôme.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étudiants intéressés par des formations ponctuelles </a:t>
            </a:r>
            <a:r>
              <a:rPr lang="fr-FR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distancielles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devront prendre contact avec les responsables de DU concernés. </a:t>
            </a:r>
          </a:p>
        </p:txBody>
      </p:sp>
    </p:spTree>
    <p:extLst>
      <p:ext uri="{BB962C8B-B14F-4D97-AF65-F5344CB8AC3E}">
        <p14:creationId xmlns:p14="http://schemas.microsoft.com/office/powerpoint/2010/main" val="32210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8750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FST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Thérapie Cellulaire &amp; Transfusion – Organisation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proposée année n+1</a:t>
            </a:r>
            <a:endParaRPr lang="fr-F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310" y="945995"/>
            <a:ext cx="11239380" cy="3034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Jury = Comité de pilotage + le (s) responsable(s) local(aux)</a:t>
            </a:r>
            <a:r>
              <a:rPr lang="fr-FR" sz="20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la FST Thérapie Cellulaire –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Transfusion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valuation </a:t>
            </a: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continue </a:t>
            </a:r>
            <a:r>
              <a:rPr lang="fr-F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terrain </a:t>
            </a: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stage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cours du 1</a:t>
            </a:r>
            <a:r>
              <a:rPr lang="fr-F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du 2</a:t>
            </a:r>
            <a:r>
              <a:rPr lang="fr-FR" sz="20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semestre, selon les modalités choisies par les encadrants.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finale </a:t>
            </a:r>
            <a:r>
              <a:rPr lang="fr-F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Mémoire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d’un maximum de 25 pages  ; une </a:t>
            </a: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soutenance orale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organisée au cours du mois d’octobre de chaque année, en visio-conférence.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cours de la délibération, le </a:t>
            </a:r>
            <a:r>
              <a:rPr lang="fr-FR" sz="20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responsable pédagogique de </a:t>
            </a: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l’interne fera une synthèse de l’année effectuée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</a:t>
            </a:r>
            <a:r>
              <a:rPr lang="fr-F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fiche de validation est établie par le jury et adressée à chaque responsable local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concerné pour transmission à l’UFR et aux coordonnateurs de DES du centre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131169" y="1481505"/>
            <a:ext cx="290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94018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7198" y="963929"/>
            <a:ext cx="10557249" cy="2032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: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acquérir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connaissances complémentaires en Thérapie Cellulaire et/ou en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Transfusion, d’Ingénierie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Cellulaire et Tissulaire. </a:t>
            </a:r>
            <a:endParaRPr lang="fr-FR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Candidats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médecins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 pharmaciens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biologistes, pharmaciens PUI, cliniciens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collèges </a:t>
            </a: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d’enseignants impliqués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Hématologie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Immunologie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Médecine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Durée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 semestres, dans services agréés.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48750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FST</a:t>
            </a:r>
            <a:r>
              <a:rPr lang="fr-FR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Thérapie Cellulaire &amp; Transfusion - Rappels</a:t>
            </a:r>
            <a:endParaRPr lang="fr-FR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938" y="2611011"/>
            <a:ext cx="6101863" cy="313932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l’évaluation des connaissances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contrôle des connaissances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fin des modules théoriques (QCM) ; 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examen oral de contrôle des connaissances ; 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de l’évaluation des compétences : 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validation des stages ; 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 acquises listées dans le portfolio ; 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mémoire court en lien avec un des stages (mémoire « d’activité et compréhension », revue de la littérature : le thème sera défini entre le candidat, le responsable de stage et le pilote). 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8938" y="639169"/>
            <a:ext cx="5955324" cy="175432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Enseignement : </a:t>
            </a: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demi-journées par semaine : une demi-journée en supervision et une demi-journée en autonomie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des enseignements : </a:t>
            </a: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enseignements présentiels : cognitifs, études de cas. 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e-learning, avec QCM, QROC et cas cliniques progressifs.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48750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FST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Thérapie Cellulaire &amp; Transfusion – Rappels des exigences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315450" y="2566106"/>
            <a:ext cx="70724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dirty="0" smtClean="0"/>
              <a:t>?</a:t>
            </a:r>
            <a:endParaRPr lang="fr-FR" sz="8800" dirty="0"/>
          </a:p>
        </p:txBody>
      </p:sp>
      <p:sp>
        <p:nvSpPr>
          <p:cNvPr id="6" name="Ellipse 5"/>
          <p:cNvSpPr/>
          <p:nvPr/>
        </p:nvSpPr>
        <p:spPr>
          <a:xfrm>
            <a:off x="8630685" y="2220478"/>
            <a:ext cx="2076773" cy="20855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98938" y="5806089"/>
            <a:ext cx="6101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 smtClean="0"/>
              <a:t>Connaissances à maitriser : transfusion, Thérapie cellulaire, thérapie génique,  Immunothérapie</a:t>
            </a:r>
            <a:r>
              <a:rPr lang="fr-FR" sz="1600" i="1" dirty="0"/>
              <a:t>, Ingénierie cellulaire et </a:t>
            </a:r>
            <a:r>
              <a:rPr lang="fr-FR" sz="1600" i="1" dirty="0" smtClean="0"/>
              <a:t>tissulaire,  </a:t>
            </a:r>
            <a:r>
              <a:rPr lang="fr-FR" sz="1600" i="1" dirty="0"/>
              <a:t>médecine </a:t>
            </a:r>
            <a:r>
              <a:rPr lang="fr-FR" sz="1600" i="1" dirty="0" smtClean="0"/>
              <a:t>régénérative Contexte règlementaire, Bonnes pratiques + fabrication médicaments…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7804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-8757"/>
            <a:ext cx="12192000" cy="400110"/>
          </a:xfrm>
          <a:prstGeom prst="rect">
            <a:avLst/>
          </a:prstGeom>
          <a:solidFill>
            <a:srgbClr val="0000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2000" dirty="0" smtClean="0">
                <a:solidFill>
                  <a:schemeClr val="bg1"/>
                </a:solidFill>
                <a:cs typeface="Tahoma" pitchFamily="34" charset="0"/>
              </a:rPr>
              <a:t>Situation année 2020-2021 - organisation</a:t>
            </a:r>
            <a:endParaRPr lang="fr-FR" altLang="fr-FR" sz="2800" dirty="0">
              <a:solidFill>
                <a:schemeClr val="bg1"/>
              </a:solidFill>
              <a:cs typeface="Tahoma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11983" y="1247349"/>
            <a:ext cx="4675301" cy="4608512"/>
            <a:chOff x="329278" y="707305"/>
            <a:chExt cx="4675301" cy="4608512"/>
          </a:xfrm>
        </p:grpSpPr>
        <p:grpSp>
          <p:nvGrpSpPr>
            <p:cNvPr id="10" name="Groupe 9"/>
            <p:cNvGrpSpPr/>
            <p:nvPr/>
          </p:nvGrpSpPr>
          <p:grpSpPr>
            <a:xfrm>
              <a:off x="329278" y="707305"/>
              <a:ext cx="4675301" cy="4608512"/>
              <a:chOff x="329278" y="707305"/>
              <a:chExt cx="4675301" cy="4608512"/>
            </a:xfrm>
          </p:grpSpPr>
          <p:grpSp>
            <p:nvGrpSpPr>
              <p:cNvPr id="23" name="Groupe 22"/>
              <p:cNvGrpSpPr/>
              <p:nvPr/>
            </p:nvGrpSpPr>
            <p:grpSpPr>
              <a:xfrm>
                <a:off x="329278" y="707305"/>
                <a:ext cx="4675301" cy="4608512"/>
                <a:chOff x="611560" y="836712"/>
                <a:chExt cx="5040560" cy="4968553"/>
              </a:xfrm>
            </p:grpSpPr>
            <p:grpSp>
              <p:nvGrpSpPr>
                <p:cNvPr id="21" name="Groupe 20"/>
                <p:cNvGrpSpPr/>
                <p:nvPr/>
              </p:nvGrpSpPr>
              <p:grpSpPr>
                <a:xfrm>
                  <a:off x="611560" y="836712"/>
                  <a:ext cx="5040560" cy="4968553"/>
                  <a:chOff x="2771800" y="1412775"/>
                  <a:chExt cx="5040560" cy="4968553"/>
                </a:xfrm>
              </p:grpSpPr>
              <p:pic>
                <p:nvPicPr>
                  <p:cNvPr id="9" name="Picture 2" descr="RÃ©sultat de recherche d'images pour &quot;image carte france&quot;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/>
                </p:blipFill>
                <p:spPr bwMode="auto">
                  <a:xfrm>
                    <a:off x="2771800" y="1412775"/>
                    <a:ext cx="5040560" cy="4968553"/>
                  </a:xfrm>
                  <a:prstGeom prst="ellipse">
                    <a:avLst/>
                  </a:prstGeom>
                  <a:ln w="12700" cap="rnd">
                    <a:solidFill>
                      <a:srgbClr val="333333"/>
                    </a:solidFill>
                  </a:ln>
                  <a:effectLst/>
                  <a:scene3d>
                    <a:camera prst="orthographicFront"/>
                    <a:lightRig rig="contrasting" dir="t">
                      <a:rot lat="0" lon="0" rev="3000000"/>
                    </a:lightRig>
                  </a:scene3d>
                  <a:sp3d contourW="7620">
                    <a:bevelT w="95250" h="31750"/>
                    <a:contourClr>
                      <a:srgbClr val="333333"/>
                    </a:contourClr>
                  </a:sp3d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28" name="Picture 4" descr="http://www.fifata.org/wp-content/uploads/2017/03/icone-verte-localisation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578808" y="4005064"/>
                    <a:ext cx="225455" cy="3600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22" name="ZoneTexte 21"/>
                <p:cNvSpPr txBox="1"/>
                <p:nvPr/>
              </p:nvSpPr>
              <p:spPr>
                <a:xfrm>
                  <a:off x="2653079" y="2388607"/>
                  <a:ext cx="1213225" cy="398186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 algn="ctr"/>
                  <a:r>
                    <a:rPr lang="fr-FR" sz="12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Hop. St-Louis</a:t>
                  </a:r>
                </a:p>
                <a:p>
                  <a:pPr algn="ctr"/>
                  <a:r>
                    <a:rPr lang="fr-FR" sz="12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J. Larghero</a:t>
                  </a:r>
                  <a:endParaRPr lang="fr-FR" sz="12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" name="ZoneTexte 28"/>
                <p:cNvSpPr txBox="1"/>
                <p:nvPr/>
              </p:nvSpPr>
              <p:spPr>
                <a:xfrm>
                  <a:off x="2636475" y="3715139"/>
                  <a:ext cx="1766039" cy="4977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2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Clermont- </a:t>
                  </a:r>
                  <a:r>
                    <a:rPr lang="fr-FR" sz="1200" b="1" dirty="0" err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Fd</a:t>
                  </a:r>
                  <a:endParaRPr lang="fr-FR" sz="1200" b="1" dirty="0" smtClean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/>
                  <a:r>
                    <a:rPr lang="fr-FR" sz="12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M. Berger</a:t>
                  </a:r>
                  <a:endParaRPr lang="fr-FR" sz="12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5" name="Arc plein 4"/>
              <p:cNvSpPr/>
              <p:nvPr/>
            </p:nvSpPr>
            <p:spPr>
              <a:xfrm>
                <a:off x="930582" y="707305"/>
                <a:ext cx="3472695" cy="2369353"/>
              </a:xfrm>
              <a:prstGeom prst="blockArc">
                <a:avLst>
                  <a:gd name="adj1" fmla="val 12907503"/>
                  <a:gd name="adj2" fmla="val 19460876"/>
                  <a:gd name="adj3" fmla="val 14141"/>
                </a:avLst>
              </a:prstGeom>
              <a:solidFill>
                <a:srgbClr val="FFFFFF">
                  <a:alpha val="69804"/>
                </a:srgb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1065542" y="2172326"/>
                <a:ext cx="1035598" cy="553998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 algn="ctr"/>
                <a:r>
                  <a:rPr lang="fr-FR" sz="12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Rennes</a:t>
                </a:r>
              </a:p>
              <a:p>
                <a:pPr algn="ctr"/>
                <a:r>
                  <a:rPr lang="fr-FR" sz="12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T. Fest, JB. </a:t>
                </a:r>
                <a:r>
                  <a:rPr lang="fr-FR" sz="12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Thibert</a:t>
                </a:r>
                <a:endParaRPr lang="fr-FR" sz="12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38" name="Picture 4" descr="http://www.fifata.org/wp-content/uploads/2017/03/icone-verte-localisation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8104" y="1870135"/>
                <a:ext cx="209118" cy="3339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8" name="Connecteur droit 7"/>
              <p:cNvCxnSpPr/>
              <p:nvPr/>
            </p:nvCxnSpPr>
            <p:spPr>
              <a:xfrm>
                <a:off x="2842159" y="2169559"/>
                <a:ext cx="0" cy="180000"/>
              </a:xfrm>
              <a:prstGeom prst="line">
                <a:avLst/>
              </a:prstGeom>
              <a:ln w="31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3" name="Picture 4" descr="http://www.fifata.org/wp-content/uploads/2017/03/icone-verte-localisation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56655" y="1807006"/>
                <a:ext cx="209118" cy="3339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" name="ZoneTexte 23"/>
            <p:cNvSpPr txBox="1"/>
            <p:nvPr/>
          </p:nvSpPr>
          <p:spPr>
            <a:xfrm>
              <a:off x="1039796" y="891148"/>
              <a:ext cx="3233718" cy="20703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840243"/>
                </a:avLst>
              </a:prstTxWarp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Centres année 2020-2021</a:t>
              </a:r>
              <a:endParaRPr lang="fr-FR" sz="1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7163437" y="1012494"/>
            <a:ext cx="4617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 smtClean="0"/>
              <a:t>Définir une organisation avec </a:t>
            </a:r>
            <a:r>
              <a:rPr lang="fr-FR" sz="2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Approche collective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Pragmatisme et réalisme…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Respect des organisations locales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82843" y="1236640"/>
            <a:ext cx="1285035" cy="120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25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8938" y="639169"/>
            <a:ext cx="5492263" cy="15696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Enseignement : </a:t>
            </a: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demi-journées par semaine : une demi-journée en supervision et une demi-journée en autonomie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des enseignements : </a:t>
            </a: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enseignements présentiels : cognitifs, études de cas.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e-learning, avec QCM, QROC et cas cliniques progressifs. 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48750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FST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Thérapie Cellulaire &amp; Transfusion - Enseignement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762750" y="876300"/>
            <a:ext cx="2053708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/>
              <a:t>E</a:t>
            </a:r>
            <a:r>
              <a:rPr lang="fr-FR" dirty="0" smtClean="0"/>
              <a:t>nseignement pour 1… 3 étudiants ???</a:t>
            </a:r>
          </a:p>
        </p:txBody>
      </p:sp>
      <p:sp>
        <p:nvSpPr>
          <p:cNvPr id="6" name="Rectangle 5"/>
          <p:cNvSpPr/>
          <p:nvPr/>
        </p:nvSpPr>
        <p:spPr>
          <a:xfrm>
            <a:off x="9330809" y="1061035"/>
            <a:ext cx="2484719" cy="36933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fr-FR" dirty="0"/>
              <a:t>Enseignements </a:t>
            </a:r>
            <a:r>
              <a:rPr lang="fr-FR" dirty="0" smtClean="0"/>
              <a:t>existants</a:t>
            </a:r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>
            <a:off x="5943600" y="1163564"/>
            <a:ext cx="304799" cy="520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8286750" y="1522632"/>
            <a:ext cx="1752600" cy="709636"/>
            <a:chOff x="8286750" y="1522631"/>
            <a:chExt cx="1752600" cy="1315819"/>
          </a:xfrm>
        </p:grpSpPr>
        <p:cxnSp>
          <p:nvCxnSpPr>
            <p:cNvPr id="9" name="Connecteur droit 8"/>
            <p:cNvCxnSpPr/>
            <p:nvPr/>
          </p:nvCxnSpPr>
          <p:spPr>
            <a:xfrm>
              <a:off x="8286750" y="1684433"/>
              <a:ext cx="704850" cy="52439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H="1">
              <a:off x="9010650" y="1522631"/>
              <a:ext cx="1028700" cy="686198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>
              <a:off x="8991600" y="2208829"/>
              <a:ext cx="0" cy="629621"/>
            </a:xfrm>
            <a:prstGeom prst="straightConnector1">
              <a:avLst/>
            </a:prstGeom>
            <a:ln w="508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13"/>
          <p:cNvSpPr txBox="1"/>
          <p:nvPr/>
        </p:nvSpPr>
        <p:spPr>
          <a:xfrm>
            <a:off x="8097284" y="2272884"/>
            <a:ext cx="178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Contact J. De Vos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6282146" y="2667553"/>
            <a:ext cx="5865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D.U. Médecine </a:t>
            </a:r>
            <a:r>
              <a:rPr lang="fr-FR" b="1" dirty="0">
                <a:solidFill>
                  <a:srgbClr val="002060"/>
                </a:solidFill>
              </a:rPr>
              <a:t>régénératrice - Thérapie cellulaire et génique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957" y="2528108"/>
            <a:ext cx="1296442" cy="648221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4930553" y="3325473"/>
            <a:ext cx="7122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Accord pour participation au DU par visio-conférence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Discussion  </a:t>
            </a:r>
            <a:r>
              <a:rPr lang="fr-FR" dirty="0" smtClean="0">
                <a:sym typeface="Wingdings" panose="05000000000000000000" pitchFamily="2" charset="2"/>
              </a:rPr>
              <a:t> inscription non obligatoire (mais sans obtention du </a:t>
            </a:r>
            <a:r>
              <a:rPr lang="fr-FR" dirty="0" err="1" smtClean="0">
                <a:sym typeface="Wingdings" panose="05000000000000000000" pitchFamily="2" charset="2"/>
              </a:rPr>
              <a:t>DU</a:t>
            </a:r>
            <a:r>
              <a:rPr lang="fr-FR" dirty="0" smtClean="0">
                <a:sym typeface="Wingdings" panose="05000000000000000000" pitchFamily="2" charset="2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>
                <a:sym typeface="Wingdings" panose="05000000000000000000" pitchFamily="2" charset="2"/>
              </a:rPr>
              <a:t>Choix des modules du </a:t>
            </a:r>
            <a:r>
              <a:rPr lang="fr-FR" dirty="0" err="1" smtClean="0">
                <a:sym typeface="Wingdings" panose="05000000000000000000" pitchFamily="2" charset="2"/>
              </a:rPr>
              <a:t>DU</a:t>
            </a:r>
            <a:r>
              <a:rPr lang="fr-FR" dirty="0" smtClean="0">
                <a:sym typeface="Wingdings" panose="05000000000000000000" pitchFamily="2" charset="2"/>
              </a:rPr>
              <a:t> « obligatoires »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5546360" y="4164975"/>
            <a:ext cx="629904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28600"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fr-FR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         </a:t>
            </a:r>
            <a:r>
              <a:rPr lang="fr-F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Introduction et </a:t>
            </a:r>
            <a:r>
              <a:rPr lang="fr-FR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CS pluripotentes-CSH.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228600"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fr-FR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         </a:t>
            </a:r>
            <a:r>
              <a:rPr lang="fr-FR" i="1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iPS</a:t>
            </a:r>
            <a:r>
              <a:rPr lang="fr-F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-cellules souches hématopoïétiques (suite-réglementation).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228600"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fr-FR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         </a:t>
            </a:r>
            <a:r>
              <a:rPr lang="fr-F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Immunothérapie-cellules souches neurales.</a:t>
            </a:r>
            <a:endParaRPr lang="fr-FR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-228600">
              <a:spcAft>
                <a:spcPts val="0"/>
              </a:spcAft>
            </a:pP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</a:t>
            </a:r>
            <a:r>
              <a:rPr lang="fr-FR" sz="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         </a:t>
            </a:r>
            <a:r>
              <a:rPr lang="fr-F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Greffe de tissus et banque de tissus-biomatériau-cœur</a:t>
            </a:r>
            <a:r>
              <a:rPr lang="fr-FR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indent="-228600">
              <a:spcAft>
                <a:spcPts val="0"/>
              </a:spcAft>
            </a:pPr>
            <a:r>
              <a:rPr lang="fr-FR" sz="20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- </a:t>
            </a:r>
            <a:r>
              <a:rPr lang="fr-FR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fr-FR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Thérapie </a:t>
            </a:r>
            <a:r>
              <a:rPr lang="fr-FR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génique-embryologie</a:t>
            </a:r>
            <a:r>
              <a:rPr lang="fr-F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fr-FR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930553" y="5946336"/>
            <a:ext cx="3181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2060"/>
                </a:solidFill>
              </a:rPr>
              <a:t>+ Enseignement pratique : local</a:t>
            </a:r>
            <a:endParaRPr lang="fr-FR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-8757"/>
            <a:ext cx="12192000" cy="400110"/>
          </a:xfrm>
          <a:prstGeom prst="rect">
            <a:avLst/>
          </a:prstGeom>
          <a:solidFill>
            <a:srgbClr val="00009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fr-FR" altLang="fr-FR" sz="2000" dirty="0" smtClean="0">
                <a:solidFill>
                  <a:schemeClr val="bg1"/>
                </a:solidFill>
                <a:cs typeface="Tahoma" pitchFamily="34" charset="0"/>
              </a:rPr>
              <a:t>Situation année 2020-2021 – Validation des connaissances</a:t>
            </a:r>
            <a:endParaRPr lang="fr-FR" altLang="fr-FR" sz="2800" dirty="0">
              <a:solidFill>
                <a:schemeClr val="bg1"/>
              </a:solidFill>
              <a:cs typeface="Tahoma" pitchFamily="34" charset="0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211984" y="1324840"/>
            <a:ext cx="4675301" cy="4608512"/>
            <a:chOff x="329278" y="707305"/>
            <a:chExt cx="4675301" cy="4608512"/>
          </a:xfrm>
        </p:grpSpPr>
        <p:grpSp>
          <p:nvGrpSpPr>
            <p:cNvPr id="10" name="Groupe 9"/>
            <p:cNvGrpSpPr/>
            <p:nvPr/>
          </p:nvGrpSpPr>
          <p:grpSpPr>
            <a:xfrm>
              <a:off x="329278" y="707305"/>
              <a:ext cx="4675301" cy="4608512"/>
              <a:chOff x="329278" y="707305"/>
              <a:chExt cx="4675301" cy="4608512"/>
            </a:xfrm>
          </p:grpSpPr>
          <p:grpSp>
            <p:nvGrpSpPr>
              <p:cNvPr id="23" name="Groupe 22"/>
              <p:cNvGrpSpPr/>
              <p:nvPr/>
            </p:nvGrpSpPr>
            <p:grpSpPr>
              <a:xfrm>
                <a:off x="329278" y="707305"/>
                <a:ext cx="4675301" cy="4608512"/>
                <a:chOff x="611560" y="836712"/>
                <a:chExt cx="5040560" cy="4968553"/>
              </a:xfrm>
            </p:grpSpPr>
            <p:grpSp>
              <p:nvGrpSpPr>
                <p:cNvPr id="21" name="Groupe 20"/>
                <p:cNvGrpSpPr/>
                <p:nvPr/>
              </p:nvGrpSpPr>
              <p:grpSpPr>
                <a:xfrm>
                  <a:off x="611560" y="836712"/>
                  <a:ext cx="5040560" cy="4968553"/>
                  <a:chOff x="2771800" y="1412775"/>
                  <a:chExt cx="5040560" cy="4968553"/>
                </a:xfrm>
              </p:grpSpPr>
              <p:pic>
                <p:nvPicPr>
                  <p:cNvPr id="9" name="Picture 2" descr="RÃ©sultat de recherche d'images pour &quot;image carte france&quot;"/>
                  <p:cNvPicPr>
                    <a:picLocks noChangeAspect="1" noChangeArrowheads="1"/>
                  </p:cNvPicPr>
                  <p:nvPr/>
                </p:nvPicPr>
                <p:blipFill rotWithShape="1">
                  <a:blip r:embed="rId2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/>
                </p:blipFill>
                <p:spPr bwMode="auto">
                  <a:xfrm>
                    <a:off x="2771800" y="1412775"/>
                    <a:ext cx="5040560" cy="4968553"/>
                  </a:xfrm>
                  <a:prstGeom prst="ellipse">
                    <a:avLst/>
                  </a:prstGeom>
                  <a:ln w="12700" cap="rnd">
                    <a:solidFill>
                      <a:srgbClr val="333333"/>
                    </a:solidFill>
                  </a:ln>
                  <a:effectLst/>
                  <a:scene3d>
                    <a:camera prst="orthographicFront"/>
                    <a:lightRig rig="contrasting" dir="t">
                      <a:rot lat="0" lon="0" rev="3000000"/>
                    </a:lightRig>
                  </a:scene3d>
                  <a:sp3d contourW="7620">
                    <a:bevelT w="95250" h="31750"/>
                    <a:contourClr>
                      <a:srgbClr val="333333"/>
                    </a:contourClr>
                  </a:sp3d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28" name="Picture 4" descr="http://www.fifata.org/wp-content/uploads/2017/03/icone-verte-localisation.png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>
                    <a:extLst>
                      <a:ext uri="{28A0092B-C50C-407E-A947-70E740481C1C}">
                        <a14:useLocalDpi xmlns:a14="http://schemas.microsoft.com/office/drawing/2010/main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578808" y="4005064"/>
                    <a:ext cx="225455" cy="36000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22" name="ZoneTexte 21"/>
                <p:cNvSpPr txBox="1"/>
                <p:nvPr/>
              </p:nvSpPr>
              <p:spPr>
                <a:xfrm>
                  <a:off x="2653079" y="2388607"/>
                  <a:ext cx="1213225" cy="398186"/>
                </a:xfrm>
                <a:prstGeom prst="rect">
                  <a:avLst/>
                </a:prstGeom>
                <a:noFill/>
              </p:spPr>
              <p:txBody>
                <a:bodyPr wrap="square" tIns="0" bIns="0" rtlCol="0">
                  <a:spAutoFit/>
                </a:bodyPr>
                <a:lstStyle/>
                <a:p>
                  <a:pPr algn="ctr"/>
                  <a:r>
                    <a:rPr lang="fr-FR" sz="12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Hop. St-Louis</a:t>
                  </a:r>
                </a:p>
                <a:p>
                  <a:pPr algn="ctr"/>
                  <a:r>
                    <a:rPr lang="fr-FR" sz="12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J. Larghero</a:t>
                  </a:r>
                  <a:endParaRPr lang="fr-FR" sz="12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9" name="ZoneTexte 28"/>
                <p:cNvSpPr txBox="1"/>
                <p:nvPr/>
              </p:nvSpPr>
              <p:spPr>
                <a:xfrm>
                  <a:off x="2636475" y="3715139"/>
                  <a:ext cx="1766039" cy="4977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12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Clermont- </a:t>
                  </a:r>
                  <a:r>
                    <a:rPr lang="fr-FR" sz="1200" b="1" dirty="0" err="1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Fd</a:t>
                  </a:r>
                  <a:endParaRPr lang="fr-FR" sz="1200" b="1" dirty="0" smtClean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  <a:p>
                  <a:pPr algn="ctr"/>
                  <a:r>
                    <a:rPr lang="fr-FR" sz="1200" b="1" dirty="0" smtClean="0">
                      <a:latin typeface="Calibri" panose="020F0502020204030204" pitchFamily="34" charset="0"/>
                      <a:cs typeface="Calibri" panose="020F0502020204030204" pitchFamily="34" charset="0"/>
                    </a:rPr>
                    <a:t>M. Berger</a:t>
                  </a:r>
                  <a:endParaRPr lang="fr-FR" sz="1200" b="1" dirty="0">
                    <a:latin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5" name="Arc plein 4"/>
              <p:cNvSpPr/>
              <p:nvPr/>
            </p:nvSpPr>
            <p:spPr>
              <a:xfrm>
                <a:off x="930582" y="707305"/>
                <a:ext cx="3472695" cy="2369353"/>
              </a:xfrm>
              <a:prstGeom prst="blockArc">
                <a:avLst>
                  <a:gd name="adj1" fmla="val 12907503"/>
                  <a:gd name="adj2" fmla="val 19460876"/>
                  <a:gd name="adj3" fmla="val 14141"/>
                </a:avLst>
              </a:prstGeom>
              <a:solidFill>
                <a:srgbClr val="FFFFFF">
                  <a:alpha val="69804"/>
                </a:srgbClr>
              </a:solidFill>
              <a:ln w="31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ZoneTexte 33"/>
              <p:cNvSpPr txBox="1"/>
              <p:nvPr/>
            </p:nvSpPr>
            <p:spPr>
              <a:xfrm>
                <a:off x="1065542" y="2172326"/>
                <a:ext cx="1035598" cy="553998"/>
              </a:xfrm>
              <a:prstGeom prst="rect">
                <a:avLst/>
              </a:prstGeom>
              <a:noFill/>
            </p:spPr>
            <p:txBody>
              <a:bodyPr wrap="square" tIns="0" bIns="0" rtlCol="0">
                <a:spAutoFit/>
              </a:bodyPr>
              <a:lstStyle/>
              <a:p>
                <a:pPr algn="ctr"/>
                <a:r>
                  <a:rPr lang="fr-FR" sz="12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Rennes</a:t>
                </a:r>
              </a:p>
              <a:p>
                <a:pPr algn="ctr"/>
                <a:r>
                  <a:rPr lang="fr-FR" sz="1200" b="1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T. Fest, JB. </a:t>
                </a:r>
                <a:r>
                  <a:rPr lang="fr-FR" sz="1200" b="1" dirty="0" err="1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Thibert</a:t>
                </a:r>
                <a:endParaRPr lang="fr-FR" sz="1200" b="1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38" name="Picture 4" descr="http://www.fifata.org/wp-content/uploads/2017/03/icone-verte-localisation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8104" y="1870135"/>
                <a:ext cx="209118" cy="3339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8" name="Connecteur droit 7"/>
              <p:cNvCxnSpPr/>
              <p:nvPr/>
            </p:nvCxnSpPr>
            <p:spPr>
              <a:xfrm>
                <a:off x="2842159" y="2169559"/>
                <a:ext cx="0" cy="180000"/>
              </a:xfrm>
              <a:prstGeom prst="line">
                <a:avLst/>
              </a:prstGeom>
              <a:ln w="31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9" name="Picture 8" descr="icone bleu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14514" y="4242749"/>
                <a:ext cx="209118" cy="3339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0" name="ZoneTexte 49"/>
              <p:cNvSpPr txBox="1"/>
              <p:nvPr/>
            </p:nvSpPr>
            <p:spPr>
              <a:xfrm>
                <a:off x="2842159" y="4576662"/>
                <a:ext cx="898285" cy="369332"/>
              </a:xfrm>
              <a:prstGeom prst="rect">
                <a:avLst/>
              </a:prstGeom>
              <a:noFill/>
            </p:spPr>
            <p:txBody>
              <a:bodyPr wrap="square" lIns="36000" tIns="0" rIns="36000" bIns="0" rtlCol="0">
                <a:spAutoFit/>
              </a:bodyPr>
              <a:lstStyle/>
              <a:p>
                <a:pPr algn="ctr"/>
                <a:r>
                  <a:rPr lang="fr-FR" sz="1200" b="1" dirty="0" smtClean="0">
                    <a:solidFill>
                      <a:srgbClr val="0000CC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Montpellier</a:t>
                </a:r>
              </a:p>
              <a:p>
                <a:pPr algn="ctr"/>
                <a:r>
                  <a:rPr lang="fr-FR" sz="1200" b="1" dirty="0" smtClean="0">
                    <a:solidFill>
                      <a:srgbClr val="0000CC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J. De Vos</a:t>
                </a:r>
                <a:endParaRPr lang="fr-FR" sz="1200" b="1" dirty="0">
                  <a:solidFill>
                    <a:srgbClr val="0000CC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pic>
            <p:nvPicPr>
              <p:cNvPr id="53" name="Picture 4" descr="http://www.fifata.org/wp-content/uploads/2017/03/icone-verte-localisation.png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56655" y="1807006"/>
                <a:ext cx="209118" cy="3339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4" name="ZoneTexte 23"/>
            <p:cNvSpPr txBox="1"/>
            <p:nvPr/>
          </p:nvSpPr>
          <p:spPr>
            <a:xfrm>
              <a:off x="1050069" y="902864"/>
              <a:ext cx="3233718" cy="2070352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840243"/>
                </a:avLst>
              </a:prstTxWarp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Centres année 2020-2021</a:t>
              </a:r>
              <a:endParaRPr lang="fr-FR" sz="12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7163437" y="1012494"/>
            <a:ext cx="4617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 smtClean="0"/>
              <a:t>Définir une organisation avec </a:t>
            </a:r>
            <a:r>
              <a:rPr lang="fr-FR" sz="24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Approche collective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Pragmatisme et réalisme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 smtClean="0"/>
              <a:t>Respect des organisations locales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82843" y="1236640"/>
            <a:ext cx="1285035" cy="1205713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5382844" y="3544615"/>
            <a:ext cx="6009056" cy="9541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Constitution d’un jury </a:t>
            </a:r>
            <a:r>
              <a:rPr lang="fr-FR" sz="2800" dirty="0" smtClean="0"/>
              <a:t>: les enseignants des centres concernés + J. De Vos</a:t>
            </a:r>
          </a:p>
        </p:txBody>
      </p:sp>
    </p:spTree>
    <p:extLst>
      <p:ext uri="{BB962C8B-B14F-4D97-AF65-F5344CB8AC3E}">
        <p14:creationId xmlns:p14="http://schemas.microsoft.com/office/powerpoint/2010/main" val="41149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163" y="667911"/>
            <a:ext cx="5492262" cy="280076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</a:t>
            </a:r>
            <a:r>
              <a: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l’évaluation des connaissances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contrôle des connaissances </a:t>
            </a:r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fin des modules théoriques (QCM) ;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examen oral de contrôle des connaissances ;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modalités de l’évaluation des compétences :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validation des stages ;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 acquises listées dans le portfolio ; </a:t>
            </a:r>
            <a:endParaRPr lang="fr-FR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fr-F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mémoire court en lien avec un des stages (mémoire « d’activité et compréhension », revue de la littérature : le thème sera défini entre le candidat, le responsable de stage et le pilote). 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48750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FST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Thérapie Cellulaire &amp; Transfusion – Evaluation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5943600" y="1163564"/>
            <a:ext cx="304799" cy="5208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505574" y="1163564"/>
            <a:ext cx="56864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Rédaction d’un mémoire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</a:t>
            </a:r>
            <a:r>
              <a:rPr lang="fr-FR" dirty="0" smtClean="0"/>
              <a:t>ujet choisi localement (intégré dans le parcours du candidat)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Soutenance devant le Jury + tuteur de stage invité</a:t>
            </a:r>
          </a:p>
          <a:p>
            <a:r>
              <a:rPr lang="fr-FR" dirty="0" smtClean="0"/>
              <a:t>(Fin année : ex : 20 </a:t>
            </a:r>
            <a:r>
              <a:rPr lang="fr-FR" dirty="0" err="1" smtClean="0"/>
              <a:t>oct</a:t>
            </a:r>
            <a:r>
              <a:rPr lang="fr-FR" dirty="0" smtClean="0"/>
              <a:t> 2021)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Délibération avec le (les) maitres de stages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668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48750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FST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Thérapie Cellulaire &amp; Transfusion – Evaluation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lèche droite 6"/>
          <p:cNvSpPr/>
          <p:nvPr/>
        </p:nvSpPr>
        <p:spPr>
          <a:xfrm rot="10800000">
            <a:off x="4914900" y="2624107"/>
            <a:ext cx="1181100" cy="2937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505574" y="1163564"/>
            <a:ext cx="56864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Rédaction d’un mémoire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S</a:t>
            </a:r>
            <a:r>
              <a:rPr lang="fr-FR" dirty="0" smtClean="0"/>
              <a:t>ujet choisi localement (intégré dans le parcours du candidat)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Soutenance devant le Jury + tuteur de stage invité</a:t>
            </a:r>
          </a:p>
          <a:p>
            <a:r>
              <a:rPr lang="fr-FR" dirty="0" smtClean="0"/>
              <a:t>(Fin année : ex : 20 </a:t>
            </a:r>
            <a:r>
              <a:rPr lang="fr-FR" dirty="0" err="1" smtClean="0"/>
              <a:t>oct</a:t>
            </a:r>
            <a:r>
              <a:rPr lang="fr-FR" dirty="0" smtClean="0"/>
              <a:t> 2021)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Délibération avec le (les) maitres de stages</a:t>
            </a:r>
            <a:endParaRPr lang="fr-FR" dirty="0"/>
          </a:p>
        </p:txBody>
      </p:sp>
      <p:sp>
        <p:nvSpPr>
          <p:cNvPr id="11" name="Flèche droite 10"/>
          <p:cNvSpPr/>
          <p:nvPr/>
        </p:nvSpPr>
        <p:spPr>
          <a:xfrm>
            <a:off x="5194890" y="4973453"/>
            <a:ext cx="1181100" cy="310928"/>
          </a:xfrm>
          <a:prstGeom prst="rightArrow">
            <a:avLst>
              <a:gd name="adj1" fmla="val 50000"/>
              <a:gd name="adj2" fmla="val 876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6505574" y="4915049"/>
            <a:ext cx="289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Enseignant responsable local</a:t>
            </a:r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 rot="5400000">
            <a:off x="7553015" y="5375369"/>
            <a:ext cx="487289" cy="310928"/>
          </a:xfrm>
          <a:prstGeom prst="rightArrow">
            <a:avLst>
              <a:gd name="adj1" fmla="val 50000"/>
              <a:gd name="adj2" fmla="val 8761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049852" y="5901069"/>
            <a:ext cx="1493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Directeur UFR</a:t>
            </a:r>
            <a:endParaRPr lang="fr-FR" dirty="0"/>
          </a:p>
        </p:txBody>
      </p:sp>
      <p:pic>
        <p:nvPicPr>
          <p:cNvPr id="20" name="Imag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85" y="6270404"/>
            <a:ext cx="929838" cy="525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e 22"/>
          <p:cNvGrpSpPr/>
          <p:nvPr/>
        </p:nvGrpSpPr>
        <p:grpSpPr>
          <a:xfrm>
            <a:off x="617487" y="647260"/>
            <a:ext cx="4216367" cy="6084297"/>
            <a:chOff x="946707" y="310507"/>
            <a:chExt cx="4510006" cy="6547493"/>
          </a:xfrm>
        </p:grpSpPr>
        <p:pic>
          <p:nvPicPr>
            <p:cNvPr id="24" name="Imag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6707" y="6080457"/>
              <a:ext cx="1642819" cy="777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946707" y="310507"/>
              <a:ext cx="4510006" cy="9936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FORMATION SPECIALISEE TRANSVERSALE (FST)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THERAPIE CELLULAIRE - TRANSFUSION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altLang="fr-FR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Année 2020-2021</a:t>
              </a:r>
              <a:endParaRPr lang="fr-FR" altLang="fr-FR" sz="1050" dirty="0"/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8"/>
            <p:cNvSpPr>
              <a:spLocks noChangeArrowheads="1"/>
            </p:cNvSpPr>
            <p:nvPr/>
          </p:nvSpPr>
          <p:spPr bwMode="auto">
            <a:xfrm>
              <a:off x="946707" y="977096"/>
              <a:ext cx="4510006" cy="5415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Université de rattachement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   Université Clermont Auvergne           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Candidat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Nom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 B                 </a:t>
              </a: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Prénom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 L    </a:t>
              </a: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né (e) le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kumimoji="0" lang="fr-FR" altLang="fr-F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/</a:t>
              </a:r>
              <a:r>
                <a:rPr kumimoji="0" lang="fr-FR" altLang="fr-FR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/1994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Titre du mémoire</a:t>
              </a: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Etude de la prolifération des cellules CAR-T </a:t>
              </a:r>
              <a:r>
                <a:rPr kumimoji="0" lang="fr-FR" altLang="fr-FR" sz="1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vivo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- expérience clermontoise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Date de soutenance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 20/10/2021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Jury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 Marc BERGER (Clermont-Ferrand)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 Thierry FEST (Rennes)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 John DE VOS (Montpellier)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 Jérôme LARGHERO (Paris)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Dr Jean-Baptiste THIBERT (Rennes)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Décision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FST Thérapie Cellulaire - Transfusion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:        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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validée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           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non validée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sym typeface="Wingdings" panose="05000000000000000000" pitchFamily="2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Commentaires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 : Interne en DES Biologie Médicale M</a:t>
              </a:r>
              <a:r>
                <a:rPr kumimoji="0" lang="fr-FR" altLang="fr-FR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lle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Blandin a effectué un stage en laboratoire HLA et un stage partagé HLA/ Hématologie Biologique/ Centre de Biothérapie Auvergne. Présentation orale claire, mémoire bien conçu. A répondu aux questions de façon satisfaisante. A assuré les missions qui lui ont été confiées avec efficacité et sérieux au cours de cette année de FST. M</a:t>
              </a:r>
              <a:r>
                <a:rPr kumimoji="0" lang="fr-FR" altLang="fr-FR" sz="1000" b="0" i="0" u="none" strike="noStrike" cap="none" normalizeH="0" baseline="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lle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 Blandin considère sa  formation utile pour son cursus et son orientation.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sym typeface="Wingdings" panose="05000000000000000000" pitchFamily="2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Fait le</a:t>
              </a: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 </a:t>
              </a: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: 20/10/2021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sym typeface="Wingdings" panose="05000000000000000000" pitchFamily="2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Signature du Coordonnateur National, pour le jury : 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sym typeface="Wingdings" panose="05000000000000000000" pitchFamily="2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  <a:sym typeface="Wingdings" panose="05000000000000000000" pitchFamily="2" charset="2"/>
                </a:rPr>
                <a:t>Pr Marc BERGER</a:t>
              </a: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sym typeface="Wingdings" panose="05000000000000000000" pitchFamily="2" charset="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altLang="fr-F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536440" y="541943"/>
            <a:ext cx="4297413" cy="6077262"/>
            <a:chOff x="686639" y="382413"/>
            <a:chExt cx="3901973" cy="5887987"/>
          </a:xfrm>
        </p:grpSpPr>
        <p:sp>
          <p:nvSpPr>
            <p:cNvPr id="14" name="Rectangle 13"/>
            <p:cNvSpPr/>
            <p:nvPr/>
          </p:nvSpPr>
          <p:spPr>
            <a:xfrm>
              <a:off x="956930" y="1924493"/>
              <a:ext cx="361507" cy="116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09220" y="1913136"/>
              <a:ext cx="361507" cy="116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53502" y="1913136"/>
              <a:ext cx="258640" cy="1162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86639" y="382413"/>
              <a:ext cx="3901973" cy="5887987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4235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87506"/>
          </a:xfrm>
          <a:prstGeom prst="rect">
            <a:avLst/>
          </a:prstGeom>
          <a:solidFill>
            <a:srgbClr val="CCECFF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FST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Thérapie Cellulaire &amp; Transfusion – Organisation proposée</a:t>
            </a: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6421" y="611280"/>
            <a:ext cx="8820029" cy="2392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0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xpérience année 1 </a:t>
            </a:r>
            <a:r>
              <a:rPr lang="fr-F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fr-F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Très peu de candidats sur le territoire national (1 à 5/an 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Plusieurs centres impliqués, différents chaque année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Profil, projet professionnel des candidats </a:t>
            </a:r>
            <a:r>
              <a:rPr lang="fr-FR" sz="2000" dirty="0" smtClean="0"/>
              <a:t> différents +++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Mode d’Evaluation année 1 : globalement satisfaisant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à"/>
            </a:pPr>
            <a:r>
              <a:rPr lang="fr-F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Mettre en place une organisation stable d’une année à l’autre</a:t>
            </a:r>
            <a:r>
              <a:rPr lang="fr-FR" sz="20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…</a:t>
            </a:r>
            <a:endParaRPr lang="fr-FR" sz="2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9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1353</Words>
  <Application>Microsoft Office PowerPoint</Application>
  <PresentationFormat>Grand écran</PresentationFormat>
  <Paragraphs>143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Tahoma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CHU de Clermont-Fd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Berger Marc</dc:creator>
  <cp:lastModifiedBy>Marc Maynadie</cp:lastModifiedBy>
  <cp:revision>33</cp:revision>
  <dcterms:created xsi:type="dcterms:W3CDTF">2022-02-05T04:56:06Z</dcterms:created>
  <dcterms:modified xsi:type="dcterms:W3CDTF">2022-02-10T15:09:01Z</dcterms:modified>
</cp:coreProperties>
</file>