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305" r:id="rId3"/>
    <p:sldId id="308" r:id="rId4"/>
    <p:sldId id="257" r:id="rId5"/>
    <p:sldId id="304" r:id="rId6"/>
    <p:sldId id="312" r:id="rId7"/>
    <p:sldId id="315" r:id="rId8"/>
    <p:sldId id="316" r:id="rId9"/>
    <p:sldId id="30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eu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5"/>
    <p:restoredTop sz="95271"/>
  </p:normalViewPr>
  <p:slideViewPr>
    <p:cSldViewPr>
      <p:cViewPr varScale="1">
        <p:scale>
          <a:sx n="163" d="100"/>
          <a:sy n="163" d="100"/>
        </p:scale>
        <p:origin x="429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4AB-089F-4F50-865D-31CF6EE41E7C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5B1C-A680-4D37-A642-E876B5770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8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8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39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63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2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9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3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4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3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117A-86DA-457C-A909-CB0A7800C0AA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8D7D-01B0-4840-AD19-BAC65947F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98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jpeg"/><Relationship Id="rId4" Type="http://schemas.openxmlformats.org/officeDocument/2006/relationships/hyperlink" Target="http://www.hematocell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42584" cy="2090663"/>
          </a:xfrm>
        </p:spPr>
        <p:txBody>
          <a:bodyPr>
            <a:normAutofit/>
          </a:bodyPr>
          <a:lstStyle/>
          <a:p>
            <a:r>
              <a:rPr lang="fr-FR" dirty="0"/>
              <a:t>Refonte complète et perspectives d’amélioration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285" y="4437112"/>
            <a:ext cx="6400800" cy="1296144"/>
          </a:xfrm>
        </p:spPr>
        <p:txBody>
          <a:bodyPr>
            <a:normAutofit/>
          </a:bodyPr>
          <a:lstStyle/>
          <a:p>
            <a:r>
              <a:rPr lang="fr-FR" sz="2000" dirty="0"/>
              <a:t>Valérie Ugo</a:t>
            </a:r>
          </a:p>
          <a:p>
            <a:r>
              <a:rPr lang="fr-FR" sz="2000" dirty="0"/>
              <a:t>Franck Geneviève</a:t>
            </a:r>
          </a:p>
          <a:p>
            <a:r>
              <a:rPr lang="fr-FR" sz="2000" dirty="0"/>
              <a:t>Damien Luque Paz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07942D-191C-BD43-8730-DF3EE2011EA5}"/>
              </a:ext>
            </a:extLst>
          </p:cNvPr>
          <p:cNvGrpSpPr/>
          <p:nvPr/>
        </p:nvGrpSpPr>
        <p:grpSpPr>
          <a:xfrm>
            <a:off x="179512" y="140643"/>
            <a:ext cx="8794128" cy="1260069"/>
            <a:chOff x="98352" y="140643"/>
            <a:chExt cx="6997538" cy="107081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CD3220E-8455-B348-8225-3F9CC76CE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52" y="140643"/>
              <a:ext cx="4466333" cy="107081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F78299D-9585-4F4A-8333-D0E14928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082" y="304765"/>
              <a:ext cx="2462808" cy="74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82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695AC7-F28F-C845-8195-85A73B49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632848" cy="66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362EF2-F27C-FE4C-B5F6-D4EDEB2E00D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004435" cy="288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AE7C47-72AC-2B42-8F9C-C2D80DB8B9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7813"/>
            <a:ext cx="7704856" cy="151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C2EB20A-9241-F542-A2FF-4B22C4D7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48" y="6071906"/>
            <a:ext cx="3580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tatistiques de connexions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4E70589-0C9F-0346-99C9-9E4B08BC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657" y="6498536"/>
            <a:ext cx="2952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9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Extraction de Google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Analytics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0171A-F33F-A342-A07C-BD2C4FE36C3D}"/>
              </a:ext>
            </a:extLst>
          </p:cNvPr>
          <p:cNvSpPr/>
          <p:nvPr/>
        </p:nvSpPr>
        <p:spPr>
          <a:xfrm>
            <a:off x="5580112" y="3430151"/>
            <a:ext cx="35283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site </a:t>
            </a:r>
            <a:r>
              <a:rPr lang="fr-FR" u="sng" dirty="0">
                <a:hlinkClick r:id="rId4"/>
              </a:rPr>
              <a:t>http://www.hematocell.fr/</a:t>
            </a:r>
            <a:r>
              <a:rPr lang="fr-FR" dirty="0"/>
              <a:t>, créé par le Pr </a:t>
            </a:r>
            <a:r>
              <a:rPr lang="fr-FR" dirty="0" err="1"/>
              <a:t>Zandecki</a:t>
            </a:r>
            <a:r>
              <a:rPr lang="fr-FR" dirty="0"/>
              <a:t> (Laboratoire hématologie, CHU Angers) en </a:t>
            </a:r>
            <a:r>
              <a:rPr lang="fr-FR" b="1" dirty="0"/>
              <a:t>2008</a:t>
            </a:r>
            <a:r>
              <a:rPr lang="fr-FR" dirty="0"/>
              <a:t> et hébergé par l’Université d’Angers depuis </a:t>
            </a:r>
            <a:r>
              <a:rPr lang="fr-FR" b="1" dirty="0"/>
              <a:t>2012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507942D-191C-BD43-8730-DF3EE2011EA5}"/>
              </a:ext>
            </a:extLst>
          </p:cNvPr>
          <p:cNvGrpSpPr/>
          <p:nvPr/>
        </p:nvGrpSpPr>
        <p:grpSpPr>
          <a:xfrm>
            <a:off x="179512" y="140643"/>
            <a:ext cx="8794128" cy="1260069"/>
            <a:chOff x="98352" y="140643"/>
            <a:chExt cx="6997538" cy="107081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CD3220E-8455-B348-8225-3F9CC76CE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52" y="140643"/>
              <a:ext cx="4466333" cy="107081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F78299D-9585-4F4A-8333-D0E14928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082" y="304765"/>
              <a:ext cx="2462808" cy="74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24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Public, objectifs et moyens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4392488"/>
          </a:xfrm>
        </p:spPr>
        <p:txBody>
          <a:bodyPr>
            <a:noAutofit/>
          </a:bodyPr>
          <a:lstStyle/>
          <a:p>
            <a:r>
              <a:rPr lang="fr-FR" sz="2000" dirty="0"/>
              <a:t>Public</a:t>
            </a:r>
          </a:p>
          <a:p>
            <a:pPr lvl="1"/>
            <a:r>
              <a:rPr lang="fr-FR" sz="1600" dirty="0"/>
              <a:t>Etudiants &amp; Internes (Hématologie, Biologie Médicale)</a:t>
            </a:r>
          </a:p>
          <a:p>
            <a:pPr lvl="1"/>
            <a:r>
              <a:rPr lang="fr-FR" sz="1600" dirty="0"/>
              <a:t>Techniciens de laboratoire</a:t>
            </a:r>
          </a:p>
          <a:p>
            <a:pPr lvl="1"/>
            <a:r>
              <a:rPr lang="fr-FR" sz="1600" dirty="0"/>
              <a:t>Biologistes (Polyvalents  &amp; Spécialisés Hématologie)</a:t>
            </a:r>
          </a:p>
          <a:p>
            <a:pPr lvl="1"/>
            <a:r>
              <a:rPr lang="fr-FR" sz="1600" dirty="0"/>
              <a:t>Hématologues, Scientifiques</a:t>
            </a:r>
          </a:p>
          <a:p>
            <a:r>
              <a:rPr lang="fr-FR" sz="2000" dirty="0"/>
              <a:t>Objectifs : </a:t>
            </a:r>
          </a:p>
          <a:p>
            <a:pPr lvl="1"/>
            <a:r>
              <a:rPr lang="fr-FR" sz="1600" dirty="0"/>
              <a:t>Apprentissage des connaissances « essentielles »</a:t>
            </a:r>
          </a:p>
          <a:p>
            <a:pPr lvl="1"/>
            <a:r>
              <a:rPr lang="fr-FR" sz="1600" dirty="0"/>
              <a:t>Approfondissement des connaissances</a:t>
            </a:r>
          </a:p>
          <a:p>
            <a:pPr lvl="1"/>
            <a:r>
              <a:rPr lang="fr-FR" sz="1600" dirty="0"/>
              <a:t>Mise à disposition de ressources spécialisées</a:t>
            </a:r>
          </a:p>
          <a:p>
            <a:pPr lvl="1"/>
            <a:r>
              <a:rPr lang="fr-FR" sz="1600" dirty="0"/>
              <a:t>Disposer des dernières données scientifiques (encadrés « actualités en hématologie »)</a:t>
            </a:r>
          </a:p>
          <a:p>
            <a:pPr lvl="1"/>
            <a:r>
              <a:rPr lang="fr-FR" sz="1600" dirty="0"/>
              <a:t>Dernières recommandations des sociétés savantes (liens vers…)</a:t>
            </a:r>
          </a:p>
          <a:p>
            <a:pPr lvl="1"/>
            <a:r>
              <a:rPr lang="fr-FR" sz="1600" dirty="0"/>
              <a:t>Participation FMC / DPC</a:t>
            </a:r>
          </a:p>
          <a:p>
            <a:r>
              <a:rPr lang="fr-FR" sz="2000" dirty="0"/>
              <a:t>Augmentation des cas cliniques cytologiques illustrés avec iconographie augmentée incluant champs larges « </a:t>
            </a:r>
            <a:r>
              <a:rPr lang="fr-FR" sz="2000" dirty="0" err="1"/>
              <a:t>zoomables</a:t>
            </a:r>
            <a:r>
              <a:rPr lang="fr-FR" sz="2000" dirty="0"/>
              <a:t>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7426" y="2420888"/>
            <a:ext cx="304907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/>
              <a:t>Sondages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étudiants (médecins, pharmaciens),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internes (toutes spécialités),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des biologistes &amp; techniciens</a:t>
            </a:r>
          </a:p>
          <a:p>
            <a:r>
              <a:rPr lang="fr-FR" sz="1600" dirty="0"/>
              <a:t>Parangonnage : Rien de comparable en langue française</a:t>
            </a:r>
          </a:p>
          <a:p>
            <a:pPr algn="r"/>
            <a:r>
              <a:rPr lang="fr-FR" sz="1400" i="1" dirty="0"/>
              <a:t>Thèse Ludivine </a:t>
            </a:r>
            <a:r>
              <a:rPr lang="fr-FR" sz="1400" i="1" dirty="0" err="1"/>
              <a:t>Douady</a:t>
            </a:r>
            <a:endParaRPr lang="fr-FR" sz="1400" i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07942D-191C-BD43-8730-DF3EE2011EA5}"/>
              </a:ext>
            </a:extLst>
          </p:cNvPr>
          <p:cNvGrpSpPr/>
          <p:nvPr/>
        </p:nvGrpSpPr>
        <p:grpSpPr>
          <a:xfrm>
            <a:off x="179512" y="140643"/>
            <a:ext cx="8794128" cy="1260069"/>
            <a:chOff x="98352" y="140643"/>
            <a:chExt cx="6997538" cy="107081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CD3220E-8455-B348-8225-3F9CC76CE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52" y="140643"/>
              <a:ext cx="4466333" cy="107081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F78299D-9585-4F4A-8333-D0E14928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082" y="304765"/>
              <a:ext cx="2462808" cy="74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14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0971E-A2F4-B745-818D-E98CCF15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Refonte complète en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5B20B-6DE6-A445-8D56-8ECB93C7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r>
              <a:rPr lang="fr-FR" sz="1600" b="1" dirty="0"/>
              <a:t>Faire évoluer le site actuel avec une refonte complète basée sur l’utilisation d’une nouvelle maquette graphique et d’un nouveau système de gestion de contenu</a:t>
            </a:r>
            <a:r>
              <a:rPr lang="fr-FR" sz="1600" dirty="0"/>
              <a:t> </a:t>
            </a:r>
            <a:r>
              <a:rPr lang="fr-FR" sz="1400" dirty="0"/>
              <a:t>permettant une utilisation fluide et conviviale, adaptée à la pédagogie numérique actuelle. La navigation entre les différents thèmes sera facilitée par l’utilisation de liens internes renvoyant vers des illustrations et des encadrés, articles reliés de type « </a:t>
            </a:r>
            <a:r>
              <a:rPr lang="fr-FR" sz="1400" i="1" dirty="0"/>
              <a:t>en savoir plus »</a:t>
            </a:r>
            <a:endParaRPr lang="fr-FR" sz="1400" dirty="0"/>
          </a:p>
          <a:p>
            <a:endParaRPr lang="fr-FR" sz="1400" dirty="0"/>
          </a:p>
          <a:p>
            <a:r>
              <a:rPr lang="fr-FR" sz="1600" b="1" dirty="0"/>
              <a:t>Permettre une meilleure utilisation sur les supports mobiles </a:t>
            </a:r>
            <a:r>
              <a:rPr lang="fr-FR" sz="1600" dirty="0"/>
              <a:t>(tablettes et smartphones) </a:t>
            </a:r>
            <a:r>
              <a:rPr lang="fr-FR" sz="1400" dirty="0"/>
              <a:t>qui représentent plus d’un tiers des connexions depuis début 2017</a:t>
            </a:r>
          </a:p>
          <a:p>
            <a:endParaRPr lang="fr-FR" sz="1400" dirty="0"/>
          </a:p>
          <a:p>
            <a:r>
              <a:rPr lang="fr-FR" sz="1600" b="1" dirty="0"/>
              <a:t>Actualiser et compléter les contenus du site grâce à :</a:t>
            </a:r>
          </a:p>
          <a:p>
            <a:pPr lvl="1"/>
            <a:r>
              <a:rPr lang="fr-FR" sz="1600" b="1" dirty="0"/>
              <a:t>Une mise à jour des supports existants</a:t>
            </a:r>
          </a:p>
          <a:p>
            <a:pPr lvl="1"/>
            <a:r>
              <a:rPr lang="fr-FR" sz="1600" b="1" dirty="0"/>
              <a:t>La création de nouveaux supports numériques</a:t>
            </a:r>
            <a:r>
              <a:rPr lang="fr-FR" sz="1600" dirty="0"/>
              <a:t> : vidéos (interviews, </a:t>
            </a:r>
            <a:r>
              <a:rPr lang="fr-FR" sz="1600" dirty="0" err="1"/>
              <a:t>focis</a:t>
            </a:r>
            <a:r>
              <a:rPr lang="fr-FR" sz="1600" dirty="0"/>
              <a:t>, </a:t>
            </a:r>
            <a:r>
              <a:rPr lang="fr-FR" sz="1600" dirty="0" err="1"/>
              <a:t>whiteboard</a:t>
            </a:r>
            <a:r>
              <a:rPr lang="fr-FR" sz="1600" dirty="0"/>
              <a:t>), cas </a:t>
            </a:r>
            <a:r>
              <a:rPr lang="fr-FR" sz="1600" dirty="0" err="1"/>
              <a:t>clinico</a:t>
            </a:r>
            <a:r>
              <a:rPr lang="fr-FR" sz="1600" dirty="0"/>
              <a:t>-biologiques interactifs, par exemple utilisant des images « champs larges » de frottis numérisés grâce au scanner de lames récemment acquis par l’Université d’Angers (SFR ICAT), des questionnaires d’autoévaluation …</a:t>
            </a:r>
          </a:p>
          <a:p>
            <a:pPr lvl="1"/>
            <a:r>
              <a:rPr lang="fr-FR" sz="1600" b="1" dirty="0"/>
              <a:t>Le développement de la rubrique « liens utiles »</a:t>
            </a:r>
          </a:p>
          <a:p>
            <a:pPr lvl="1"/>
            <a:r>
              <a:rPr lang="fr-FR" sz="1600" b="1" dirty="0"/>
              <a:t>Création d’une rubrique « Actualités»</a:t>
            </a:r>
            <a:r>
              <a:rPr lang="fr-FR" sz="1600" dirty="0"/>
              <a:t> : synthèses sur les avancées majeures en Hématologie</a:t>
            </a:r>
          </a:p>
          <a:p>
            <a:pPr lvl="1"/>
            <a:r>
              <a:rPr lang="fr-FR" sz="1600" dirty="0"/>
              <a:t>Le développement de la partie Hémostase (en discussion)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07942D-191C-BD43-8730-DF3EE2011EA5}"/>
              </a:ext>
            </a:extLst>
          </p:cNvPr>
          <p:cNvGrpSpPr/>
          <p:nvPr/>
        </p:nvGrpSpPr>
        <p:grpSpPr>
          <a:xfrm>
            <a:off x="179512" y="140643"/>
            <a:ext cx="8794128" cy="1260069"/>
            <a:chOff x="98352" y="140643"/>
            <a:chExt cx="6997538" cy="107081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CD3220E-8455-B348-8225-3F9CC76CE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52" y="140643"/>
              <a:ext cx="4466333" cy="107081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F78299D-9585-4F4A-8333-D0E14928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082" y="304765"/>
              <a:ext cx="2462808" cy="74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90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w50\MesDocuments_SaZ\UGOVAL\Hematocell 2022\4-index-deroulant3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 bwMode="auto">
          <a:xfrm>
            <a:off x="611560" y="44624"/>
            <a:ext cx="8122096" cy="67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0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w50\MesDocuments_SaZ\UGOVAL\Hematocell 2022\9-page-cartes-sous-menu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1"/>
          <a:stretch/>
        </p:blipFill>
        <p:spPr bwMode="auto">
          <a:xfrm>
            <a:off x="1222309" y="39909"/>
            <a:ext cx="6590051" cy="67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1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w50\MesDocuments_SaZ\UGOVAL\Hematocell 2022\11-champ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877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5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0971E-A2F4-B745-818D-E98CCF15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2034"/>
            <a:ext cx="8229600" cy="1143000"/>
          </a:xfrm>
        </p:spPr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5B20B-6DE6-A445-8D56-8ECB93C7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48" y="2924944"/>
            <a:ext cx="8229600" cy="3240360"/>
          </a:xfrm>
        </p:spPr>
        <p:txBody>
          <a:bodyPr>
            <a:normAutofit/>
          </a:bodyPr>
          <a:lstStyle/>
          <a:p>
            <a:r>
              <a:rPr lang="fr-FR" sz="2100" dirty="0"/>
              <a:t>Liens à établir avec le Collège et la Société Française d’Hématologie ? </a:t>
            </a:r>
          </a:p>
          <a:p>
            <a:r>
              <a:rPr lang="fr-FR" sz="2100" dirty="0"/>
              <a:t>Développement de parties très spécialisées ?</a:t>
            </a:r>
          </a:p>
          <a:p>
            <a:r>
              <a:rPr lang="fr-FR" sz="2100" dirty="0" err="1"/>
              <a:t>Cf</a:t>
            </a:r>
            <a:r>
              <a:rPr lang="fr-FR" sz="2100" dirty="0"/>
              <a:t> le sujet champs larges </a:t>
            </a:r>
          </a:p>
          <a:p>
            <a:r>
              <a:rPr lang="fr-FR" sz="2100" dirty="0" err="1"/>
              <a:t>Cf</a:t>
            </a:r>
            <a:r>
              <a:rPr lang="fr-FR" sz="2100" dirty="0"/>
              <a:t> enseignement de l’Hématologie Biologique (DES BM &amp; CCBM)</a:t>
            </a:r>
          </a:p>
          <a:p>
            <a:r>
              <a:rPr lang="fr-FR" sz="2100" dirty="0" err="1"/>
              <a:t>Cf</a:t>
            </a:r>
            <a:r>
              <a:rPr lang="fr-FR" sz="2100" dirty="0"/>
              <a:t> discussions FMC</a:t>
            </a:r>
          </a:p>
        </p:txBody>
      </p:sp>
      <p:pic>
        <p:nvPicPr>
          <p:cNvPr id="11" name="Picture 2" descr="\\sw50\MesDocuments_SaZ\UGOVAL\Hematocell 2022\1-index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" b="86558"/>
          <a:stretch/>
        </p:blipFill>
        <p:spPr bwMode="auto">
          <a:xfrm>
            <a:off x="38496" y="404664"/>
            <a:ext cx="91055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049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407</Words>
  <Application>Microsoft Office PowerPoint</Application>
  <PresentationFormat>Affichage à l'écran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Refonte complète et perspectives d’amélioration</vt:lpstr>
      <vt:lpstr>Présentation PowerPoint</vt:lpstr>
      <vt:lpstr>Présentation PowerPoint</vt:lpstr>
      <vt:lpstr>Public, objectifs et moyens</vt:lpstr>
      <vt:lpstr>Refonte complète en 2022</vt:lpstr>
      <vt:lpstr>Présentation PowerPoint</vt:lpstr>
      <vt:lpstr>Présentation PowerPoint</vt:lpstr>
      <vt:lpstr>Présentation PowerPoint</vt:lpstr>
      <vt:lpstr>Discussion</vt:lpstr>
    </vt:vector>
  </TitlesOfParts>
  <Company>Centre Hospitalier Universitaire d'Angers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DOUADY LUDIVINE</dc:creator>
  <cp:lastModifiedBy>Marc Maynadie</cp:lastModifiedBy>
  <cp:revision>92</cp:revision>
  <dcterms:created xsi:type="dcterms:W3CDTF">2019-04-08T09:28:10Z</dcterms:created>
  <dcterms:modified xsi:type="dcterms:W3CDTF">2022-02-10T15:09:39Z</dcterms:modified>
</cp:coreProperties>
</file>