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61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7"/>
  </p:normalViewPr>
  <p:slideViewPr>
    <p:cSldViewPr snapToGrid="0" snapToObjects="1" showGuides="1">
      <p:cViewPr varScale="1">
        <p:scale>
          <a:sx n="163" d="100"/>
          <a:sy n="163" d="100"/>
        </p:scale>
        <p:origin x="240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9486EE-05C8-B74A-A27C-58C3523D8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8A6E4F-D9A8-E547-AC11-2DFC4C224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2927C-5731-BB4E-B78F-7E8ABFFC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E65080-0A41-4A47-A03C-3DD0DE5B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97E6A8-94C1-9C40-90A1-21A7AA05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3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A14C7-CE9F-3F4F-80AE-F18E7FB81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3FECF9-5FA8-4A4B-B818-5A91687B5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E86C8D-9560-0649-A23E-AA01FD7B7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A69F3C-9417-2D4F-AB5A-EF11138BC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11A1C5-F608-0C45-874A-31955C13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70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35364A1-0194-B44A-9E4D-F94D5B3B2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7B6B72-DDBA-3848-9ABC-119C8F28A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80524E-EEF9-C844-939E-B2DF02D90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3F4E57-E679-2240-B87D-E627F7E8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D1793A-E408-5E46-9827-6F4538E5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55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DF0F5-F44D-BC4B-897B-EC0EFAA78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821C24-7540-4747-8697-907893D26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7AFC1-5AD7-BF41-8B17-03EF30C6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E2D57F-E724-A44E-B1BD-0BF9E702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1DE5ED-390A-EE4D-B175-D3DE56E7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93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F3ECF-5029-7140-8F9F-1CD26A33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E638D7-520C-0F4E-9A95-BB75A09C5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6487A6-27BD-AB42-8792-EA4EE6CA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DFC382-4948-5749-BCA1-CB4DE34D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C6E3B8-C6A6-904B-B117-8962C57D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61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6B0AC-D866-C34D-BE99-1662A5BA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2BE22A-2B8E-8241-B218-A2BD29A15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81CF6E-A5EE-CE4E-A0E6-ABD04143D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658F2F-07A1-5847-B338-833CA308A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3415CC-1E51-5A42-B5C0-B448551C7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991DDE-69DB-684A-9DBD-C3A89059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51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33129-9AB5-8F46-AF7E-E5F55580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40BA0F-6E68-5A4E-B521-74C65491F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24212D-A196-2F4D-81C6-B0F9D0001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1CA4D6-8CB0-0C44-8400-70A06175E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FA68F2-E726-7D4D-9525-EFE46F75D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62D41EC-AE26-BC4A-863B-AF8FFACB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7C640D3-F8A0-B641-A5D5-E7735465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296F2E7-24B0-B846-951E-184530BB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87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E9DF0-B86B-6244-8A7D-035E4635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53783D-A41A-1A4E-AF5D-4EDB90AF0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07E1AF-A06F-8048-A7F7-DE0CD287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E26628-6106-DB4A-A692-279F6A02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51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3094B0B-9255-DF4C-804C-988FC0B4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589643-2C9A-504B-8F4B-681B330C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BC797C-CA8A-7240-9E08-6ADEB4A0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23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4ABAF7-106D-6C49-936E-CF08B3231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0402DE-7CBE-C843-A098-AEAA6F157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61C340-854B-7244-966D-D71A211C6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7E64B4-5107-9B46-9C5D-622EAE84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F36D56-B48E-BD45-BA2F-886D0F4B2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15DB5D-E319-0B4D-835A-2F48F11B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59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0BFF5-AE9F-7940-9F5A-209BE0AE4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153B0F4-ED83-8045-8394-6B0FD464D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FD0D51-23C1-714E-8065-5F1DEF627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E186C9-E8BF-CD48-B4CE-BF3DEF8D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B9629F-DA5C-F046-8123-342C378F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15C8C2-3B52-2B49-A597-9165F3A7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95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A0EAD98-1B42-BE46-A8DD-9F703861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D042B1-D04A-6845-9804-D87083D34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D4938D-3C1B-F947-B848-F43445DE8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D7BE8-A208-0046-9B20-F69290733D3A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AE70D9-BE12-BE4E-B1C4-7AEE573A6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AC5B05-EC48-E84F-B11A-CCB9D6EBE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5D068-F1DF-BA4B-B2B0-BE68F839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41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8CEB192-5EBF-3A46-B143-C3F8E9763ACC}"/>
              </a:ext>
            </a:extLst>
          </p:cNvPr>
          <p:cNvSpPr txBox="1"/>
          <p:nvPr/>
        </p:nvSpPr>
        <p:spPr>
          <a:xfrm>
            <a:off x="2626832" y="327377"/>
            <a:ext cx="6502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Référentiel SFH ECN/R2C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4B04E2-99A5-9D40-8150-5F7173AE54ED}"/>
              </a:ext>
            </a:extLst>
          </p:cNvPr>
          <p:cNvSpPr txBox="1"/>
          <p:nvPr/>
        </p:nvSpPr>
        <p:spPr>
          <a:xfrm>
            <a:off x="448150" y="1811532"/>
            <a:ext cx="108599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fr-FR" sz="2000" b="1" dirty="0"/>
              <a:t>Précédent référentiel (troisième édition)  datant de 2016</a:t>
            </a:r>
          </a:p>
          <a:p>
            <a:pPr algn="just"/>
            <a:endParaRPr lang="fr-FR" sz="2000" dirty="0"/>
          </a:p>
          <a:p>
            <a:pPr marL="285750" indent="-285750" algn="just">
              <a:buFontTx/>
              <a:buChar char="-"/>
            </a:pPr>
            <a:r>
              <a:rPr lang="fr-FR" sz="2000" b="1" dirty="0"/>
              <a:t>Modification du programme </a:t>
            </a:r>
            <a:r>
              <a:rPr lang="fr-FR" sz="2000" b="1" dirty="0" err="1"/>
              <a:t>ECNi</a:t>
            </a:r>
            <a:r>
              <a:rPr lang="fr-FR" sz="2000" b="1" dirty="0"/>
              <a:t> suite à la réforme des études du second cycle avec modification des programmes et hiérarchisation des items </a:t>
            </a:r>
          </a:p>
          <a:p>
            <a:pPr marL="742950" lvl="1" indent="-285750" algn="just">
              <a:buFontTx/>
              <a:buChar char="-"/>
            </a:pPr>
            <a:r>
              <a:rPr lang="fr-FR" sz="2000" dirty="0"/>
              <a:t>En A: socle de connaissance commun à tout étudiant</a:t>
            </a:r>
          </a:p>
          <a:p>
            <a:pPr lvl="1" algn="just"/>
            <a:endParaRPr lang="fr-FR" sz="2000" dirty="0"/>
          </a:p>
          <a:p>
            <a:pPr marL="742950" lvl="1" indent="-285750" algn="just">
              <a:buFontTx/>
              <a:buChar char="-"/>
            </a:pPr>
            <a:r>
              <a:rPr lang="fr-FR" sz="2000" dirty="0"/>
              <a:t>En B: ciblant les étudiants se destinant à la spécialité concernée</a:t>
            </a:r>
          </a:p>
          <a:p>
            <a:pPr lvl="1" algn="just"/>
            <a:endParaRPr lang="fr-FR" sz="2000" dirty="0"/>
          </a:p>
          <a:p>
            <a:pPr marL="742950" lvl="1" indent="-285750" algn="just">
              <a:buFontTx/>
              <a:buChar char="-"/>
            </a:pPr>
            <a:r>
              <a:rPr lang="fr-FR" sz="2000" dirty="0"/>
              <a:t>En C: correspondant à des connaissances de troisième cycle et sortant donc du domaine du référentiel</a:t>
            </a:r>
          </a:p>
          <a:p>
            <a:pPr algn="just"/>
            <a:endParaRPr lang="fr-FR" sz="2000" dirty="0"/>
          </a:p>
          <a:p>
            <a:pPr marL="285750" indent="-285750" algn="just">
              <a:buFontTx/>
              <a:buChar char="-"/>
            </a:pPr>
            <a:r>
              <a:rPr lang="fr-FR" sz="2000" b="1" dirty="0"/>
              <a:t>Association des différents items aux « situation de départ »</a:t>
            </a:r>
          </a:p>
          <a:p>
            <a:pPr marL="285750" indent="-285750" algn="just">
              <a:buFontTx/>
              <a:buChar char="-"/>
            </a:pPr>
            <a:endParaRPr lang="fr-FR" sz="2000" b="1" dirty="0"/>
          </a:p>
          <a:p>
            <a:pPr marL="285750" indent="-285750" algn="just">
              <a:buFontTx/>
              <a:buChar char="-"/>
            </a:pPr>
            <a:r>
              <a:rPr lang="fr-FR" sz="2000" b="1" dirty="0"/>
              <a:t>Coordinateurs: A. </a:t>
            </a:r>
            <a:r>
              <a:rPr lang="fr-FR" sz="2000" b="1" dirty="0" err="1"/>
              <a:t>Delmer</a:t>
            </a:r>
            <a:r>
              <a:rPr lang="fr-FR" sz="2000" b="1" dirty="0"/>
              <a:t>,  M </a:t>
            </a:r>
            <a:r>
              <a:rPr lang="fr-FR" sz="2000" b="1" dirty="0" err="1"/>
              <a:t>Maynadié</a:t>
            </a:r>
            <a:r>
              <a:rPr lang="fr-FR" sz="2000" b="1" dirty="0"/>
              <a:t>, L. Garçon</a:t>
            </a:r>
          </a:p>
        </p:txBody>
      </p:sp>
      <p:pic>
        <p:nvPicPr>
          <p:cNvPr id="6" name="Image 5" descr="SFH_logotype">
            <a:extLst>
              <a:ext uri="{FF2B5EF4-FFF2-40B4-BE49-F238E27FC236}">
                <a16:creationId xmlns:a16="http://schemas.microsoft.com/office/drawing/2014/main" id="{C80F0714-6E89-5F4D-B2D8-DD29E3E697F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708" y="80887"/>
            <a:ext cx="127127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255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C5493E-7B2A-1841-A130-EB81E06F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89" y="369358"/>
            <a:ext cx="10515600" cy="4351338"/>
          </a:xfrm>
        </p:spPr>
        <p:txBody>
          <a:bodyPr>
            <a:noAutofit/>
          </a:bodyPr>
          <a:lstStyle/>
          <a:p>
            <a:r>
              <a:rPr lang="fr-FR" sz="3600" dirty="0"/>
              <a:t>Début des sollicitations en Septembre 2019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fr-FR" sz="3600" b="1" dirty="0"/>
              <a:t>Contrat signé le 04/11/2021 entre la SFH et Elsevier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fr-FR" sz="3600" dirty="0"/>
              <a:t>Agenda initial: première version livrée à Elsevier en Juin 2020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fr-FR" sz="3600" dirty="0"/>
              <a:t>Agenda final: envoi à l’éditeur en Juin 2021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fr-FR" sz="3600" dirty="0"/>
              <a:t>Sortie du référentiel le 15 Septembre 2021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21250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D9C25CA-A44D-F646-A97C-8C518D906360}"/>
              </a:ext>
            </a:extLst>
          </p:cNvPr>
          <p:cNvSpPr txBox="1"/>
          <p:nvPr/>
        </p:nvSpPr>
        <p:spPr>
          <a:xfrm>
            <a:off x="414290" y="1120128"/>
            <a:ext cx="10927644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/>
              <a:t>1- Droits d’auteur</a:t>
            </a:r>
          </a:p>
          <a:p>
            <a:endParaRPr lang="fr-FR" dirty="0"/>
          </a:p>
          <a:p>
            <a:pPr>
              <a:lnSpc>
                <a:spcPct val="150000"/>
              </a:lnSpc>
            </a:pPr>
            <a:r>
              <a:rPr lang="fr-FR" sz="2400" dirty="0"/>
              <a:t>Pourcentage de droits d'auteur pour toute édition imprimée de I'(</a:t>
            </a:r>
            <a:r>
              <a:rPr lang="fr-FR" sz="2400" dirty="0" err="1"/>
              <a:t>Euvre</a:t>
            </a:r>
            <a:r>
              <a:rPr lang="fr-FR" sz="2400" dirty="0"/>
              <a:t> (en tout ou partie), y compris éditions de poche, sauf clause contraire, calculé sur le Prix Public de Vente (Hors Taxes) par exemplaire vendu :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	(a) huit pour cent  sur les 6000 premiers exemplaires vendus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	(b) neuf pour cent de 6000 à 12000 exemplaires vendus,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	(c) dix pour cent à partir du 12 001ème exemplaire vendu.</a:t>
            </a:r>
          </a:p>
          <a:p>
            <a:endParaRPr lang="fr-FR" sz="2400" dirty="0"/>
          </a:p>
          <a:p>
            <a:endParaRPr lang="fr-FR" sz="3600" b="1" dirty="0"/>
          </a:p>
          <a:p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CE16B2-DD7A-EF4C-9844-F207B16757AD}"/>
              </a:ext>
            </a:extLst>
          </p:cNvPr>
          <p:cNvSpPr txBox="1"/>
          <p:nvPr/>
        </p:nvSpPr>
        <p:spPr>
          <a:xfrm>
            <a:off x="3434847" y="124177"/>
            <a:ext cx="4886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Détails du contrat:</a:t>
            </a:r>
          </a:p>
        </p:txBody>
      </p:sp>
    </p:spTree>
    <p:extLst>
      <p:ext uri="{BB962C8B-B14F-4D97-AF65-F5344CB8AC3E}">
        <p14:creationId xmlns:p14="http://schemas.microsoft.com/office/powerpoint/2010/main" val="203518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475804-A439-D049-BCD9-B0AA03F12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3" y="1253331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fr-FR" sz="14400" b="1" dirty="0"/>
              <a:t>2- Diffusion</a:t>
            </a:r>
          </a:p>
          <a:p>
            <a:pPr marL="0" indent="0" algn="just">
              <a:buNone/>
            </a:pPr>
            <a:endParaRPr lang="fr-FR" sz="5800" b="1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fr-FR" sz="6000" b="1" dirty="0"/>
              <a:t>"n</a:t>
            </a:r>
            <a:r>
              <a:rPr lang="fr-FR" sz="6000" dirty="0"/>
              <a:t>onobstant ce qui précède, la Personne morale pourra utiliser l’œuvre comme indiqué ci-dessus dans le cadre de présentations ou de conférences lors de réunions professionnelles, et pourra mettre en ligne une synthèse de l’œuvre.</a:t>
            </a:r>
            <a:r>
              <a:rPr lang="fr-FR" sz="11200" dirty="0"/>
              <a:t> </a:t>
            </a:r>
            <a:r>
              <a:rPr lang="fr-FR" sz="11200" b="1" dirty="0">
                <a:solidFill>
                  <a:srgbClr val="FF0000"/>
                </a:solidFill>
              </a:rPr>
              <a:t>L'Editeur autorise par ailleurs la Personne morale à mettre en ligne la partie  « Connaissances »  de l’œuvre sur son site internet et/ou sur les sites de I'UNESS et wiki-SIDES au format html sous réserve que l'exploitation sur ces sites soit non-commerciale. </a:t>
            </a:r>
            <a:endParaRPr lang="fr-FR" sz="112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fr-FR" sz="6000" dirty="0"/>
              <a:t>Toute reproduction de tout ou partie de l' l’œuvre à partir de l'un ou l'autre de ces sites devra faire l'objet d'une demande auprès d'Elsevier  Masson SAS. </a:t>
            </a:r>
          </a:p>
        </p:txBody>
      </p:sp>
    </p:spTree>
    <p:extLst>
      <p:ext uri="{BB962C8B-B14F-4D97-AF65-F5344CB8AC3E}">
        <p14:creationId xmlns:p14="http://schemas.microsoft.com/office/powerpoint/2010/main" val="1391566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FCE6C968-5341-3C45-BD4B-CB631A920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14" y="1117864"/>
            <a:ext cx="11312041" cy="5260358"/>
          </a:xfrm>
        </p:spPr>
        <p:txBody>
          <a:bodyPr>
            <a:noAutofit/>
          </a:bodyPr>
          <a:lstStyle/>
          <a:p>
            <a:r>
              <a:rPr lang="fr-FR" sz="2400" b="1" dirty="0"/>
              <a:t>Réécriture de tous les chapitres sauf l’introduction</a:t>
            </a:r>
          </a:p>
          <a:p>
            <a:r>
              <a:rPr lang="fr-FR" sz="2400" b="1" dirty="0"/>
              <a:t>Suppression d’un chapitre: amylose</a:t>
            </a:r>
          </a:p>
          <a:p>
            <a:pPr marL="0" indent="0">
              <a:buNone/>
            </a:pPr>
            <a:r>
              <a:rPr lang="fr-FR" sz="2400" b="1" dirty="0"/>
              <a:t>	- Transfusion: coordinateurs:  France Pirenne et  Jacques </a:t>
            </a:r>
            <a:r>
              <a:rPr lang="fr-FR" sz="2400" b="1" dirty="0" err="1"/>
              <a:t>Chiaroni</a:t>
            </a:r>
            <a:endParaRPr lang="fr-FR" sz="2400" b="1" dirty="0"/>
          </a:p>
          <a:p>
            <a:pPr marL="0" indent="0">
              <a:buNone/>
            </a:pPr>
            <a:r>
              <a:rPr lang="fr-FR" sz="2400" b="1" dirty="0"/>
              <a:t>	- Hémostase: coordinateurs  Yves </a:t>
            </a:r>
            <a:r>
              <a:rPr lang="fr-FR" sz="2400" b="1" dirty="0" err="1"/>
              <a:t>Gruel</a:t>
            </a:r>
            <a:r>
              <a:rPr lang="fr-FR" sz="2400" b="1" dirty="0"/>
              <a:t> et  Pierre </a:t>
            </a:r>
            <a:r>
              <a:rPr lang="fr-FR" sz="2400" b="1" dirty="0" err="1"/>
              <a:t>Morange</a:t>
            </a:r>
            <a:endParaRPr lang="fr-FR" sz="2400" b="1" dirty="0"/>
          </a:p>
          <a:p>
            <a:pPr marL="0" indent="0">
              <a:buNone/>
            </a:pPr>
            <a:r>
              <a:rPr lang="fr-FR" sz="2400" b="1" dirty="0"/>
              <a:t>	- Hématologie cellulaire: </a:t>
            </a:r>
          </a:p>
          <a:p>
            <a:pPr marL="0" indent="0">
              <a:buNone/>
            </a:pPr>
            <a:r>
              <a:rPr lang="fr-FR" sz="2400" b="1" dirty="0"/>
              <a:t>		- 2 rédacteurs/items (MCU/PH+PU-PH)</a:t>
            </a:r>
          </a:p>
          <a:p>
            <a:pPr marL="0" indent="0">
              <a:buNone/>
            </a:pPr>
            <a:r>
              <a:rPr lang="fr-FR" sz="2400" b="1" dirty="0"/>
              <a:t>		- 34 rédacteurs sollicités, 33 réponses positives avec chapitre écrit</a:t>
            </a:r>
          </a:p>
          <a:p>
            <a:pPr marL="0" indent="0">
              <a:buNone/>
            </a:pPr>
            <a:r>
              <a:rPr lang="fr-FR" sz="2400" b="1" dirty="0"/>
              <a:t>		- Au moins 1 rédacteur par binôme a validé les </a:t>
            </a:r>
            <a:r>
              <a:rPr lang="fr-FR" sz="2400" b="1" dirty="0" err="1"/>
              <a:t>proofs</a:t>
            </a:r>
            <a:endParaRPr lang="fr-FR" sz="2400" b="1" dirty="0"/>
          </a:p>
          <a:p>
            <a:pPr marL="0" indent="0">
              <a:buNone/>
            </a:pPr>
            <a:r>
              <a:rPr lang="fr-FR" sz="2400" b="1" dirty="0"/>
              <a:t>		- Un comité de relecture de l’œuvre finale : Alain </a:t>
            </a:r>
            <a:r>
              <a:rPr lang="fr-FR" sz="2400" b="1" dirty="0" err="1"/>
              <a:t>Delmer</a:t>
            </a:r>
            <a:r>
              <a:rPr lang="fr-FR" sz="2400" b="1" dirty="0"/>
              <a:t>, Valérie </a:t>
            </a:r>
            <a:r>
              <a:rPr lang="fr-FR" sz="2400" b="1" dirty="0" err="1"/>
              <a:t>Bardet</a:t>
            </a:r>
            <a:r>
              <a:rPr lang="fr-FR" sz="2400" b="1" dirty="0"/>
              <a:t>, 		Florence Nguyen-</a:t>
            </a:r>
            <a:r>
              <a:rPr lang="fr-FR" sz="2400" b="1" dirty="0" err="1"/>
              <a:t>Khac</a:t>
            </a:r>
            <a:r>
              <a:rPr lang="fr-FR" sz="2400" b="1" dirty="0"/>
              <a:t>, Loïc Garçon</a:t>
            </a:r>
          </a:p>
          <a:p>
            <a:r>
              <a:rPr lang="fr-FR" sz="2400" b="1" dirty="0"/>
              <a:t>Partie entrainement:</a:t>
            </a:r>
          </a:p>
          <a:p>
            <a:pPr lvl="2"/>
            <a:r>
              <a:rPr lang="fr-FR" b="1" dirty="0"/>
              <a:t> 17 DP </a:t>
            </a:r>
          </a:p>
          <a:p>
            <a:pPr lvl="2"/>
            <a:r>
              <a:rPr lang="fr-FR" b="1" dirty="0"/>
              <a:t>150 QRM</a:t>
            </a:r>
            <a:endParaRPr lang="fr-FR" sz="24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A1B31E3-F205-8D4C-A77A-7901DC53B8E6}"/>
              </a:ext>
            </a:extLst>
          </p:cNvPr>
          <p:cNvSpPr txBox="1"/>
          <p:nvPr/>
        </p:nvSpPr>
        <p:spPr>
          <a:xfrm>
            <a:off x="4161940" y="124177"/>
            <a:ext cx="3432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En pratique :</a:t>
            </a:r>
          </a:p>
        </p:txBody>
      </p:sp>
    </p:spTree>
    <p:extLst>
      <p:ext uri="{BB962C8B-B14F-4D97-AF65-F5344CB8AC3E}">
        <p14:creationId xmlns:p14="http://schemas.microsoft.com/office/powerpoint/2010/main" val="113641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DCBEA4-CE96-8849-BCA2-6D82E8383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767" y="-158721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Merci à toutes et tous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1B3CCE-4936-FC46-9273-C6C1E3231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811" y="1125714"/>
            <a:ext cx="2909711" cy="4351338"/>
          </a:xfrm>
        </p:spPr>
        <p:txBody>
          <a:bodyPr>
            <a:noAutofit/>
          </a:bodyPr>
          <a:lstStyle/>
          <a:p>
            <a:r>
              <a:rPr lang="fr-FR" sz="1800" dirty="0"/>
              <a:t> Lionel </a:t>
            </a:r>
            <a:r>
              <a:rPr lang="fr-FR" sz="1800" dirty="0" err="1"/>
              <a:t>Ades</a:t>
            </a:r>
            <a:endParaRPr lang="fr-FR" sz="1800" dirty="0"/>
          </a:p>
          <a:p>
            <a:r>
              <a:rPr lang="fr-FR" sz="1800" dirty="0"/>
              <a:t>Patricia </a:t>
            </a:r>
            <a:r>
              <a:rPr lang="fr-FR" sz="1800" dirty="0" err="1"/>
              <a:t>Aguilar</a:t>
            </a:r>
            <a:r>
              <a:rPr lang="fr-FR" sz="1800" dirty="0"/>
              <a:t>-Martinez</a:t>
            </a:r>
          </a:p>
          <a:p>
            <a:r>
              <a:rPr lang="fr-FR" sz="1800" dirty="0"/>
              <a:t>Thomas Boyer</a:t>
            </a:r>
          </a:p>
          <a:p>
            <a:r>
              <a:rPr lang="fr-FR" sz="1800" dirty="0"/>
              <a:t>Julien </a:t>
            </a:r>
            <a:r>
              <a:rPr lang="fr-FR" sz="1800" dirty="0" err="1"/>
              <a:t>Broséus</a:t>
            </a:r>
            <a:endParaRPr lang="fr-FR" sz="1800" dirty="0"/>
          </a:p>
          <a:p>
            <a:r>
              <a:rPr lang="fr-FR" sz="1800" dirty="0"/>
              <a:t>Guillaume </a:t>
            </a:r>
            <a:r>
              <a:rPr lang="fr-FR" sz="1800" dirty="0" err="1"/>
              <a:t>Cartron</a:t>
            </a:r>
            <a:endParaRPr lang="fr-FR" sz="1800" dirty="0"/>
          </a:p>
          <a:p>
            <a:r>
              <a:rPr lang="fr-FR" sz="1800" dirty="0"/>
              <a:t>Émilie </a:t>
            </a:r>
            <a:r>
              <a:rPr lang="fr-FR" sz="1800" dirty="0" err="1"/>
              <a:t>Cayssials</a:t>
            </a:r>
            <a:endParaRPr lang="fr-FR" sz="1800" dirty="0"/>
          </a:p>
          <a:p>
            <a:r>
              <a:rPr lang="fr-FR" sz="1800" dirty="0"/>
              <a:t>Jacques </a:t>
            </a:r>
            <a:r>
              <a:rPr lang="fr-FR" sz="1800" dirty="0" err="1"/>
              <a:t>Chiaroni</a:t>
            </a:r>
            <a:endParaRPr lang="fr-FR" sz="1800" dirty="0"/>
          </a:p>
          <a:p>
            <a:r>
              <a:rPr lang="fr-FR" sz="1800" dirty="0"/>
              <a:t>Sylvain </a:t>
            </a:r>
            <a:r>
              <a:rPr lang="fr-FR" sz="1800" dirty="0" err="1"/>
              <a:t>Clauser</a:t>
            </a:r>
            <a:endParaRPr lang="fr-FR" sz="1800" dirty="0"/>
          </a:p>
          <a:p>
            <a:r>
              <a:rPr lang="fr-FR" sz="1800" dirty="0"/>
              <a:t>Thomas </a:t>
            </a:r>
            <a:r>
              <a:rPr lang="fr-FR" sz="1800" dirty="0" err="1"/>
              <a:t>Cluzeau</a:t>
            </a:r>
            <a:endParaRPr lang="fr-FR" sz="1800" dirty="0"/>
          </a:p>
          <a:p>
            <a:r>
              <a:rPr lang="fr-FR" sz="1800" dirty="0"/>
              <a:t>Florence </a:t>
            </a:r>
            <a:r>
              <a:rPr lang="fr-FR" sz="1800" dirty="0" err="1"/>
              <a:t>Cymbalista</a:t>
            </a:r>
            <a:endParaRPr lang="fr-FR" sz="1800" dirty="0"/>
          </a:p>
          <a:p>
            <a:r>
              <a:rPr lang="fr-FR" sz="1800" dirty="0"/>
              <a:t>Lydie Da Costa</a:t>
            </a:r>
          </a:p>
          <a:p>
            <a:r>
              <a:rPr lang="fr-FR" sz="1800" dirty="0"/>
              <a:t>Maud D'</a:t>
            </a:r>
            <a:r>
              <a:rPr lang="fr-FR" sz="1800" dirty="0" err="1"/>
              <a:t>aveni</a:t>
            </a:r>
            <a:endParaRPr lang="fr-FR" sz="1800" dirty="0"/>
          </a:p>
          <a:p>
            <a:r>
              <a:rPr lang="fr-FR" sz="1800" dirty="0"/>
              <a:t>Pierre-Yves Dumas</a:t>
            </a:r>
          </a:p>
          <a:p>
            <a:r>
              <a:rPr lang="fr-FR" sz="1800" dirty="0"/>
              <a:t>Odile </a:t>
            </a:r>
            <a:r>
              <a:rPr lang="fr-FR" sz="1800" dirty="0" err="1"/>
              <a:t>Fenneteau</a:t>
            </a:r>
            <a:endParaRPr lang="fr-FR" sz="1800" dirty="0"/>
          </a:p>
          <a:p>
            <a:r>
              <a:rPr lang="fr-FR" sz="1800" dirty="0"/>
              <a:t>Pierre </a:t>
            </a:r>
            <a:r>
              <a:rPr lang="fr-FR" sz="1800" dirty="0" err="1"/>
              <a:t>Feugier</a:t>
            </a:r>
            <a:endParaRPr lang="fr-FR" sz="1800" dirty="0"/>
          </a:p>
          <a:p>
            <a:endParaRPr lang="fr-FR" sz="18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3BB3466-DA34-1140-91BB-6B08BAE36172}"/>
              </a:ext>
            </a:extLst>
          </p:cNvPr>
          <p:cNvSpPr txBox="1"/>
          <p:nvPr/>
        </p:nvSpPr>
        <p:spPr>
          <a:xfrm>
            <a:off x="3815645" y="963642"/>
            <a:ext cx="6096000" cy="6281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Hervé </a:t>
            </a:r>
            <a:r>
              <a:rPr lang="fr-FR" dirty="0" err="1"/>
              <a:t>Ghesquières</a:t>
            </a:r>
            <a:r>
              <a:rPr lang="fr-FR" dirty="0"/>
              <a:t> </a:t>
            </a:r>
          </a:p>
          <a:p>
            <a:pPr>
              <a:lnSpc>
                <a:spcPct val="150000"/>
              </a:lnSpc>
            </a:pPr>
            <a:r>
              <a:rPr lang="fr-FR" dirty="0"/>
              <a:t>Stéphane </a:t>
            </a:r>
            <a:r>
              <a:rPr lang="fr-FR" dirty="0" err="1"/>
              <a:t>Giraudier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Yves </a:t>
            </a:r>
            <a:r>
              <a:rPr lang="fr-FR" dirty="0" err="1"/>
              <a:t>Gruel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Charles </a:t>
            </a:r>
            <a:r>
              <a:rPr lang="fr-FR" dirty="0" err="1"/>
              <a:t>Herbaux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Pierre </a:t>
            </a:r>
            <a:r>
              <a:rPr lang="fr-FR" dirty="0" err="1"/>
              <a:t>Hirsch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Mathilde </a:t>
            </a:r>
            <a:r>
              <a:rPr lang="fr-FR" dirty="0" err="1"/>
              <a:t>Hunault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Chloé James</a:t>
            </a:r>
          </a:p>
          <a:p>
            <a:pPr>
              <a:lnSpc>
                <a:spcPct val="150000"/>
              </a:lnSpc>
            </a:pPr>
            <a:r>
              <a:rPr lang="fr-FR" dirty="0"/>
              <a:t>Delphine Lebon</a:t>
            </a:r>
          </a:p>
          <a:p>
            <a:pPr>
              <a:lnSpc>
                <a:spcPct val="150000"/>
              </a:lnSpc>
            </a:pPr>
            <a:r>
              <a:rPr lang="fr-FR" dirty="0"/>
              <a:t>Damien </a:t>
            </a:r>
            <a:r>
              <a:rPr lang="fr-FR" dirty="0" err="1"/>
              <a:t>Luque</a:t>
            </a:r>
            <a:r>
              <a:rPr lang="fr-FR" dirty="0"/>
              <a:t>-Paz</a:t>
            </a:r>
          </a:p>
          <a:p>
            <a:pPr>
              <a:lnSpc>
                <a:spcPct val="150000"/>
              </a:lnSpc>
            </a:pPr>
            <a:r>
              <a:rPr lang="fr-FR" dirty="0"/>
              <a:t>Laurent </a:t>
            </a:r>
            <a:r>
              <a:rPr lang="fr-FR" dirty="0" err="1"/>
              <a:t>Macchi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Mickael Martin</a:t>
            </a:r>
          </a:p>
          <a:p>
            <a:pPr>
              <a:lnSpc>
                <a:spcPct val="150000"/>
              </a:lnSpc>
            </a:pPr>
            <a:r>
              <a:rPr lang="fr-FR" dirty="0"/>
              <a:t>Pierre </a:t>
            </a:r>
            <a:r>
              <a:rPr lang="fr-FR" dirty="0" err="1"/>
              <a:t>Morange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Philippe Moreau</a:t>
            </a:r>
          </a:p>
          <a:p>
            <a:pPr>
              <a:lnSpc>
                <a:spcPct val="150000"/>
              </a:lnSpc>
            </a:pPr>
            <a:r>
              <a:rPr lang="fr-FR" dirty="0"/>
              <a:t>France Pirenne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3E2278E-88CF-B349-9EA8-68FBD826C669}"/>
              </a:ext>
            </a:extLst>
          </p:cNvPr>
          <p:cNvSpPr txBox="1"/>
          <p:nvPr/>
        </p:nvSpPr>
        <p:spPr>
          <a:xfrm>
            <a:off x="7381523" y="963642"/>
            <a:ext cx="6096000" cy="6697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Anne </a:t>
            </a:r>
            <a:r>
              <a:rPr lang="fr-FR" dirty="0" err="1"/>
              <a:t>Quinquenel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Christine Robin</a:t>
            </a:r>
          </a:p>
          <a:p>
            <a:pPr>
              <a:lnSpc>
                <a:spcPct val="150000"/>
              </a:lnSpc>
            </a:pPr>
            <a:r>
              <a:rPr lang="fr-FR" dirty="0">
                <a:effectLst/>
              </a:rPr>
              <a:t>Philippe Rousselot</a:t>
            </a:r>
          </a:p>
          <a:p>
            <a:pPr>
              <a:lnSpc>
                <a:spcPct val="150000"/>
              </a:lnSpc>
            </a:pPr>
            <a:r>
              <a:rPr lang="fr-FR" dirty="0">
                <a:effectLst/>
              </a:rPr>
              <a:t>Pierre </a:t>
            </a:r>
            <a:r>
              <a:rPr lang="fr-FR" dirty="0" err="1">
                <a:effectLst/>
              </a:rPr>
              <a:t>Sujobert</a:t>
            </a:r>
            <a:endParaRPr lang="fr-FR" dirty="0">
              <a:effectLst/>
            </a:endParaRPr>
          </a:p>
          <a:p>
            <a:pPr>
              <a:lnSpc>
                <a:spcPct val="150000"/>
              </a:lnSpc>
            </a:pPr>
            <a:r>
              <a:rPr lang="fr-FR" dirty="0">
                <a:effectLst/>
              </a:rPr>
              <a:t>Cyrille </a:t>
            </a:r>
            <a:r>
              <a:rPr lang="fr-FR" dirty="0" err="1">
                <a:effectLst/>
              </a:rPr>
              <a:t>Touzeau</a:t>
            </a:r>
            <a:endParaRPr lang="fr-FR" dirty="0">
              <a:effectLst/>
            </a:endParaRPr>
          </a:p>
          <a:p>
            <a:pPr>
              <a:lnSpc>
                <a:spcPct val="150000"/>
              </a:lnSpc>
            </a:pPr>
            <a:r>
              <a:rPr lang="fr-FR" dirty="0">
                <a:effectLst/>
              </a:rPr>
              <a:t>Valérie Ugo</a:t>
            </a:r>
          </a:p>
          <a:p>
            <a:pPr>
              <a:lnSpc>
                <a:spcPct val="150000"/>
              </a:lnSpc>
            </a:pPr>
            <a:r>
              <a:rPr lang="fr-FR" dirty="0">
                <a:effectLst/>
              </a:rPr>
              <a:t>Orianne Wagner Ballon</a:t>
            </a:r>
          </a:p>
          <a:p>
            <a:pPr>
              <a:lnSpc>
                <a:spcPct val="150000"/>
              </a:lnSpc>
            </a:pPr>
            <a:r>
              <a:rPr lang="fr-FR" dirty="0">
                <a:effectLst/>
              </a:rPr>
              <a:t>Loïc </a:t>
            </a:r>
            <a:r>
              <a:rPr lang="fr-FR" dirty="0" err="1">
                <a:effectLst/>
              </a:rPr>
              <a:t>Ysebaert</a:t>
            </a:r>
            <a:endParaRPr lang="fr-FR" dirty="0">
              <a:effectLst/>
            </a:endParaRP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Valérie </a:t>
            </a:r>
            <a:r>
              <a:rPr lang="fr-FR" dirty="0" err="1"/>
              <a:t>Bardet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Florence Nguyen-</a:t>
            </a:r>
            <a:r>
              <a:rPr lang="fr-FR" dirty="0" err="1"/>
              <a:t>Khac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dirty="0">
                <a:effectLst/>
              </a:rPr>
              <a:t>Alain </a:t>
            </a:r>
            <a:r>
              <a:rPr lang="fr-FR" dirty="0" err="1">
                <a:effectLst/>
              </a:rPr>
              <a:t>Delmer</a:t>
            </a:r>
            <a:endParaRPr lang="fr-FR" dirty="0">
              <a:effectLst/>
            </a:endParaRPr>
          </a:p>
          <a:p>
            <a:pPr>
              <a:lnSpc>
                <a:spcPct val="150000"/>
              </a:lnSpc>
            </a:pPr>
            <a:r>
              <a:rPr lang="fr-FR" dirty="0"/>
              <a:t>Marc </a:t>
            </a:r>
            <a:r>
              <a:rPr lang="fr-FR" dirty="0" err="1"/>
              <a:t>Maynadié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989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BD74BA9-4227-2940-A8C6-DC7A652E1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689" y="290336"/>
            <a:ext cx="10515600" cy="64604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9600" b="1" dirty="0">
                <a:solidFill>
                  <a:srgbClr val="FF0000"/>
                </a:solidFill>
              </a:rPr>
              <a:t>Retour ELSEVIER</a:t>
            </a:r>
          </a:p>
          <a:p>
            <a:endParaRPr lang="fr-FR" dirty="0"/>
          </a:p>
          <a:p>
            <a:pPr lvl="1">
              <a:buFontTx/>
              <a:buChar char="-"/>
            </a:pPr>
            <a:r>
              <a:rPr lang="fr-FR" sz="6400" b="1" dirty="0"/>
              <a:t>Premier tirage épuisé rapidement, second tirage dès Octobre</a:t>
            </a:r>
          </a:p>
          <a:p>
            <a:pPr marL="457200" lvl="1" indent="0">
              <a:buNone/>
            </a:pPr>
            <a:endParaRPr lang="fr-FR" sz="6400" b="1" dirty="0"/>
          </a:p>
          <a:p>
            <a:pPr lvl="1">
              <a:buFontTx/>
              <a:buChar char="-"/>
            </a:pPr>
            <a:r>
              <a:rPr lang="fr-FR" sz="6400" b="1" dirty="0"/>
              <a:t>9400 exemplaires vendus en 4 mois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9600" b="1" dirty="0">
                <a:solidFill>
                  <a:srgbClr val="FF0000"/>
                </a:solidFill>
              </a:rPr>
              <a:t>Retour Utilisateurs </a:t>
            </a:r>
          </a:p>
          <a:p>
            <a:pPr marL="0" indent="0">
              <a:buNone/>
            </a:pPr>
            <a:endParaRPr lang="fr-FR" sz="4500" b="1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fr-FR" sz="6400" b="1" dirty="0"/>
              <a:t>Retour attendu des « étudiants testeurs »</a:t>
            </a:r>
          </a:p>
          <a:p>
            <a:pPr lvl="1">
              <a:buFontTx/>
              <a:buChar char="-"/>
            </a:pPr>
            <a:endParaRPr lang="fr-FR" sz="6400" b="1" dirty="0"/>
          </a:p>
          <a:p>
            <a:pPr lvl="1">
              <a:buFontTx/>
              <a:buChar char="-"/>
            </a:pPr>
            <a:r>
              <a:rPr lang="fr-FR" sz="6400" b="1" dirty="0"/>
              <a:t>Erreurs dans les DP repris d’éditions en éditions: </a:t>
            </a:r>
            <a:r>
              <a:rPr lang="fr-FR" sz="6400" dirty="0"/>
              <a:t>corrections apportées pour le prochain tirage, l’adresse web hébergeant les pages corrigées sera transmise au membres de la SFH pour diffusion aux enseignants/étudiants</a:t>
            </a:r>
            <a:r>
              <a:rPr lang="fr-FR" sz="6400" b="1" dirty="0"/>
              <a:t>.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9600" b="1" dirty="0">
                <a:solidFill>
                  <a:srgbClr val="FF0000"/>
                </a:solidFill>
              </a:rPr>
              <a:t>-Retour des enseignants</a:t>
            </a:r>
          </a:p>
          <a:p>
            <a:pPr marL="0" indent="0">
              <a:buNone/>
            </a:pPr>
            <a:endParaRPr lang="fr-FR" sz="3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800" b="1" dirty="0"/>
              <a:t>	</a:t>
            </a:r>
            <a:r>
              <a:rPr lang="fr-FR" sz="6400" b="1" dirty="0"/>
              <a:t>- Quelques erreurs (classification d’hémopathies)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6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 dirty="0"/>
              <a:t>	- Quelques remarques sur certains chapitres trop détaillés ou pas assez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6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 dirty="0"/>
              <a:t>	- Idem sur certains algorithmes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6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 dirty="0"/>
              <a:t>	- Idem sur certaines hiérarchisation A/B sachant que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 dirty="0"/>
              <a:t>	c’est parfois difficile….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4800" b="1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	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5951D18-A387-7140-A350-F40BE739D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704" y="4662311"/>
            <a:ext cx="5348112" cy="208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4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A05A8-363B-784E-A8F0-E8A3B6FF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89" y="1253331"/>
            <a:ext cx="10924822" cy="4351338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FF0000"/>
                </a:solidFill>
              </a:rPr>
              <a:t>Merci de m’envoyer les erreurs qui vous paraissent impacter l’enseignement afin que je les intègre dans la prochaine édition corrigée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1" dirty="0" err="1"/>
              <a:t>Garcon.Loic@chu-amiens.fr</a:t>
            </a:r>
            <a:endParaRPr lang="fr-FR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423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669</Words>
  <Application>Microsoft Office PowerPoint</Application>
  <PresentationFormat>Grand écran</PresentationFormat>
  <Paragraphs>121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à toutes et tous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Loïc Garçon</dc:creator>
  <cp:keywords/>
  <dc:description/>
  <cp:lastModifiedBy>Marc Maynadie</cp:lastModifiedBy>
  <cp:revision>3</cp:revision>
  <dcterms:created xsi:type="dcterms:W3CDTF">2022-02-07T11:17:52Z</dcterms:created>
  <dcterms:modified xsi:type="dcterms:W3CDTF">2022-02-07T15:53:14Z</dcterms:modified>
  <cp:category/>
</cp:coreProperties>
</file>