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9" r:id="rId4"/>
    <p:sldId id="271" r:id="rId5"/>
    <p:sldId id="273" r:id="rId6"/>
    <p:sldId id="272" r:id="rId7"/>
    <p:sldId id="257" r:id="rId8"/>
    <p:sldId id="262" r:id="rId9"/>
    <p:sldId id="274" r:id="rId10"/>
  </p:sldIdLst>
  <p:sldSz cx="12192000" cy="6858000"/>
  <p:notesSz cx="6858000"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6409D0-7EA8-4468-AE5B-71B8D69627C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0E6048F-289F-456D-84C7-53E4F17D62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3EB6448-09AB-407C-80B3-CC58BCCE593E}"/>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A3A3D420-FAEE-452F-B1B8-04CF3F4F0B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5E4D895-4F50-423C-AD1E-9913DD0262C7}"/>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29842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A56FB1-0E09-45AA-B4BE-DDC600336CAE}"/>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D26524F-A24A-4E1B-B9A4-9602863C008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FA0AB6A-EA96-465A-91DE-DDDE522788E3}"/>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64FDF502-FC66-4710-9089-806E773C80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337CB9D-8CCA-4DA6-AD9F-FC3A824AE4CA}"/>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39616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D1AC0EA-E9E9-4F99-8EFE-6EA8D49E5A0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D2A95A2-9F57-4F4A-88EE-D75BC5CDA0D5}"/>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0B1E02-D519-49B9-BA55-E1BAA04A3998}"/>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EF284BC6-EAAD-4318-B644-5B4486C1EE5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7226877-3CBD-4876-A984-01E0EB639865}"/>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134715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14961C-4D62-4BB1-B856-04125D1383C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3A45EDF-06AB-4E11-8102-C7F969B7F11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C9F8AE-7C13-4A98-92B9-A87970565B62}"/>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498C6A46-A452-4664-983D-E6A4745DD4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264016-9355-48E0-AE1D-154F92B60D86}"/>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569264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0E7BBA-BACC-4254-A188-BBDAD1D2933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EA4AA56-EB22-4C2F-931F-CA68E17DB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4257B66-FA1C-44E0-BF4C-E3B8A5A2051F}"/>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C3E406B7-62E8-4D88-BA91-B04286A142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4233F18-663E-4B36-BB4D-04B9A148CABE}"/>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97737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80CD1A-F190-41BA-8BAA-26B39586468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DB8065E-7358-43D4-8D08-22A192028F1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8E5739C-DCCB-42AA-A59E-20FCFD6639D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1E0043DA-7CA8-469D-9484-D39AC25E44D5}"/>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6" name="Espace réservé du pied de page 5">
            <a:extLst>
              <a:ext uri="{FF2B5EF4-FFF2-40B4-BE49-F238E27FC236}">
                <a16:creationId xmlns:a16="http://schemas.microsoft.com/office/drawing/2014/main" id="{578FC02F-28C5-4D28-9132-0EC17E5BCD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3450464-44AA-4560-846B-CBAAC4B0A3E9}"/>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123888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A86EE0-8379-4BE4-978A-05EA40E5617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6DC220D-A57D-4B06-B7DA-6A37E1E901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1CF05BB-7040-486A-B7F8-5F718CFB55A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C985E51-40B3-4C4A-9595-26403726F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D94D01E-8CE6-4415-BF64-E7CA73EA002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4C4D149-C89F-4974-A165-FD7D9EAC9EEA}"/>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8" name="Espace réservé du pied de page 7">
            <a:extLst>
              <a:ext uri="{FF2B5EF4-FFF2-40B4-BE49-F238E27FC236}">
                <a16:creationId xmlns:a16="http://schemas.microsoft.com/office/drawing/2014/main" id="{7B80800F-34FF-419E-A4DE-185D840DD3E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21FD01F-EEFF-4062-B588-43E139C899D1}"/>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586776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082FEE-ED7D-41D4-A9B2-FAF38B13414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A8CF4D0-4789-4251-B599-AF9A88AA813E}"/>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4" name="Espace réservé du pied de page 3">
            <a:extLst>
              <a:ext uri="{FF2B5EF4-FFF2-40B4-BE49-F238E27FC236}">
                <a16:creationId xmlns:a16="http://schemas.microsoft.com/office/drawing/2014/main" id="{3AAC3CDC-6B36-4315-996C-5930207205D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96F7061-BF80-46AE-B87B-E211D85D3462}"/>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1506814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365F354-954E-44DB-BCB8-658A97A12840}"/>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3" name="Espace réservé du pied de page 2">
            <a:extLst>
              <a:ext uri="{FF2B5EF4-FFF2-40B4-BE49-F238E27FC236}">
                <a16:creationId xmlns:a16="http://schemas.microsoft.com/office/drawing/2014/main" id="{01E72D96-B333-4C97-96D5-F0FE54DE188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6A0E6D7-8C1A-462F-8441-38DD5415D68B}"/>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3644983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1508F-585B-413A-AA3E-8B3BCB2C2B0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58079B4D-A0FA-40A9-B89F-6107B0993E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4DFE8C36-B058-4982-9B8C-DDE3C75E0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331EA8F-B59D-4E6F-AB92-FE4C61BE55F4}"/>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6" name="Espace réservé du pied de page 5">
            <a:extLst>
              <a:ext uri="{FF2B5EF4-FFF2-40B4-BE49-F238E27FC236}">
                <a16:creationId xmlns:a16="http://schemas.microsoft.com/office/drawing/2014/main" id="{A37D0974-E289-45CB-AF84-BCDEC39C18B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F16E10B-6B7E-439C-8FD4-43D445F1F38A}"/>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246454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DEDEE5-2700-4A27-B963-71BD404A173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1AE4AF-488C-4CDC-9AC0-7FF2138427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645D304-B06F-4F28-806B-67E767110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6EB1B2A-3B30-4FA1-9798-6E533C175B31}"/>
              </a:ext>
            </a:extLst>
          </p:cNvPr>
          <p:cNvSpPr>
            <a:spLocks noGrp="1"/>
          </p:cNvSpPr>
          <p:nvPr>
            <p:ph type="dt" sz="half" idx="10"/>
          </p:nvPr>
        </p:nvSpPr>
        <p:spPr/>
        <p:txBody>
          <a:bodyPr/>
          <a:lstStyle/>
          <a:p>
            <a:fld id="{CDAD7079-AB9F-4897-955D-1A0D077CC686}" type="datetimeFigureOut">
              <a:rPr lang="fr-FR" smtClean="0"/>
              <a:t>06/02/2025</a:t>
            </a:fld>
            <a:endParaRPr lang="fr-FR"/>
          </a:p>
        </p:txBody>
      </p:sp>
      <p:sp>
        <p:nvSpPr>
          <p:cNvPr id="6" name="Espace réservé du pied de page 5">
            <a:extLst>
              <a:ext uri="{FF2B5EF4-FFF2-40B4-BE49-F238E27FC236}">
                <a16:creationId xmlns:a16="http://schemas.microsoft.com/office/drawing/2014/main" id="{C97B72B4-467A-46C2-85D0-776E3DFF6F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2214F2A-9C9A-40ED-8478-7258CB3F8C35}"/>
              </a:ext>
            </a:extLst>
          </p:cNvPr>
          <p:cNvSpPr>
            <a:spLocks noGrp="1"/>
          </p:cNvSpPr>
          <p:nvPr>
            <p:ph type="sldNum" sz="quarter" idx="12"/>
          </p:nvPr>
        </p:nvSpPr>
        <p:spPr/>
        <p:txBody>
          <a:bodyPr/>
          <a:lstStyle/>
          <a:p>
            <a:fld id="{E37FD673-BBFA-4DAB-9224-105615F29264}" type="slidenum">
              <a:rPr lang="fr-FR" smtClean="0"/>
              <a:t>‹N°›</a:t>
            </a:fld>
            <a:endParaRPr lang="fr-FR"/>
          </a:p>
        </p:txBody>
      </p:sp>
    </p:spTree>
    <p:extLst>
      <p:ext uri="{BB962C8B-B14F-4D97-AF65-F5344CB8AC3E}">
        <p14:creationId xmlns:p14="http://schemas.microsoft.com/office/powerpoint/2010/main" val="2494217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3BF49AA-5E2F-4605-ACB3-2D9CF6B90D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2E5BB46-E3EE-4F9C-A141-EDC35AD3A0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AE9720D-07D1-4A75-8A7E-C068DAC9D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AD7079-AB9F-4897-955D-1A0D077CC686}" type="datetimeFigureOut">
              <a:rPr lang="fr-FR" smtClean="0"/>
              <a:t>06/02/2025</a:t>
            </a:fld>
            <a:endParaRPr lang="fr-FR"/>
          </a:p>
        </p:txBody>
      </p:sp>
      <p:sp>
        <p:nvSpPr>
          <p:cNvPr id="5" name="Espace réservé du pied de page 4">
            <a:extLst>
              <a:ext uri="{FF2B5EF4-FFF2-40B4-BE49-F238E27FC236}">
                <a16:creationId xmlns:a16="http://schemas.microsoft.com/office/drawing/2014/main" id="{D8510993-74A0-4615-A512-44008F3976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2AB4F4C-A269-4B54-9C48-55E10A38E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7FD673-BBFA-4DAB-9224-105615F29264}" type="slidenum">
              <a:rPr lang="fr-FR" smtClean="0"/>
              <a:t>‹N°›</a:t>
            </a:fld>
            <a:endParaRPr lang="fr-FR"/>
          </a:p>
        </p:txBody>
      </p:sp>
    </p:spTree>
    <p:extLst>
      <p:ext uri="{BB962C8B-B14F-4D97-AF65-F5344CB8AC3E}">
        <p14:creationId xmlns:p14="http://schemas.microsoft.com/office/powerpoint/2010/main" val="3202511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ventbrite.fr/e/cncem-premiere-journee-pedagogique-tickets-122460395639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Desktop/Fiche%20d&#233;cret%202024-940%20du%2016102024.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4EF6D9-28DD-47DD-BC0F-194F6576651B}"/>
              </a:ext>
            </a:extLst>
          </p:cNvPr>
          <p:cNvSpPr>
            <a:spLocks noGrp="1"/>
          </p:cNvSpPr>
          <p:nvPr>
            <p:ph type="ctrTitle"/>
          </p:nvPr>
        </p:nvSpPr>
        <p:spPr>
          <a:xfrm>
            <a:off x="1524000" y="2954866"/>
            <a:ext cx="10075333" cy="1850497"/>
          </a:xfrm>
        </p:spPr>
        <p:txBody>
          <a:bodyPr>
            <a:normAutofit/>
          </a:bodyPr>
          <a:lstStyle/>
          <a:p>
            <a:r>
              <a:rPr lang="fr-FR" sz="4800" dirty="0">
                <a:latin typeface="Book Antiqua" panose="02040602050305030304" pitchFamily="18" charset="0"/>
              </a:rPr>
              <a:t>Collège des Enseignants d’Hématologie</a:t>
            </a:r>
          </a:p>
        </p:txBody>
      </p:sp>
      <p:sp>
        <p:nvSpPr>
          <p:cNvPr id="3" name="Sous-titre 2">
            <a:extLst>
              <a:ext uri="{FF2B5EF4-FFF2-40B4-BE49-F238E27FC236}">
                <a16:creationId xmlns:a16="http://schemas.microsoft.com/office/drawing/2014/main" id="{CFD48B28-63E8-42DB-A5CF-457AC6B49BFF}"/>
              </a:ext>
            </a:extLst>
          </p:cNvPr>
          <p:cNvSpPr>
            <a:spLocks noGrp="1"/>
          </p:cNvSpPr>
          <p:nvPr>
            <p:ph type="subTitle" idx="1"/>
          </p:nvPr>
        </p:nvSpPr>
        <p:spPr>
          <a:xfrm>
            <a:off x="1524000" y="5494866"/>
            <a:ext cx="9144000" cy="593725"/>
          </a:xfrm>
        </p:spPr>
        <p:txBody>
          <a:bodyPr/>
          <a:lstStyle/>
          <a:p>
            <a:r>
              <a:rPr lang="fr-FR" dirty="0">
                <a:latin typeface="Book Antiqua" panose="02040602050305030304" pitchFamily="18" charset="0"/>
              </a:rPr>
              <a:t>Paris, 6 février 2025</a:t>
            </a:r>
          </a:p>
        </p:txBody>
      </p:sp>
      <p:pic>
        <p:nvPicPr>
          <p:cNvPr id="5" name="Image 4">
            <a:extLst>
              <a:ext uri="{FF2B5EF4-FFF2-40B4-BE49-F238E27FC236}">
                <a16:creationId xmlns:a16="http://schemas.microsoft.com/office/drawing/2014/main" id="{D3EFDFDB-AB97-4C6D-B58C-D555CE3304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7904" y="435504"/>
            <a:ext cx="2143125" cy="2143125"/>
          </a:xfrm>
          <a:prstGeom prst="rect">
            <a:avLst/>
          </a:prstGeom>
        </p:spPr>
      </p:pic>
    </p:spTree>
    <p:extLst>
      <p:ext uri="{BB962C8B-B14F-4D97-AF65-F5344CB8AC3E}">
        <p14:creationId xmlns:p14="http://schemas.microsoft.com/office/powerpoint/2010/main" val="164737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103F704-93FB-41CD-B449-685725ECDFD9}"/>
              </a:ext>
            </a:extLst>
          </p:cNvPr>
          <p:cNvSpPr>
            <a:spLocks noGrp="1"/>
          </p:cNvSpPr>
          <p:nvPr>
            <p:ph idx="1"/>
          </p:nvPr>
        </p:nvSpPr>
        <p:spPr>
          <a:xfrm>
            <a:off x="959338" y="465015"/>
            <a:ext cx="10115061" cy="5982677"/>
          </a:xfrm>
        </p:spPr>
        <p:txBody>
          <a:bodyPr>
            <a:noAutofit/>
          </a:bodyPr>
          <a:lstStyle/>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9h45 - 10h :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accueil</a:t>
            </a:r>
          </a:p>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10h00 - 10h45 : 2</a:t>
            </a:r>
            <a:r>
              <a:rPr lang="fr-FR" sz="1200" b="1" baseline="30000" dirty="0">
                <a:effectLst/>
                <a:latin typeface="Book Antiqua" panose="02040602050305030304" pitchFamily="18" charset="0"/>
                <a:ea typeface="Calibri" panose="020F0502020204030204" pitchFamily="34" charset="0"/>
                <a:cs typeface="Times New Roman" panose="02020603050405020304" pitchFamily="18" charset="0"/>
              </a:rPr>
              <a:t>e</a:t>
            </a: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 cycle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marL="0" lv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Bilan ECOS nationaux 2024 et perspectives 2025 : 			Orianne Wagner	</a:t>
            </a:r>
          </a:p>
          <a:p>
            <a:pPr marL="0" lv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ECOS 						Benoît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Tessoulin</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marL="0" lvl="0" indent="0">
              <a:lnSpc>
                <a:spcPct val="107000"/>
              </a:lnSpc>
              <a:spcBef>
                <a:spcPts val="0"/>
              </a:spcBef>
              <a:buNone/>
            </a:pPr>
            <a:r>
              <a:rPr lang="fr-FR" sz="1200" dirty="0">
                <a:latin typeface="Book Antiqua" panose="02040602050305030304" pitchFamily="18" charset="0"/>
                <a:ea typeface="Calibri" panose="020F0502020204030204" pitchFamily="34" charset="0"/>
                <a:cs typeface="Times New Roman" panose="02020603050405020304" pitchFamily="18" charset="0"/>
              </a:rPr>
              <a:t>	-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TCS						Pierre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Sujobert</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marL="36068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10h45 - 11h30 : 3</a:t>
            </a:r>
            <a:r>
              <a:rPr lang="fr-FR" sz="1200" b="1" baseline="30000" dirty="0">
                <a:effectLst/>
                <a:latin typeface="Book Antiqua" panose="02040602050305030304" pitchFamily="18" charset="0"/>
                <a:ea typeface="Calibri" panose="020F0502020204030204" pitchFamily="34" charset="0"/>
                <a:cs typeface="Times New Roman" panose="02020603050405020304" pitchFamily="18" charset="0"/>
              </a:rPr>
              <a:t>e</a:t>
            </a: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 cycle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mar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Bilan DES						Philippe Rousselot, Flore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Sicre</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de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Fontbrune</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marL="21717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Financement INCA					Marc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Maynadié</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lvl="1"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Postes d’interne en Hématologie				Marc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Maynadié</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indent="0">
              <a:lnSpc>
                <a:spcPct val="107000"/>
              </a:lnSpc>
              <a:spcBef>
                <a:spcPts val="0"/>
              </a:spcBef>
              <a:buNone/>
            </a:pPr>
            <a:r>
              <a:rPr lang="fr-FR" sz="1200" dirty="0">
                <a:latin typeface="Book Antiqua" panose="02040602050305030304" pitchFamily="18" charset="0"/>
                <a:ea typeface="Calibri" panose="020F0502020204030204" pitchFamily="34" charset="0"/>
                <a:cs typeface="Times New Roman" panose="02020603050405020304" pitchFamily="18" charset="0"/>
              </a:rPr>
              <a:t>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Formation «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Hématogreen</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 				Caroline Besson</a:t>
            </a:r>
          </a:p>
          <a:p>
            <a:pPr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11h -11h30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Laboratoires de Référence 				Pierre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Sujobert</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11h30 – 12h00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Nouvelles des CNU 					Valérie UGO										Pascale </a:t>
            </a:r>
            <a:r>
              <a:rPr lang="fr-FR" sz="1200" dirty="0" err="1">
                <a:effectLst/>
                <a:latin typeface="Book Antiqua" panose="02040602050305030304" pitchFamily="18" charset="0"/>
                <a:ea typeface="Calibri" panose="020F0502020204030204" pitchFamily="34" charset="0"/>
                <a:cs typeface="Times New Roman" panose="02020603050405020304" pitchFamily="18" charset="0"/>
              </a:rPr>
              <a:t>Gaussem</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a:lnSpc>
                <a:spcPct val="107000"/>
              </a:lnSpc>
              <a:spcBef>
                <a:spcPts val="0"/>
              </a:spcBef>
            </a:pPr>
            <a:r>
              <a:rPr lang="fr-FR" sz="1200" b="1" dirty="0">
                <a:effectLst/>
                <a:latin typeface="Book Antiqua" panose="02040602050305030304" pitchFamily="18" charset="0"/>
                <a:ea typeface="Calibri" panose="020F0502020204030204" pitchFamily="34" charset="0"/>
                <a:cs typeface="Times New Roman" panose="02020603050405020304" pitchFamily="18" charset="0"/>
              </a:rPr>
              <a:t>12h – 12h30 </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a:t>
            </a:r>
          </a:p>
          <a:p>
            <a:pPr mar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Statuts HU : mise en place des nouvelles mesures	</a:t>
            </a:r>
          </a:p>
          <a:p>
            <a:pPr mar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-Prime PESR</a:t>
            </a:r>
          </a:p>
          <a:p>
            <a:pPr mar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Retraite HU</a:t>
            </a:r>
          </a:p>
          <a:p>
            <a:pPr marL="0" indent="0">
              <a:lnSpc>
                <a:spcPct val="107000"/>
              </a:lnSpc>
              <a:spcBef>
                <a:spcPts val="0"/>
              </a:spcBef>
              <a:buNone/>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	- Bilan collège 2016-2024											</a:t>
            </a:r>
          </a:p>
          <a:p>
            <a:pPr>
              <a:lnSpc>
                <a:spcPct val="107000"/>
              </a:lnSpc>
              <a:spcBef>
                <a:spcPts val="0"/>
              </a:spcBef>
            </a:pPr>
            <a:r>
              <a:rPr lang="fr-FR" sz="1200" i="1" dirty="0">
                <a:effectLst/>
                <a:latin typeface="Book Antiqua" panose="02040602050305030304" pitchFamily="18" charset="0"/>
                <a:ea typeface="Calibri" panose="020F0502020204030204" pitchFamily="34" charset="0"/>
                <a:cs typeface="Times New Roman" panose="02020603050405020304" pitchFamily="18" charset="0"/>
              </a:rPr>
              <a:t>Déjeuner : Café A</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a:lnSpc>
                <a:spcPct val="107000"/>
              </a:lnSpc>
              <a:spcBef>
                <a:spcPts val="0"/>
              </a:spcBef>
            </a:pPr>
            <a:r>
              <a:rPr lang="fr-FR" sz="1200" dirty="0">
                <a:effectLst/>
                <a:latin typeface="Book Antiqua" panose="02040602050305030304" pitchFamily="18" charset="0"/>
                <a:ea typeface="Calibri" panose="020F0502020204030204" pitchFamily="34" charset="0"/>
                <a:cs typeface="Times New Roman" panose="02020603050405020304" pitchFamily="18" charset="0"/>
              </a:rPr>
              <a:t>14h – 14h15 </a:t>
            </a:r>
            <a:r>
              <a:rPr lang="fr-FR" sz="1200" dirty="0">
                <a:latin typeface="Book Antiqua" panose="02040602050305030304" pitchFamily="18" charset="0"/>
                <a:ea typeface="Calibri" panose="020F0502020204030204" pitchFamily="34" charset="0"/>
                <a:cs typeface="Times New Roman" panose="02020603050405020304" pitchFamily="18" charset="0"/>
              </a:rPr>
              <a:t>: CNP</a:t>
            </a:r>
            <a:r>
              <a:rPr lang="fr-FR" sz="1200" dirty="0">
                <a:effectLst/>
                <a:latin typeface="Book Antiqua" panose="02040602050305030304" pitchFamily="18" charset="0"/>
                <a:ea typeface="Calibri" panose="020F0502020204030204" pitchFamily="34" charset="0"/>
                <a:cs typeface="Times New Roman" panose="02020603050405020304" pitchFamily="18" charset="0"/>
              </a:rPr>
              <a:t>						Marie Christine Béné</a:t>
            </a:r>
          </a:p>
          <a:p>
            <a:pPr>
              <a:lnSpc>
                <a:spcPct val="107000"/>
              </a:lnSpc>
              <a:spcBef>
                <a:spcPts val="0"/>
              </a:spcBef>
            </a:pPr>
            <a:r>
              <a:rPr lang="fr-FR" sz="1200" dirty="0">
                <a:latin typeface="Book Antiqua" panose="02040602050305030304" pitchFamily="18" charset="0"/>
                <a:ea typeface="Calibri" panose="020F0502020204030204" pitchFamily="34" charset="0"/>
                <a:cs typeface="Times New Roman" panose="02020603050405020304" pitchFamily="18" charset="0"/>
              </a:rPr>
              <a:t>14h15-15h15 : des nouvelles de l’EHA				Elisabeth </a:t>
            </a:r>
            <a:r>
              <a:rPr lang="fr-FR" sz="1200" dirty="0" err="1">
                <a:latin typeface="Book Antiqua" panose="02040602050305030304" pitchFamily="18" charset="0"/>
                <a:ea typeface="Calibri" panose="020F0502020204030204" pitchFamily="34" charset="0"/>
                <a:cs typeface="Times New Roman" panose="02020603050405020304" pitchFamily="18" charset="0"/>
              </a:rPr>
              <a:t>Macintyre</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a:p>
            <a:pPr marL="0" indent="0">
              <a:lnSpc>
                <a:spcPct val="107000"/>
              </a:lnSpc>
              <a:spcBef>
                <a:spcPts val="0"/>
              </a:spcBef>
              <a:buNone/>
            </a:pPr>
            <a:r>
              <a:rPr lang="fr-FR" sz="1200" dirty="0">
                <a:latin typeface="Book Antiqua" panose="02040602050305030304" pitchFamily="18" charset="0"/>
                <a:ea typeface="Calibri" panose="020F0502020204030204" pitchFamily="34" charset="0"/>
                <a:cs typeface="Times New Roman" panose="02020603050405020304" pitchFamily="18" charset="0"/>
              </a:rPr>
              <a:t>	- p</a:t>
            </a:r>
            <a:r>
              <a:rPr lang="fr-FR" sz="1200" dirty="0">
                <a:effectLst/>
                <a:latin typeface="Book Antiqua" panose="02040602050305030304" pitchFamily="18" charset="0"/>
              </a:rPr>
              <a:t>résentation d’Emmanuel </a:t>
            </a:r>
            <a:r>
              <a:rPr lang="fr-FR" sz="1200" dirty="0" err="1">
                <a:effectLst/>
                <a:latin typeface="Book Antiqua" panose="02040602050305030304" pitchFamily="18" charset="0"/>
              </a:rPr>
              <a:t>Gyan</a:t>
            </a:r>
            <a:r>
              <a:rPr lang="fr-FR" sz="1200" dirty="0">
                <a:effectLst/>
                <a:latin typeface="Book Antiqua" panose="02040602050305030304" pitchFamily="18" charset="0"/>
              </a:rPr>
              <a:t> au journée d’enseignants de 2024</a:t>
            </a:r>
          </a:p>
          <a:p>
            <a:pPr marL="0" indent="0">
              <a:lnSpc>
                <a:spcPct val="107000"/>
              </a:lnSpc>
              <a:spcBef>
                <a:spcPts val="0"/>
              </a:spcBef>
              <a:buNone/>
            </a:pPr>
            <a:r>
              <a:rPr lang="fr-FR" sz="1200" dirty="0">
                <a:latin typeface="Book Antiqua" panose="02040602050305030304" pitchFamily="18" charset="0"/>
              </a:rPr>
              <a:t>	- </a:t>
            </a:r>
            <a:r>
              <a:rPr lang="fr-FR" sz="1200" dirty="0">
                <a:effectLst/>
                <a:latin typeface="Book Antiqua" panose="02040602050305030304" pitchFamily="18" charset="0"/>
              </a:rPr>
              <a:t>nouvelles de la reconnaissance de notre discipline comme spécialité indépendante</a:t>
            </a:r>
          </a:p>
          <a:p>
            <a:pPr marL="0" indent="0">
              <a:lnSpc>
                <a:spcPct val="107000"/>
              </a:lnSpc>
              <a:spcBef>
                <a:spcPts val="0"/>
              </a:spcBef>
              <a:buNone/>
            </a:pPr>
            <a:r>
              <a:rPr lang="fr-FR" sz="1200" dirty="0">
                <a:latin typeface="Book Antiqua" panose="02040602050305030304" pitchFamily="18" charset="0"/>
              </a:rPr>
              <a:t>	- </a:t>
            </a:r>
            <a:r>
              <a:rPr lang="fr-FR" sz="1200" dirty="0">
                <a:effectLst/>
                <a:latin typeface="Book Antiqua" panose="02040602050305030304" pitchFamily="18" charset="0"/>
              </a:rPr>
              <a:t>IVDR</a:t>
            </a:r>
            <a:endParaRPr lang="fr-FR" sz="1200" dirty="0">
              <a:effectLst/>
              <a:latin typeface="Book Antiqua" panose="0204060205030503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5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9B3D4B7-3EA7-49E3-8C7C-1E443D6AE8EB}"/>
              </a:ext>
            </a:extLst>
          </p:cNvPr>
          <p:cNvSpPr>
            <a:spLocks noGrp="1"/>
          </p:cNvSpPr>
          <p:nvPr>
            <p:ph idx="1"/>
          </p:nvPr>
        </p:nvSpPr>
        <p:spPr>
          <a:xfrm>
            <a:off x="209061" y="805541"/>
            <a:ext cx="11599985" cy="5708581"/>
          </a:xfrm>
        </p:spPr>
        <p:txBody>
          <a:bodyPr>
            <a:normAutofit fontScale="92500" lnSpcReduction="10000"/>
          </a:bodyPr>
          <a:lstStyle/>
          <a:p>
            <a:r>
              <a:rPr lang="fr-FR" sz="1800" b="1" dirty="0">
                <a:latin typeface="Book Antiqua" panose="02040602050305030304" pitchFamily="18" charset="0"/>
              </a:rPr>
              <a:t>première Journée Pédagogique de la CNCEM, le 1er avril 2025 à Paris (91 boulevard de l’hôpital)</a:t>
            </a:r>
            <a:r>
              <a:rPr lang="fr-FR" sz="1800" dirty="0">
                <a:latin typeface="Book Antiqua" panose="02040602050305030304" pitchFamily="18" charset="0"/>
              </a:rPr>
              <a:t>.</a:t>
            </a:r>
          </a:p>
          <a:p>
            <a:endParaRPr lang="fr-FR" sz="1800" dirty="0">
              <a:latin typeface="Book Antiqua" panose="02040602050305030304" pitchFamily="18" charset="0"/>
            </a:endParaRPr>
          </a:p>
          <a:p>
            <a:r>
              <a:rPr lang="fr-FR" sz="1800" dirty="0">
                <a:latin typeface="Book Antiqua" panose="02040602050305030304" pitchFamily="18" charset="0"/>
              </a:rPr>
              <a:t>Cet événement, ouvert à tous ; inscription indispensable dans la limite des 200 places : </a:t>
            </a:r>
            <a:r>
              <a:rPr lang="fr-FR" sz="1800" dirty="0">
                <a:latin typeface="Book Antiqua" panose="02040602050305030304" pitchFamily="18" charset="0"/>
                <a:hlinkClick r:id="rId2"/>
              </a:rPr>
              <a:t>https://www.eventbrite.fr/e/cncem-premiere-journee-pedagogique-tickets-1224603956399</a:t>
            </a:r>
            <a:r>
              <a:rPr lang="fr-FR" sz="1800" dirty="0">
                <a:latin typeface="Book Antiqua" panose="02040602050305030304" pitchFamily="18" charset="0"/>
              </a:rPr>
              <a:t>) </a:t>
            </a:r>
          </a:p>
          <a:p>
            <a:r>
              <a:rPr lang="fr-FR" sz="1800" dirty="0">
                <a:latin typeface="Book Antiqua" panose="02040602050305030304" pitchFamily="18" charset="0"/>
              </a:rPr>
              <a:t>échanger sur nos pratiques pédagogiques, de partager nos initiatives et de renforcer les synergies entre les collèges d’enseignants. </a:t>
            </a:r>
          </a:p>
          <a:p>
            <a:endParaRPr lang="fr-FR" sz="1800" dirty="0">
              <a:latin typeface="Book Antiqua" panose="02040602050305030304" pitchFamily="18" charset="0"/>
            </a:endParaRPr>
          </a:p>
          <a:p>
            <a:r>
              <a:rPr lang="fr-FR" sz="1800" dirty="0">
                <a:latin typeface="Book Antiqua" panose="02040602050305030304" pitchFamily="18" charset="0"/>
              </a:rPr>
              <a:t>Assemblée générale de la CNCEM en suivant. Election de deux membres du bureau sortants. </a:t>
            </a:r>
          </a:p>
          <a:p>
            <a:r>
              <a:rPr lang="fr-FR" sz="1800" dirty="0">
                <a:latin typeface="Book Antiqua" panose="02040602050305030304" pitchFamily="18" charset="0"/>
              </a:rPr>
              <a:t>L’appel à candidature, ouvert à toutes et tous les président(e)s des collège membres de la CNCEM sera lancé courant février.</a:t>
            </a:r>
          </a:p>
          <a:p>
            <a:endParaRPr lang="fr-FR" sz="1800" dirty="0">
              <a:latin typeface="Book Antiqua" panose="02040602050305030304" pitchFamily="18" charset="0"/>
            </a:endParaRPr>
          </a:p>
          <a:p>
            <a:r>
              <a:rPr lang="fr-FR" sz="1800" dirty="0">
                <a:latin typeface="Book Antiqua" panose="02040602050305030304" pitchFamily="18" charset="0"/>
              </a:rPr>
              <a:t>Dossiers prioritaires  pour le bureau de la CNCEM en lien avec l'UNESS :</a:t>
            </a:r>
          </a:p>
          <a:p>
            <a:pPr marL="0" indent="0">
              <a:buNone/>
            </a:pPr>
            <a:r>
              <a:rPr lang="fr-FR" sz="1800" dirty="0">
                <a:latin typeface="Book Antiqua" panose="02040602050305030304" pitchFamily="18" charset="0"/>
              </a:rPr>
              <a:t> </a:t>
            </a:r>
          </a:p>
          <a:p>
            <a:pPr>
              <a:buFont typeface="Arial" panose="020B0604020202020204" pitchFamily="34" charset="0"/>
              <a:buChar char="•"/>
            </a:pPr>
            <a:r>
              <a:rPr lang="fr-FR" sz="1800" b="1" u="sng" dirty="0">
                <a:latin typeface="Book Antiqua" panose="02040602050305030304" pitchFamily="18" charset="0"/>
              </a:rPr>
              <a:t>Le LISA (Livret de Suivi des Apprentissages) </a:t>
            </a:r>
            <a:r>
              <a:rPr lang="fr-FR" sz="1800" dirty="0">
                <a:latin typeface="Book Antiqua" panose="02040602050305030304" pitchFamily="18" charset="0"/>
              </a:rPr>
              <a:t>: ce livret d’apprentissage unique conçu sur le mode wiki implique l’ensemble des collèges d’enseignants en médecine et propose pour l’ensemble du programme de connaissances de second cycle des fiches consensuelles entre les différentes spécialités concernées en lien avec les situations de départ. Le </a:t>
            </a:r>
            <a:r>
              <a:rPr lang="fr-FR" sz="1800" dirty="0" err="1">
                <a:latin typeface="Book Antiqua" panose="02040602050305030304" pitchFamily="18" charset="0"/>
              </a:rPr>
              <a:t>LiSA</a:t>
            </a:r>
            <a:r>
              <a:rPr lang="fr-FR" sz="1800" dirty="0">
                <a:latin typeface="Book Antiqua" panose="02040602050305030304" pitchFamily="18" charset="0"/>
              </a:rPr>
              <a:t> constitue l’outil dynamique idéal pour préparer les ECOS.</a:t>
            </a:r>
          </a:p>
          <a:p>
            <a:pPr>
              <a:buFont typeface="Arial" panose="020B0604020202020204" pitchFamily="34" charset="0"/>
              <a:buChar char="•"/>
            </a:pPr>
            <a:r>
              <a:rPr lang="fr-FR" sz="1800" b="1" u="sng" dirty="0">
                <a:latin typeface="Book Antiqua" panose="02040602050305030304" pitchFamily="18" charset="0"/>
              </a:rPr>
              <a:t>La Banque Nationale de TCS (Tests de Concordance de Script)</a:t>
            </a:r>
            <a:r>
              <a:rPr lang="fr-FR" sz="1800" dirty="0">
                <a:latin typeface="Book Antiqua" panose="02040602050305030304" pitchFamily="18" charset="0"/>
              </a:rPr>
              <a:t> : Ce projet stratégique a pour objectif de développer un outil d’entrainement et d’évaluation adapté à l’apprentissage du raisonnement clinique, en assurant une qualité et une accessibilité à l’ensemble des enseignants de nos UFR.</a:t>
            </a:r>
          </a:p>
          <a:p>
            <a:endParaRPr lang="fr-FR" sz="1800" dirty="0">
              <a:latin typeface="Book Antiqua" panose="02040602050305030304" pitchFamily="18" charset="0"/>
            </a:endParaRPr>
          </a:p>
        </p:txBody>
      </p:sp>
      <p:sp>
        <p:nvSpPr>
          <p:cNvPr id="2" name="ZoneTexte 1">
            <a:extLst>
              <a:ext uri="{FF2B5EF4-FFF2-40B4-BE49-F238E27FC236}">
                <a16:creationId xmlns:a16="http://schemas.microsoft.com/office/drawing/2014/main" id="{0EC7FE84-D5A9-44AA-B4BE-D3124BFD8D7B}"/>
              </a:ext>
            </a:extLst>
          </p:cNvPr>
          <p:cNvSpPr txBox="1"/>
          <p:nvPr/>
        </p:nvSpPr>
        <p:spPr>
          <a:xfrm>
            <a:off x="789354" y="343877"/>
            <a:ext cx="1382110" cy="461665"/>
          </a:xfrm>
          <a:prstGeom prst="rect">
            <a:avLst/>
          </a:prstGeom>
          <a:noFill/>
        </p:spPr>
        <p:txBody>
          <a:bodyPr wrap="none" rtlCol="0">
            <a:spAutoFit/>
          </a:bodyPr>
          <a:lstStyle/>
          <a:p>
            <a:r>
              <a:rPr lang="fr-FR" sz="2400" b="1" dirty="0">
                <a:solidFill>
                  <a:srgbClr val="C00000"/>
                </a:solidFill>
                <a:latin typeface="Book Antiqua" panose="02040602050305030304" pitchFamily="18" charset="0"/>
              </a:rPr>
              <a:t>CNCEM</a:t>
            </a:r>
          </a:p>
        </p:txBody>
      </p:sp>
    </p:spTree>
    <p:extLst>
      <p:ext uri="{BB962C8B-B14F-4D97-AF65-F5344CB8AC3E}">
        <p14:creationId xmlns:p14="http://schemas.microsoft.com/office/powerpoint/2010/main" val="1848716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3075D2-B1BB-4104-950B-DE516B1AF5E2}"/>
              </a:ext>
            </a:extLst>
          </p:cNvPr>
          <p:cNvSpPr>
            <a:spLocks noGrp="1"/>
          </p:cNvSpPr>
          <p:nvPr>
            <p:ph type="title"/>
          </p:nvPr>
        </p:nvSpPr>
        <p:spPr>
          <a:xfrm>
            <a:off x="838200" y="365125"/>
            <a:ext cx="10515600" cy="682137"/>
          </a:xfrm>
        </p:spPr>
        <p:txBody>
          <a:bodyPr>
            <a:normAutofit/>
          </a:bodyPr>
          <a:lstStyle/>
          <a:p>
            <a:r>
              <a:rPr lang="fr-FR" sz="2400" b="1" dirty="0">
                <a:solidFill>
                  <a:srgbClr val="C00000"/>
                </a:solidFill>
                <a:latin typeface="Book Antiqua" panose="02040602050305030304" pitchFamily="18" charset="0"/>
              </a:rPr>
              <a:t>Financement INCA 3</a:t>
            </a:r>
            <a:r>
              <a:rPr lang="fr-FR" sz="2400" b="1" baseline="30000" dirty="0">
                <a:solidFill>
                  <a:srgbClr val="C00000"/>
                </a:solidFill>
                <a:latin typeface="Book Antiqua" panose="02040602050305030304" pitchFamily="18" charset="0"/>
              </a:rPr>
              <a:t>e</a:t>
            </a:r>
            <a:r>
              <a:rPr lang="fr-FR" sz="2400" b="1" dirty="0">
                <a:solidFill>
                  <a:srgbClr val="C00000"/>
                </a:solidFill>
                <a:latin typeface="Book Antiqua" panose="02040602050305030304" pitchFamily="18" charset="0"/>
              </a:rPr>
              <a:t> cycle</a:t>
            </a:r>
          </a:p>
        </p:txBody>
      </p:sp>
      <p:sp>
        <p:nvSpPr>
          <p:cNvPr id="3" name="Espace réservé du contenu 2">
            <a:extLst>
              <a:ext uri="{FF2B5EF4-FFF2-40B4-BE49-F238E27FC236}">
                <a16:creationId xmlns:a16="http://schemas.microsoft.com/office/drawing/2014/main" id="{12DFF5A4-3510-42DB-B942-4B375C1C44DF}"/>
              </a:ext>
            </a:extLst>
          </p:cNvPr>
          <p:cNvSpPr>
            <a:spLocks noGrp="1"/>
          </p:cNvSpPr>
          <p:nvPr>
            <p:ph idx="1"/>
          </p:nvPr>
        </p:nvSpPr>
        <p:spPr>
          <a:xfrm>
            <a:off x="302846" y="1517617"/>
            <a:ext cx="10515600" cy="4351338"/>
          </a:xfrm>
        </p:spPr>
        <p:txBody>
          <a:bodyPr>
            <a:normAutofit/>
          </a:bodyPr>
          <a:lstStyle/>
          <a:p>
            <a:r>
              <a:rPr lang="fr-FR" sz="2000" dirty="0">
                <a:latin typeface="Book Antiqua" panose="02040602050305030304" pitchFamily="18" charset="0"/>
              </a:rPr>
              <a:t>Financement de 124 000€ pour les années 2022-2024 pour </a:t>
            </a:r>
          </a:p>
          <a:p>
            <a:pPr lvl="1"/>
            <a:r>
              <a:rPr lang="fr-FR" sz="1600" dirty="0">
                <a:latin typeface="Book Antiqua" panose="02040602050305030304" pitchFamily="18" charset="0"/>
              </a:rPr>
              <a:t>Cours de Des nationaux</a:t>
            </a:r>
          </a:p>
          <a:p>
            <a:pPr lvl="1"/>
            <a:r>
              <a:rPr lang="fr-FR" sz="1600" dirty="0">
                <a:latin typeface="Book Antiqua" panose="02040602050305030304" pitchFamily="18" charset="0"/>
              </a:rPr>
              <a:t>Séances de Simulation, en particulier l’annonce diagnostique.</a:t>
            </a:r>
          </a:p>
          <a:p>
            <a:pPr lvl="1"/>
            <a:r>
              <a:rPr lang="fr-FR" sz="1600" dirty="0">
                <a:latin typeface="Book Antiqua" panose="02040602050305030304" pitchFamily="18" charset="0"/>
              </a:rPr>
              <a:t>Bilan : séances à Tours, Versailles?</a:t>
            </a:r>
          </a:p>
          <a:p>
            <a:pPr lvl="1"/>
            <a:endParaRPr lang="fr-FR" sz="1600" dirty="0">
              <a:latin typeface="Book Antiqua" panose="02040602050305030304" pitchFamily="18" charset="0"/>
            </a:endParaRPr>
          </a:p>
          <a:p>
            <a:r>
              <a:rPr lang="fr-FR" sz="2000" dirty="0">
                <a:latin typeface="Book Antiqua" panose="02040602050305030304" pitchFamily="18" charset="0"/>
              </a:rPr>
              <a:t>Nouveau dépôt de dossier pour 2025-2027, </a:t>
            </a:r>
          </a:p>
          <a:p>
            <a:pPr marL="0" indent="0">
              <a:buNone/>
            </a:pPr>
            <a:r>
              <a:rPr lang="fr-FR" sz="2000" dirty="0">
                <a:latin typeface="Book Antiqua" panose="02040602050305030304" pitchFamily="18" charset="0"/>
              </a:rPr>
              <a:t>	montant identique </a:t>
            </a:r>
          </a:p>
          <a:p>
            <a:endParaRPr lang="fr-FR" sz="2000" dirty="0">
              <a:latin typeface="Book Antiqua" panose="02040602050305030304" pitchFamily="18" charset="0"/>
            </a:endParaRPr>
          </a:p>
        </p:txBody>
      </p:sp>
      <p:graphicFrame>
        <p:nvGraphicFramePr>
          <p:cNvPr id="4" name="Tableau 3">
            <a:extLst>
              <a:ext uri="{FF2B5EF4-FFF2-40B4-BE49-F238E27FC236}">
                <a16:creationId xmlns:a16="http://schemas.microsoft.com/office/drawing/2014/main" id="{EC92694D-FC55-47D3-9131-BDFF79BD3DFC}"/>
              </a:ext>
            </a:extLst>
          </p:cNvPr>
          <p:cNvGraphicFramePr>
            <a:graphicFrameLocks noGrp="1"/>
          </p:cNvGraphicFramePr>
          <p:nvPr>
            <p:extLst>
              <p:ext uri="{D42A27DB-BD31-4B8C-83A1-F6EECF244321}">
                <p14:modId xmlns:p14="http://schemas.microsoft.com/office/powerpoint/2010/main" val="2640008699"/>
              </p:ext>
            </p:extLst>
          </p:nvPr>
        </p:nvGraphicFramePr>
        <p:xfrm>
          <a:off x="5560646" y="2708029"/>
          <a:ext cx="6396891" cy="4009292"/>
        </p:xfrm>
        <a:graphic>
          <a:graphicData uri="http://schemas.openxmlformats.org/drawingml/2006/table">
            <a:tbl>
              <a:tblPr>
                <a:tableStyleId>{5C22544A-7EE6-4342-B048-85BDC9FD1C3A}</a:tableStyleId>
              </a:tblPr>
              <a:tblGrid>
                <a:gridCol w="3046565">
                  <a:extLst>
                    <a:ext uri="{9D8B030D-6E8A-4147-A177-3AD203B41FA5}">
                      <a16:colId xmlns:a16="http://schemas.microsoft.com/office/drawing/2014/main" val="4093110268"/>
                    </a:ext>
                  </a:extLst>
                </a:gridCol>
                <a:gridCol w="1679630">
                  <a:extLst>
                    <a:ext uri="{9D8B030D-6E8A-4147-A177-3AD203B41FA5}">
                      <a16:colId xmlns:a16="http://schemas.microsoft.com/office/drawing/2014/main" val="3848603805"/>
                    </a:ext>
                  </a:extLst>
                </a:gridCol>
                <a:gridCol w="1670696">
                  <a:extLst>
                    <a:ext uri="{9D8B030D-6E8A-4147-A177-3AD203B41FA5}">
                      <a16:colId xmlns:a16="http://schemas.microsoft.com/office/drawing/2014/main" val="2607526993"/>
                    </a:ext>
                  </a:extLst>
                </a:gridCol>
              </a:tblGrid>
              <a:tr h="301436">
                <a:tc>
                  <a:txBody>
                    <a:bodyPr/>
                    <a:lstStyle/>
                    <a:p>
                      <a:pPr algn="l" fontAlgn="ctr"/>
                      <a:r>
                        <a:rPr lang="fr-FR" sz="1200" u="none" strike="noStrike">
                          <a:effectLst/>
                        </a:rPr>
                        <a:t>Prestation Ingénieur en Pédagogie</a:t>
                      </a:r>
                      <a:endParaRPr lang="fr-FR" sz="12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dirty="0">
                          <a:effectLst/>
                        </a:rPr>
                        <a:t>8 000 €</a:t>
                      </a:r>
                      <a:endParaRPr lang="fr-FR" sz="11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8 000 €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441955944"/>
                  </a:ext>
                </a:extLst>
              </a:tr>
              <a:tr h="301436">
                <a:tc>
                  <a:txBody>
                    <a:bodyPr/>
                    <a:lstStyle/>
                    <a:p>
                      <a:pPr algn="l" fontAlgn="ctr"/>
                      <a:r>
                        <a:rPr lang="fr-FR" sz="1200" u="none" strike="noStrike">
                          <a:effectLst/>
                        </a:rPr>
                        <a:t>Prestations aide administrative </a:t>
                      </a:r>
                      <a:endParaRPr lang="fr-FR" sz="12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8 400 €</a:t>
                      </a:r>
                      <a:endParaRPr lang="fr-FR"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8 400 €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48542026"/>
                  </a:ext>
                </a:extLst>
              </a:tr>
              <a:tr h="301436">
                <a:tc>
                  <a:txBody>
                    <a:bodyPr/>
                    <a:lstStyle/>
                    <a:p>
                      <a:pPr algn="l" fontAlgn="ctr"/>
                      <a:endParaRPr lang="fr-FR" sz="12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 </a:t>
                      </a:r>
                      <a:endParaRPr lang="fr-FR"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282676338"/>
                  </a:ext>
                </a:extLst>
              </a:tr>
              <a:tr h="1105655">
                <a:tc>
                  <a:txBody>
                    <a:bodyPr/>
                    <a:lstStyle/>
                    <a:p>
                      <a:pPr algn="ctr" fontAlgn="ctr"/>
                      <a:r>
                        <a:rPr lang="fr-FR" sz="1200" u="none" strike="noStrike" dirty="0">
                          <a:effectLst/>
                        </a:rPr>
                        <a:t>Location locaux (voir devis pour un séminaire) : pour 5  sessions prévues en </a:t>
                      </a:r>
                      <a:r>
                        <a:rPr lang="fr-FR" sz="1200" u="none" strike="noStrike" dirty="0" err="1">
                          <a:effectLst/>
                        </a:rPr>
                        <a:t>présenteil</a:t>
                      </a:r>
                      <a:r>
                        <a:rPr lang="fr-FR" sz="1200" u="none" strike="noStrike" dirty="0">
                          <a:effectLst/>
                        </a:rPr>
                        <a:t> en 2024-2025 et 25-26. Les autres sessions en présentiel se feront dans des locaux universitaires</a:t>
                      </a:r>
                      <a:endParaRPr lang="fr-FR" sz="1200" b="0"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dirty="0">
                          <a:effectLst/>
                        </a:rPr>
                        <a:t>40 000 €</a:t>
                      </a:r>
                      <a:endParaRPr lang="fr-FR" sz="11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40 000 €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4153231603"/>
                  </a:ext>
                </a:extLst>
              </a:tr>
              <a:tr h="666443">
                <a:tc>
                  <a:txBody>
                    <a:bodyPr/>
                    <a:lstStyle/>
                    <a:p>
                      <a:pPr algn="ctr" fontAlgn="ctr"/>
                      <a:r>
                        <a:rPr lang="fr-FR" sz="1200" u="none" strike="noStrike">
                          <a:effectLst/>
                        </a:rPr>
                        <a:t>indemnité de transport étudiants (n= 60) forfait de 140€ pour 10 sessions de formation en présentiel</a:t>
                      </a:r>
                      <a:endParaRPr lang="fr-FR" sz="12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dirty="0">
                          <a:effectLst/>
                        </a:rPr>
                        <a:t>84 000 €</a:t>
                      </a:r>
                      <a:endParaRPr lang="fr-FR" sz="11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35 000 €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955490650"/>
                  </a:ext>
                </a:extLst>
              </a:tr>
              <a:tr h="666443">
                <a:tc>
                  <a:txBody>
                    <a:bodyPr/>
                    <a:lstStyle/>
                    <a:p>
                      <a:pPr algn="ctr" fontAlgn="ctr"/>
                      <a:r>
                        <a:rPr lang="fr-FR" sz="1200" u="none" strike="noStrike">
                          <a:effectLst/>
                        </a:rPr>
                        <a:t>hébergement (n =25) pour 10 sessions de formation (25*10*110), pris en charge par la SFH</a:t>
                      </a:r>
                      <a:endParaRPr lang="fr-FR" sz="12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27 500 €</a:t>
                      </a:r>
                      <a:endParaRPr lang="fr-FR" sz="1100" b="1"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a:effectLst/>
                        </a:rPr>
                        <a:t>0 €</a:t>
                      </a:r>
                      <a:endParaRPr lang="fr-FR" sz="1100" b="1" i="0" u="none" strike="noStrike">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3495340492"/>
                  </a:ext>
                </a:extLst>
              </a:tr>
              <a:tr h="666443">
                <a:tc>
                  <a:txBody>
                    <a:bodyPr/>
                    <a:lstStyle/>
                    <a:p>
                      <a:pPr algn="ctr" fontAlgn="ctr"/>
                      <a:r>
                        <a:rPr lang="fr-FR" sz="1200" u="none" strike="noStrike">
                          <a:effectLst/>
                        </a:rPr>
                        <a:t>Séances de simulation pour l'annonce : 54 internes/an; 2 séances pendant l'internat ; 200€ par seance</a:t>
                      </a:r>
                      <a:endParaRPr lang="fr-FR" sz="1200" b="0" i="0" u="none" strike="noStrike">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dirty="0">
                          <a:effectLst/>
                        </a:rPr>
                        <a:t>21 600 €</a:t>
                      </a:r>
                      <a:endParaRPr lang="fr-FR" sz="11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ctr"/>
                      <a:r>
                        <a:rPr lang="fr-FR" sz="1100" u="none" strike="noStrike" dirty="0">
                          <a:effectLst/>
                        </a:rPr>
                        <a:t>21 600 €</a:t>
                      </a:r>
                      <a:endParaRPr lang="fr-FR" sz="1100" b="1" i="0" u="none" strike="noStrike" dirty="0">
                        <a:solidFill>
                          <a:srgbClr val="000000"/>
                        </a:solidFill>
                        <a:effectLst/>
                        <a:latin typeface="Calibri" panose="020F0502020204030204" pitchFamily="34" charset="0"/>
                      </a:endParaRPr>
                    </a:p>
                  </a:txBody>
                  <a:tcPr marL="6350" marR="6350" marT="6350" marB="0" anchor="ctr"/>
                </a:tc>
                <a:extLst>
                  <a:ext uri="{0D108BD9-81ED-4DB2-BD59-A6C34878D82A}">
                    <a16:rowId xmlns:a16="http://schemas.microsoft.com/office/drawing/2014/main" val="1098961826"/>
                  </a:ext>
                </a:extLst>
              </a:tr>
            </a:tbl>
          </a:graphicData>
        </a:graphic>
      </p:graphicFrame>
      <p:sp>
        <p:nvSpPr>
          <p:cNvPr id="7" name="ZoneTexte 6">
            <a:extLst>
              <a:ext uri="{FF2B5EF4-FFF2-40B4-BE49-F238E27FC236}">
                <a16:creationId xmlns:a16="http://schemas.microsoft.com/office/drawing/2014/main" id="{6D70EAEF-6BED-4A0B-8F94-92F425055EE0}"/>
              </a:ext>
            </a:extLst>
          </p:cNvPr>
          <p:cNvSpPr txBox="1"/>
          <p:nvPr/>
        </p:nvSpPr>
        <p:spPr>
          <a:xfrm>
            <a:off x="9120555" y="2400252"/>
            <a:ext cx="2457724" cy="307777"/>
          </a:xfrm>
          <a:prstGeom prst="rect">
            <a:avLst/>
          </a:prstGeom>
          <a:noFill/>
        </p:spPr>
        <p:txBody>
          <a:bodyPr wrap="none" rtlCol="0">
            <a:spAutoFit/>
          </a:bodyPr>
          <a:lstStyle/>
          <a:p>
            <a:r>
              <a:rPr lang="fr-FR" sz="1400" dirty="0">
                <a:latin typeface="Book Antiqua" panose="02040602050305030304" pitchFamily="18" charset="0"/>
              </a:rPr>
              <a:t>Total		</a:t>
            </a:r>
            <a:r>
              <a:rPr lang="fr-FR" sz="1400" dirty="0" err="1">
                <a:latin typeface="Book Antiqua" panose="02040602050305030304" pitchFamily="18" charset="0"/>
              </a:rPr>
              <a:t>INCa</a:t>
            </a:r>
            <a:endParaRPr lang="fr-FR" sz="1400" dirty="0">
              <a:latin typeface="Book Antiqua" panose="02040602050305030304" pitchFamily="18" charset="0"/>
            </a:endParaRPr>
          </a:p>
        </p:txBody>
      </p:sp>
    </p:spTree>
    <p:extLst>
      <p:ext uri="{BB962C8B-B14F-4D97-AF65-F5344CB8AC3E}">
        <p14:creationId xmlns:p14="http://schemas.microsoft.com/office/powerpoint/2010/main" val="2589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83187F-9D33-4352-B30C-C95CD6831CF4}"/>
              </a:ext>
            </a:extLst>
          </p:cNvPr>
          <p:cNvSpPr>
            <a:spLocks noGrp="1"/>
          </p:cNvSpPr>
          <p:nvPr>
            <p:ph type="title"/>
          </p:nvPr>
        </p:nvSpPr>
        <p:spPr>
          <a:xfrm>
            <a:off x="838200" y="365126"/>
            <a:ext cx="10515600" cy="842352"/>
          </a:xfrm>
        </p:spPr>
        <p:txBody>
          <a:bodyPr>
            <a:normAutofit/>
          </a:bodyPr>
          <a:lstStyle/>
          <a:p>
            <a:r>
              <a:rPr lang="fr-FR" sz="2400" b="1" dirty="0">
                <a:solidFill>
                  <a:srgbClr val="C00000"/>
                </a:solidFill>
                <a:latin typeface="Book Antiqua" panose="02040602050305030304" pitchFamily="18" charset="0"/>
              </a:rPr>
              <a:t>Postes d’internes en Hématologie</a:t>
            </a:r>
          </a:p>
        </p:txBody>
      </p:sp>
      <p:graphicFrame>
        <p:nvGraphicFramePr>
          <p:cNvPr id="4" name="Espace réservé du contenu 3">
            <a:extLst>
              <a:ext uri="{FF2B5EF4-FFF2-40B4-BE49-F238E27FC236}">
                <a16:creationId xmlns:a16="http://schemas.microsoft.com/office/drawing/2014/main" id="{45266A1B-BF29-44B8-BC39-32296EFA579F}"/>
              </a:ext>
            </a:extLst>
          </p:cNvPr>
          <p:cNvGraphicFramePr>
            <a:graphicFrameLocks noGrp="1"/>
          </p:cNvGraphicFramePr>
          <p:nvPr>
            <p:ph idx="1"/>
            <p:extLst>
              <p:ext uri="{D42A27DB-BD31-4B8C-83A1-F6EECF244321}">
                <p14:modId xmlns:p14="http://schemas.microsoft.com/office/powerpoint/2010/main" val="2699928545"/>
              </p:ext>
            </p:extLst>
          </p:nvPr>
        </p:nvGraphicFramePr>
        <p:xfrm>
          <a:off x="3302001" y="2721772"/>
          <a:ext cx="6952274" cy="3798457"/>
        </p:xfrm>
        <a:graphic>
          <a:graphicData uri="http://schemas.openxmlformats.org/drawingml/2006/table">
            <a:tbl>
              <a:tblPr>
                <a:tableStyleId>{5C22544A-7EE6-4342-B048-85BDC9FD1C3A}</a:tableStyleId>
              </a:tblPr>
              <a:tblGrid>
                <a:gridCol w="2090544">
                  <a:extLst>
                    <a:ext uri="{9D8B030D-6E8A-4147-A177-3AD203B41FA5}">
                      <a16:colId xmlns:a16="http://schemas.microsoft.com/office/drawing/2014/main" val="292006316"/>
                    </a:ext>
                  </a:extLst>
                </a:gridCol>
                <a:gridCol w="972346">
                  <a:extLst>
                    <a:ext uri="{9D8B030D-6E8A-4147-A177-3AD203B41FA5}">
                      <a16:colId xmlns:a16="http://schemas.microsoft.com/office/drawing/2014/main" val="1582086401"/>
                    </a:ext>
                  </a:extLst>
                </a:gridCol>
                <a:gridCol w="972346">
                  <a:extLst>
                    <a:ext uri="{9D8B030D-6E8A-4147-A177-3AD203B41FA5}">
                      <a16:colId xmlns:a16="http://schemas.microsoft.com/office/drawing/2014/main" val="4060248751"/>
                    </a:ext>
                  </a:extLst>
                </a:gridCol>
                <a:gridCol w="972346">
                  <a:extLst>
                    <a:ext uri="{9D8B030D-6E8A-4147-A177-3AD203B41FA5}">
                      <a16:colId xmlns:a16="http://schemas.microsoft.com/office/drawing/2014/main" val="1670729332"/>
                    </a:ext>
                  </a:extLst>
                </a:gridCol>
                <a:gridCol w="972346">
                  <a:extLst>
                    <a:ext uri="{9D8B030D-6E8A-4147-A177-3AD203B41FA5}">
                      <a16:colId xmlns:a16="http://schemas.microsoft.com/office/drawing/2014/main" val="1876733971"/>
                    </a:ext>
                  </a:extLst>
                </a:gridCol>
                <a:gridCol w="972346">
                  <a:extLst>
                    <a:ext uri="{9D8B030D-6E8A-4147-A177-3AD203B41FA5}">
                      <a16:colId xmlns:a16="http://schemas.microsoft.com/office/drawing/2014/main" val="4105964923"/>
                    </a:ext>
                  </a:extLst>
                </a:gridCol>
              </a:tblGrid>
              <a:tr h="225082">
                <a:tc>
                  <a:txBody>
                    <a:bodyPr/>
                    <a:lstStyle/>
                    <a:p>
                      <a:pPr algn="l" fontAlgn="b"/>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l" fontAlgn="b"/>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2021</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2022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2023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b"/>
                      <a:r>
                        <a:rPr lang="fr-FR" sz="1100" u="none" strike="noStrike">
                          <a:effectLst/>
                          <a:latin typeface="Book Antiqua" panose="02040602050305030304" pitchFamily="18" charset="0"/>
                        </a:rPr>
                        <a:t>2024</a:t>
                      </a:r>
                      <a:endParaRPr lang="fr-FR" sz="1100" b="0" i="0" u="none" strike="noStrike">
                        <a:solidFill>
                          <a:srgbClr val="00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1262650684"/>
                  </a:ext>
                </a:extLst>
              </a:tr>
              <a:tr h="238225">
                <a:tc>
                  <a:txBody>
                    <a:bodyPr/>
                    <a:lstStyle/>
                    <a:p>
                      <a:pPr algn="l" fontAlgn="b"/>
                      <a:r>
                        <a:rPr lang="fr-FR" sz="1100" u="none" strike="noStrike">
                          <a:effectLst/>
                          <a:latin typeface="Book Antiqua" panose="02040602050305030304" pitchFamily="18" charset="0"/>
                        </a:rPr>
                        <a:t>Auvergne Rhône Alpes</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8 043 402</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6</a:t>
                      </a:r>
                      <a:endParaRPr lang="fr-FR" sz="1100" b="0" i="0" u="none" strike="noStrike">
                        <a:solidFill>
                          <a:srgbClr val="FF0000"/>
                        </a:solidFill>
                        <a:effectLst/>
                        <a:latin typeface="Book Antiqua" panose="02040602050305030304" pitchFamily="18" charset="0"/>
                      </a:endParaRPr>
                    </a:p>
                  </a:txBody>
                  <a:tcPr marL="6350" marR="6350" marT="6350" marB="0" anchor="ctr"/>
                </a:tc>
                <a:tc>
                  <a:txBody>
                    <a:bodyPr/>
                    <a:lstStyle/>
                    <a:p>
                      <a:pPr algn="ctr" fontAlgn="b"/>
                      <a:r>
                        <a:rPr lang="fr-FR" sz="1100" u="none" strike="noStrike">
                          <a:effectLst/>
                          <a:latin typeface="Book Antiqua" panose="02040602050305030304" pitchFamily="18" charset="0"/>
                        </a:rPr>
                        <a:t>5</a:t>
                      </a:r>
                      <a:endParaRPr lang="fr-FR" sz="1100" b="1" i="0" u="none" strike="noStrike">
                        <a:solidFill>
                          <a:srgbClr val="FF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3055572369"/>
                  </a:ext>
                </a:extLst>
              </a:tr>
              <a:tr h="238225">
                <a:tc>
                  <a:txBody>
                    <a:bodyPr/>
                    <a:lstStyle/>
                    <a:p>
                      <a:pPr algn="l" fontAlgn="b"/>
                      <a:r>
                        <a:rPr lang="fr-FR" sz="1100" u="none" strike="noStrike">
                          <a:effectLst/>
                          <a:latin typeface="Book Antiqua" panose="02040602050305030304" pitchFamily="18" charset="0"/>
                        </a:rPr>
                        <a:t>Bourgogne-Franche-Comté</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2 806 725</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0" i="0" u="none" strike="noStrike">
                        <a:solidFill>
                          <a:srgbClr val="FF0000"/>
                        </a:solidFill>
                        <a:effectLst/>
                        <a:latin typeface="Book Antiqua" panose="02040602050305030304" pitchFamily="18" charset="0"/>
                      </a:endParaRPr>
                    </a:p>
                  </a:txBody>
                  <a:tcPr marL="6350" marR="6350" marT="6350" marB="0" anchor="ctr"/>
                </a:tc>
                <a:tc>
                  <a:txBody>
                    <a:bodyPr/>
                    <a:lstStyle/>
                    <a:p>
                      <a:pPr algn="ctr" fontAlgn="b"/>
                      <a:r>
                        <a:rPr lang="fr-FR" sz="1100" u="none" strike="noStrike">
                          <a:effectLst/>
                          <a:latin typeface="Book Antiqua" panose="02040602050305030304" pitchFamily="18" charset="0"/>
                        </a:rPr>
                        <a:t>3</a:t>
                      </a:r>
                      <a:endParaRPr lang="fr-FR" sz="1100" b="1" i="0" u="none" strike="noStrike">
                        <a:solidFill>
                          <a:srgbClr val="FF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3692330979"/>
                  </a:ext>
                </a:extLst>
              </a:tr>
              <a:tr h="238225">
                <a:tc>
                  <a:txBody>
                    <a:bodyPr/>
                    <a:lstStyle/>
                    <a:p>
                      <a:pPr algn="l" fontAlgn="b"/>
                      <a:r>
                        <a:rPr lang="fr-FR" sz="1100" u="none" strike="noStrike">
                          <a:effectLst/>
                          <a:latin typeface="Book Antiqua" panose="02040602050305030304" pitchFamily="18" charset="0"/>
                        </a:rPr>
                        <a:t>Bretagne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3 355 019</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1088265971"/>
                  </a:ext>
                </a:extLst>
              </a:tr>
              <a:tr h="238225">
                <a:tc>
                  <a:txBody>
                    <a:bodyPr/>
                    <a:lstStyle/>
                    <a:p>
                      <a:pPr algn="l" fontAlgn="b"/>
                      <a:r>
                        <a:rPr lang="fr-FR" sz="1100" u="none" strike="noStrike">
                          <a:effectLst/>
                          <a:latin typeface="Book Antiqua" panose="02040602050305030304" pitchFamily="18" charset="0"/>
                        </a:rPr>
                        <a:t>Centre Val de Loire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2 573 269</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3562182181"/>
                  </a:ext>
                </a:extLst>
              </a:tr>
              <a:tr h="238225">
                <a:tc>
                  <a:txBody>
                    <a:bodyPr/>
                    <a:lstStyle/>
                    <a:p>
                      <a:pPr algn="l" fontAlgn="b"/>
                      <a:r>
                        <a:rPr lang="fr-FR" sz="1100" u="none" strike="noStrike">
                          <a:effectLst/>
                          <a:latin typeface="Book Antiqua" panose="02040602050305030304" pitchFamily="18" charset="0"/>
                        </a:rPr>
                        <a:t>Corse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340 440</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0</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0</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0</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b"/>
                      <a:r>
                        <a:rPr lang="fr-FR" sz="1100" u="none" strike="noStrike">
                          <a:effectLst/>
                          <a:latin typeface="Book Antiqua" panose="02040602050305030304" pitchFamily="18" charset="0"/>
                        </a:rPr>
                        <a:t>0</a:t>
                      </a:r>
                      <a:endParaRPr lang="fr-FR" sz="1100" b="0" i="0" u="none" strike="noStrike">
                        <a:solidFill>
                          <a:srgbClr val="00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283199033"/>
                  </a:ext>
                </a:extLst>
              </a:tr>
              <a:tr h="238225">
                <a:tc>
                  <a:txBody>
                    <a:bodyPr/>
                    <a:lstStyle/>
                    <a:p>
                      <a:pPr algn="l" fontAlgn="b"/>
                      <a:r>
                        <a:rPr lang="fr-FR" sz="1100" u="none" strike="noStrike">
                          <a:effectLst/>
                          <a:latin typeface="Book Antiqua" panose="02040602050305030304" pitchFamily="18" charset="0"/>
                        </a:rPr>
                        <a:t>DOM</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2 181 000</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1201786363"/>
                  </a:ext>
                </a:extLst>
              </a:tr>
              <a:tr h="238225">
                <a:tc>
                  <a:txBody>
                    <a:bodyPr/>
                    <a:lstStyle/>
                    <a:p>
                      <a:pPr algn="l" fontAlgn="b"/>
                      <a:r>
                        <a:rPr lang="fr-FR" sz="1100" u="none" strike="noStrike">
                          <a:effectLst/>
                          <a:latin typeface="Book Antiqua" panose="02040602050305030304" pitchFamily="18" charset="0"/>
                        </a:rPr>
                        <a:t>Grand Est</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5 556 219</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FF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2135600370"/>
                  </a:ext>
                </a:extLst>
              </a:tr>
              <a:tr h="238225">
                <a:tc>
                  <a:txBody>
                    <a:bodyPr/>
                    <a:lstStyle/>
                    <a:p>
                      <a:pPr algn="l" fontAlgn="b"/>
                      <a:r>
                        <a:rPr lang="fr-FR" sz="1100" u="none" strike="noStrike">
                          <a:effectLst/>
                          <a:latin typeface="Book Antiqua" panose="02040602050305030304" pitchFamily="18" charset="0"/>
                        </a:rPr>
                        <a:t>Hauts de France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6 005 013</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6</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6</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1134180267"/>
                  </a:ext>
                </a:extLst>
              </a:tr>
              <a:tr h="238225">
                <a:tc>
                  <a:txBody>
                    <a:bodyPr/>
                    <a:lstStyle/>
                    <a:p>
                      <a:pPr algn="l" fontAlgn="b"/>
                      <a:r>
                        <a:rPr lang="fr-FR" sz="1100" u="none" strike="noStrike">
                          <a:effectLst/>
                          <a:latin typeface="Book Antiqua" panose="02040602050305030304" pitchFamily="18" charset="0"/>
                        </a:rPr>
                        <a:t>Ile de France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12 210 000</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8</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8</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8</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7</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174619747"/>
                  </a:ext>
                </a:extLst>
              </a:tr>
              <a:tr h="238225">
                <a:tc>
                  <a:txBody>
                    <a:bodyPr/>
                    <a:lstStyle/>
                    <a:p>
                      <a:pPr algn="l" fontAlgn="b"/>
                      <a:r>
                        <a:rPr lang="fr-FR" sz="1100" u="none" strike="noStrike">
                          <a:effectLst/>
                          <a:latin typeface="Book Antiqua" panose="02040602050305030304" pitchFamily="18" charset="0"/>
                        </a:rPr>
                        <a:t>Normandie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3 325 208</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4111611575"/>
                  </a:ext>
                </a:extLst>
              </a:tr>
              <a:tr h="238225">
                <a:tc>
                  <a:txBody>
                    <a:bodyPr/>
                    <a:lstStyle/>
                    <a:p>
                      <a:pPr algn="l" fontAlgn="b"/>
                      <a:r>
                        <a:rPr lang="fr-FR" sz="1100" u="none" strike="noStrike">
                          <a:effectLst/>
                          <a:latin typeface="Book Antiqua" panose="02040602050305030304" pitchFamily="18" charset="0"/>
                        </a:rPr>
                        <a:t>Nouvelle Aquitaine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6011738</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5</a:t>
                      </a:r>
                      <a:endParaRPr lang="fr-FR" sz="1100" b="0" i="0" u="none" strike="noStrike">
                        <a:solidFill>
                          <a:srgbClr val="FF0000"/>
                        </a:solidFill>
                        <a:effectLst/>
                        <a:latin typeface="Book Antiqua" panose="02040602050305030304" pitchFamily="18" charset="0"/>
                      </a:endParaRPr>
                    </a:p>
                  </a:txBody>
                  <a:tcPr marL="6350" marR="6350" marT="6350" marB="0" anchor="ctr"/>
                </a:tc>
                <a:tc>
                  <a:txBody>
                    <a:bodyPr/>
                    <a:lstStyle/>
                    <a:p>
                      <a:pPr algn="ctr" fontAlgn="b"/>
                      <a:r>
                        <a:rPr lang="fr-FR" sz="1100" u="none" strike="noStrike">
                          <a:effectLst/>
                          <a:latin typeface="Book Antiqua" panose="02040602050305030304" pitchFamily="18" charset="0"/>
                        </a:rPr>
                        <a:t>5</a:t>
                      </a:r>
                      <a:endParaRPr lang="fr-FR" sz="1100" b="0" i="0" u="none" strike="noStrike">
                        <a:solidFill>
                          <a:srgbClr val="000000"/>
                        </a:solidFill>
                        <a:effectLst/>
                        <a:latin typeface="Book Antiqua" panose="02040602050305030304" pitchFamily="18" charset="0"/>
                      </a:endParaRPr>
                    </a:p>
                  </a:txBody>
                  <a:tcPr marL="6350" marR="6350" marT="6350" marB="0" anchor="b"/>
                </a:tc>
                <a:extLst>
                  <a:ext uri="{0D108BD9-81ED-4DB2-BD59-A6C34878D82A}">
                    <a16:rowId xmlns:a16="http://schemas.microsoft.com/office/drawing/2014/main" val="184121734"/>
                  </a:ext>
                </a:extLst>
              </a:tr>
              <a:tr h="238225">
                <a:tc>
                  <a:txBody>
                    <a:bodyPr/>
                    <a:lstStyle/>
                    <a:p>
                      <a:pPr algn="l" fontAlgn="b"/>
                      <a:r>
                        <a:rPr lang="fr-FR" sz="1100" u="none" strike="noStrike">
                          <a:effectLst/>
                          <a:latin typeface="Book Antiqua" panose="02040602050305030304" pitchFamily="18" charset="0"/>
                        </a:rPr>
                        <a:t>Occitanie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5 933 185</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2</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728062934"/>
                  </a:ext>
                </a:extLst>
              </a:tr>
              <a:tr h="238225">
                <a:tc>
                  <a:txBody>
                    <a:bodyPr/>
                    <a:lstStyle/>
                    <a:p>
                      <a:pPr algn="l" fontAlgn="b"/>
                      <a:r>
                        <a:rPr lang="fr-FR" sz="1100" u="none" strike="noStrike">
                          <a:effectLst/>
                          <a:latin typeface="Book Antiqua" panose="02040602050305030304" pitchFamily="18" charset="0"/>
                        </a:rPr>
                        <a:t>Pays de Loire</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3 807 788</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2</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4</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1" i="0" u="none" strike="noStrike">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1507123123"/>
                  </a:ext>
                </a:extLst>
              </a:tr>
              <a:tr h="238225">
                <a:tc>
                  <a:txBody>
                    <a:bodyPr/>
                    <a:lstStyle/>
                    <a:p>
                      <a:pPr algn="l" fontAlgn="b"/>
                      <a:r>
                        <a:rPr lang="fr-FR" sz="1100" u="none" strike="noStrike">
                          <a:effectLst/>
                          <a:latin typeface="Book Antiqua" panose="02040602050305030304" pitchFamily="18" charset="0"/>
                        </a:rPr>
                        <a:t>Provence Alpes Côte d'Azur</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r" fontAlgn="b"/>
                      <a:r>
                        <a:rPr lang="fr-FR" sz="1100" u="none" strike="noStrike">
                          <a:effectLst/>
                          <a:latin typeface="Book Antiqua" panose="02040602050305030304" pitchFamily="18" charset="0"/>
                        </a:rPr>
                        <a:t>5 081 101</a:t>
                      </a:r>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a:effectLst/>
                          <a:latin typeface="Book Antiqua" panose="02040602050305030304" pitchFamily="18" charset="0"/>
                        </a:rPr>
                        <a:t>3</a:t>
                      </a:r>
                      <a:endParaRPr lang="fr-FR" sz="1100" b="0" i="0" u="none" strike="noStrike">
                        <a:solidFill>
                          <a:srgbClr val="00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459400705"/>
                  </a:ext>
                </a:extLst>
              </a:tr>
              <a:tr h="238225">
                <a:tc>
                  <a:txBody>
                    <a:bodyPr/>
                    <a:lstStyle/>
                    <a:p>
                      <a:pPr algn="l" fontAlgn="b"/>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l" fontAlgn="b"/>
                      <a:endParaRPr lang="fr-FR" sz="1100" b="0" i="0" u="none" strike="noStrike">
                        <a:solidFill>
                          <a:srgbClr val="000000"/>
                        </a:solidFill>
                        <a:effectLst/>
                        <a:latin typeface="Book Antiqua" panose="02040602050305030304" pitchFamily="18" charset="0"/>
                      </a:endParaRPr>
                    </a:p>
                  </a:txBody>
                  <a:tcPr marL="6350" marR="6350" marT="6350" marB="0" anchor="b"/>
                </a:tc>
                <a:tc>
                  <a:txBody>
                    <a:bodyPr/>
                    <a:lstStyle/>
                    <a:p>
                      <a:pPr algn="ctr" fontAlgn="ctr"/>
                      <a:r>
                        <a:rPr lang="fr-FR" sz="1100" u="none" strike="noStrike" dirty="0">
                          <a:solidFill>
                            <a:srgbClr val="FF0000"/>
                          </a:solidFill>
                          <a:effectLst/>
                          <a:latin typeface="Book Antiqua" panose="02040602050305030304" pitchFamily="18" charset="0"/>
                        </a:rPr>
                        <a:t>45</a:t>
                      </a:r>
                      <a:endParaRPr lang="fr-FR" sz="1100" b="0" i="0" u="none" strike="noStrike" dirty="0">
                        <a:solidFill>
                          <a:srgbClr val="FF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dirty="0">
                          <a:solidFill>
                            <a:srgbClr val="FF0000"/>
                          </a:solidFill>
                          <a:effectLst/>
                          <a:latin typeface="Book Antiqua" panose="02040602050305030304" pitchFamily="18" charset="0"/>
                        </a:rPr>
                        <a:t>49</a:t>
                      </a:r>
                      <a:endParaRPr lang="fr-FR" sz="1100" b="0" i="0" u="none" strike="noStrike" dirty="0">
                        <a:solidFill>
                          <a:srgbClr val="FF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dirty="0">
                          <a:solidFill>
                            <a:srgbClr val="FF0000"/>
                          </a:solidFill>
                          <a:effectLst/>
                          <a:latin typeface="Book Antiqua" panose="02040602050305030304" pitchFamily="18" charset="0"/>
                        </a:rPr>
                        <a:t>54</a:t>
                      </a:r>
                      <a:endParaRPr lang="fr-FR" sz="1100" b="0" i="0" u="none" strike="noStrike" dirty="0">
                        <a:solidFill>
                          <a:srgbClr val="FF0000"/>
                        </a:solidFill>
                        <a:effectLst/>
                        <a:latin typeface="Book Antiqua" panose="02040602050305030304" pitchFamily="18" charset="0"/>
                      </a:endParaRPr>
                    </a:p>
                  </a:txBody>
                  <a:tcPr marL="6350" marR="6350" marT="6350" marB="0" anchor="ctr"/>
                </a:tc>
                <a:tc>
                  <a:txBody>
                    <a:bodyPr/>
                    <a:lstStyle/>
                    <a:p>
                      <a:pPr algn="ctr" fontAlgn="ctr"/>
                      <a:r>
                        <a:rPr lang="fr-FR" sz="1100" u="none" strike="noStrike" dirty="0">
                          <a:solidFill>
                            <a:srgbClr val="FF0000"/>
                          </a:solidFill>
                          <a:effectLst/>
                          <a:latin typeface="Book Antiqua" panose="02040602050305030304" pitchFamily="18" charset="0"/>
                        </a:rPr>
                        <a:t>45</a:t>
                      </a:r>
                      <a:endParaRPr lang="fr-FR" sz="1100" b="0" i="0" u="none" strike="noStrike" dirty="0">
                        <a:solidFill>
                          <a:srgbClr val="FF0000"/>
                        </a:solidFill>
                        <a:effectLst/>
                        <a:latin typeface="Book Antiqua" panose="02040602050305030304" pitchFamily="18" charset="0"/>
                      </a:endParaRPr>
                    </a:p>
                  </a:txBody>
                  <a:tcPr marL="6350" marR="6350" marT="6350" marB="0" anchor="ctr"/>
                </a:tc>
                <a:extLst>
                  <a:ext uri="{0D108BD9-81ED-4DB2-BD59-A6C34878D82A}">
                    <a16:rowId xmlns:a16="http://schemas.microsoft.com/office/drawing/2014/main" val="241060317"/>
                  </a:ext>
                </a:extLst>
              </a:tr>
            </a:tbl>
          </a:graphicData>
        </a:graphic>
      </p:graphicFrame>
      <p:sp>
        <p:nvSpPr>
          <p:cNvPr id="5" name="ZoneTexte 4">
            <a:extLst>
              <a:ext uri="{FF2B5EF4-FFF2-40B4-BE49-F238E27FC236}">
                <a16:creationId xmlns:a16="http://schemas.microsoft.com/office/drawing/2014/main" id="{883DDFD8-F75F-4D05-AAB0-DF0B5748706B}"/>
              </a:ext>
            </a:extLst>
          </p:cNvPr>
          <p:cNvSpPr txBox="1"/>
          <p:nvPr/>
        </p:nvSpPr>
        <p:spPr>
          <a:xfrm>
            <a:off x="742462" y="1559500"/>
            <a:ext cx="9946954" cy="584775"/>
          </a:xfrm>
          <a:prstGeom prst="rect">
            <a:avLst/>
          </a:prstGeom>
          <a:noFill/>
        </p:spPr>
        <p:txBody>
          <a:bodyPr wrap="none" rtlCol="0">
            <a:spAutoFit/>
          </a:bodyPr>
          <a:lstStyle/>
          <a:p>
            <a:pPr marL="285750" indent="-285750">
              <a:buFont typeface="Arial" panose="020B0604020202020204" pitchFamily="34" charset="0"/>
              <a:buChar char="•"/>
            </a:pPr>
            <a:r>
              <a:rPr lang="fr-FR" sz="1600" dirty="0">
                <a:latin typeface="Book Antiqua" panose="02040602050305030304" pitchFamily="18" charset="0"/>
              </a:rPr>
              <a:t>Diminution du nombre d’internes ayant passé les EDN-ECOS : diminution du nombre de postes ouverts</a:t>
            </a:r>
          </a:p>
          <a:p>
            <a:pPr marL="285750" indent="-285750">
              <a:buFont typeface="Arial" panose="020B0604020202020204" pitchFamily="34" charset="0"/>
              <a:buChar char="•"/>
            </a:pPr>
            <a:r>
              <a:rPr lang="fr-FR" sz="1600" dirty="0">
                <a:latin typeface="Book Antiqua" panose="02040602050305030304" pitchFamily="18" charset="0"/>
              </a:rPr>
              <a:t>Nombre devrait revenir presque à la normale en 2025 </a:t>
            </a:r>
          </a:p>
        </p:txBody>
      </p:sp>
    </p:spTree>
    <p:extLst>
      <p:ext uri="{BB962C8B-B14F-4D97-AF65-F5344CB8AC3E}">
        <p14:creationId xmlns:p14="http://schemas.microsoft.com/office/powerpoint/2010/main" val="3197557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F2C5DC-B7AC-4276-82F7-F71DD98CC3E5}"/>
              </a:ext>
            </a:extLst>
          </p:cNvPr>
          <p:cNvSpPr>
            <a:spLocks noGrp="1"/>
          </p:cNvSpPr>
          <p:nvPr>
            <p:ph type="title"/>
          </p:nvPr>
        </p:nvSpPr>
        <p:spPr>
          <a:xfrm>
            <a:off x="1119554" y="2279893"/>
            <a:ext cx="10515600" cy="1325563"/>
          </a:xfrm>
        </p:spPr>
        <p:txBody>
          <a:bodyPr>
            <a:normAutofit/>
          </a:bodyPr>
          <a:lstStyle/>
          <a:p>
            <a:r>
              <a:rPr lang="fr-FR" sz="3200" dirty="0" err="1">
                <a:solidFill>
                  <a:srgbClr val="C00000"/>
                </a:solidFill>
                <a:latin typeface="Book Antiqua" panose="02040602050305030304" pitchFamily="18" charset="0"/>
              </a:rPr>
              <a:t>Hemato</a:t>
            </a:r>
            <a:r>
              <a:rPr lang="fr-FR" sz="3200" dirty="0">
                <a:solidFill>
                  <a:srgbClr val="C00000"/>
                </a:solidFill>
                <a:latin typeface="Book Antiqua" panose="02040602050305030304" pitchFamily="18" charset="0"/>
              </a:rPr>
              <a:t> Green </a:t>
            </a:r>
            <a:r>
              <a:rPr lang="fr-FR" sz="3200" dirty="0">
                <a:latin typeface="Book Antiqua" panose="02040602050305030304" pitchFamily="18" charset="0"/>
              </a:rPr>
              <a:t>				</a:t>
            </a:r>
            <a:r>
              <a:rPr lang="fr-FR" sz="2400" dirty="0">
                <a:latin typeface="Book Antiqua" panose="02040602050305030304" pitchFamily="18" charset="0"/>
              </a:rPr>
              <a:t>Caroline Besson</a:t>
            </a:r>
            <a:endParaRPr lang="fr-FR" sz="3200" dirty="0">
              <a:latin typeface="Book Antiqua" panose="02040602050305030304" pitchFamily="18" charset="0"/>
            </a:endParaRPr>
          </a:p>
        </p:txBody>
      </p:sp>
    </p:spTree>
    <p:extLst>
      <p:ext uri="{BB962C8B-B14F-4D97-AF65-F5344CB8AC3E}">
        <p14:creationId xmlns:p14="http://schemas.microsoft.com/office/powerpoint/2010/main" val="433372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a:extLst>
              <a:ext uri="{FF2B5EF4-FFF2-40B4-BE49-F238E27FC236}">
                <a16:creationId xmlns:a16="http://schemas.microsoft.com/office/drawing/2014/main" id="{41F38345-0D19-4764-A0C7-818D5FDDDADA}"/>
              </a:ext>
            </a:extLst>
          </p:cNvPr>
          <p:cNvSpPr>
            <a:spLocks noGrp="1"/>
          </p:cNvSpPr>
          <p:nvPr>
            <p:ph idx="1"/>
          </p:nvPr>
        </p:nvSpPr>
        <p:spPr>
          <a:xfrm>
            <a:off x="3679092" y="1579440"/>
            <a:ext cx="3151553" cy="4930775"/>
          </a:xfrm>
        </p:spPr>
        <p:txBody>
          <a:bodyPr>
            <a:normAutofit lnSpcReduction="10000"/>
          </a:bodyPr>
          <a:lstStyle/>
          <a:p>
            <a:r>
              <a:rPr lang="fr-FR" sz="2000" dirty="0">
                <a:solidFill>
                  <a:srgbClr val="000000"/>
                </a:solidFill>
                <a:effectLst/>
                <a:latin typeface="Book Antiqua" panose="02040602050305030304" pitchFamily="18" charset="0"/>
              </a:rPr>
              <a:t>PU-PH</a:t>
            </a:r>
            <a:endParaRPr lang="fr-FR" sz="3200" dirty="0">
              <a:latin typeface="Book Antiqua" panose="02040602050305030304" pitchFamily="18" charset="0"/>
            </a:endParaRPr>
          </a:p>
          <a:p>
            <a:pPr marL="0" indent="0">
              <a:buNone/>
            </a:pPr>
            <a:r>
              <a:rPr lang="fr-FR" sz="2000" dirty="0">
                <a:solidFill>
                  <a:srgbClr val="000000"/>
                </a:solidFill>
                <a:effectLst/>
                <a:latin typeface="Book Antiqua" panose="02040602050305030304" pitchFamily="18" charset="0"/>
              </a:rPr>
              <a:t> </a:t>
            </a:r>
            <a:endParaRPr lang="fr-FR" sz="3200" dirty="0">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BRISSOT </a:t>
            </a:r>
            <a:r>
              <a:rPr lang="fr-FR" sz="1600" dirty="0" err="1">
                <a:solidFill>
                  <a:srgbClr val="000000"/>
                </a:solidFill>
                <a:effectLst/>
                <a:latin typeface="Book Antiqua" panose="02040602050305030304" pitchFamily="18" charset="0"/>
              </a:rPr>
              <a:t>Eolia</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ORVAIN Corentin</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ROSSI Cédric</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SEBERT Marie</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TESSOULIN Benoit</a:t>
            </a:r>
            <a:endParaRPr lang="fr-FR" sz="2800" dirty="0">
              <a:effectLst/>
              <a:latin typeface="Book Antiqua" panose="02040602050305030304" pitchFamily="18" charset="0"/>
            </a:endParaRPr>
          </a:p>
          <a:p>
            <a:pPr marL="0" indent="0">
              <a:buNone/>
            </a:pPr>
            <a:r>
              <a:rPr lang="fr-FR" sz="2000" dirty="0">
                <a:solidFill>
                  <a:srgbClr val="000000"/>
                </a:solidFill>
                <a:effectLst/>
                <a:latin typeface="Book Antiqua" panose="02040602050305030304" pitchFamily="18" charset="0"/>
              </a:rPr>
              <a:t> </a:t>
            </a:r>
            <a:endParaRPr lang="fr-FR" sz="3200" dirty="0">
              <a:latin typeface="Book Antiqua" panose="02040602050305030304" pitchFamily="18" charset="0"/>
            </a:endParaRPr>
          </a:p>
          <a:p>
            <a:r>
              <a:rPr lang="fr-FR" sz="2000" dirty="0">
                <a:solidFill>
                  <a:srgbClr val="000000"/>
                </a:solidFill>
                <a:effectLst/>
                <a:latin typeface="Book Antiqua" panose="02040602050305030304" pitchFamily="18" charset="0"/>
              </a:rPr>
              <a:t>MCU-PH</a:t>
            </a:r>
            <a:endParaRPr lang="fr-FR" sz="3200" dirty="0">
              <a:latin typeface="Book Antiqua" panose="02040602050305030304" pitchFamily="18" charset="0"/>
            </a:endParaRPr>
          </a:p>
          <a:p>
            <a:pPr marL="0" indent="0">
              <a:buNone/>
            </a:pPr>
            <a:r>
              <a:rPr lang="fr-FR" sz="2000" dirty="0">
                <a:solidFill>
                  <a:srgbClr val="000000"/>
                </a:solidFill>
                <a:effectLst/>
                <a:latin typeface="Book Antiqua" panose="02040602050305030304" pitchFamily="18" charset="0"/>
              </a:rPr>
              <a:t> </a:t>
            </a:r>
            <a:endParaRPr lang="fr-FR" sz="3200" dirty="0">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BARON Marine</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BIRSEN Rudy</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LARGEAUD Laetitia</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MAITRE Elsa</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PEDINI Pascal</a:t>
            </a:r>
            <a:endParaRPr lang="fr-FR" sz="2800" dirty="0">
              <a:effectLst/>
              <a:latin typeface="Book Antiqua" panose="02040602050305030304" pitchFamily="18" charset="0"/>
            </a:endParaRPr>
          </a:p>
          <a:p>
            <a:pPr lvl="1" algn="just">
              <a:buFont typeface="Wingdings" panose="05000000000000000000" pitchFamily="2" charset="2"/>
              <a:buChar char="ü"/>
            </a:pPr>
            <a:r>
              <a:rPr lang="fr-FR" sz="1600" dirty="0">
                <a:solidFill>
                  <a:srgbClr val="000000"/>
                </a:solidFill>
                <a:effectLst/>
                <a:latin typeface="Book Antiqua" panose="02040602050305030304" pitchFamily="18" charset="0"/>
              </a:rPr>
              <a:t>RAVALET Noémie</a:t>
            </a:r>
            <a:endParaRPr lang="fr-FR" sz="2800" dirty="0">
              <a:effectLst/>
              <a:latin typeface="Book Antiqua" panose="02040602050305030304" pitchFamily="18" charset="0"/>
            </a:endParaRPr>
          </a:p>
          <a:p>
            <a:endParaRPr lang="fr-FR" sz="3200" dirty="0">
              <a:latin typeface="Book Antiqua" panose="02040602050305030304" pitchFamily="18" charset="0"/>
            </a:endParaRPr>
          </a:p>
        </p:txBody>
      </p:sp>
      <p:sp>
        <p:nvSpPr>
          <p:cNvPr id="2" name="ZoneTexte 1">
            <a:extLst>
              <a:ext uri="{FF2B5EF4-FFF2-40B4-BE49-F238E27FC236}">
                <a16:creationId xmlns:a16="http://schemas.microsoft.com/office/drawing/2014/main" id="{F3890E85-2339-48D8-916B-85FA2BDE2384}"/>
              </a:ext>
            </a:extLst>
          </p:cNvPr>
          <p:cNvSpPr txBox="1"/>
          <p:nvPr/>
        </p:nvSpPr>
        <p:spPr>
          <a:xfrm>
            <a:off x="332278" y="3028890"/>
            <a:ext cx="3259226" cy="400110"/>
          </a:xfrm>
          <a:prstGeom prst="rect">
            <a:avLst/>
          </a:prstGeom>
          <a:noFill/>
        </p:spPr>
        <p:txBody>
          <a:bodyPr wrap="none" rtlCol="0">
            <a:spAutoFit/>
          </a:bodyPr>
          <a:lstStyle/>
          <a:p>
            <a:r>
              <a:rPr lang="fr-FR" sz="2000" dirty="0">
                <a:latin typeface="Book Antiqua" panose="02040602050305030304" pitchFamily="18" charset="0"/>
              </a:rPr>
              <a:t>Nouveaux HU 2025 (47-01)</a:t>
            </a:r>
          </a:p>
        </p:txBody>
      </p:sp>
      <p:sp>
        <p:nvSpPr>
          <p:cNvPr id="3" name="ZoneTexte 2">
            <a:extLst>
              <a:ext uri="{FF2B5EF4-FFF2-40B4-BE49-F238E27FC236}">
                <a16:creationId xmlns:a16="http://schemas.microsoft.com/office/drawing/2014/main" id="{91A75D6E-2F36-47D7-9D4C-96F17D9AA572}"/>
              </a:ext>
            </a:extLst>
          </p:cNvPr>
          <p:cNvSpPr txBox="1"/>
          <p:nvPr/>
        </p:nvSpPr>
        <p:spPr>
          <a:xfrm>
            <a:off x="601785" y="347784"/>
            <a:ext cx="10283584" cy="461665"/>
          </a:xfrm>
          <a:prstGeom prst="rect">
            <a:avLst/>
          </a:prstGeom>
          <a:noFill/>
        </p:spPr>
        <p:txBody>
          <a:bodyPr wrap="none" rtlCol="0">
            <a:spAutoFit/>
          </a:bodyPr>
          <a:lstStyle/>
          <a:p>
            <a:r>
              <a:rPr lang="fr-FR" sz="2400" b="1" dirty="0">
                <a:solidFill>
                  <a:srgbClr val="C00000"/>
                </a:solidFill>
                <a:latin typeface="Book Antiqua" panose="02040602050305030304" pitchFamily="18" charset="0"/>
              </a:rPr>
              <a:t>Nouvelles des CNU	</a:t>
            </a:r>
            <a:r>
              <a:rPr lang="fr-FR" sz="2400" b="1" dirty="0">
                <a:latin typeface="Book Antiqua" panose="02040602050305030304" pitchFamily="18" charset="0"/>
              </a:rPr>
              <a:t>			</a:t>
            </a:r>
            <a:r>
              <a:rPr lang="fr-FR" dirty="0">
                <a:latin typeface="Book Antiqua" panose="02040602050305030304" pitchFamily="18" charset="0"/>
              </a:rPr>
              <a:t>Valérie Ugo et Pascale </a:t>
            </a:r>
            <a:r>
              <a:rPr lang="fr-FR" dirty="0" err="1">
                <a:latin typeface="Book Antiqua" panose="02040602050305030304" pitchFamily="18" charset="0"/>
              </a:rPr>
              <a:t>Gaussem</a:t>
            </a:r>
            <a:endParaRPr lang="fr-FR" sz="2400" dirty="0">
              <a:latin typeface="Book Antiqua" panose="02040602050305030304" pitchFamily="18" charset="0"/>
            </a:endParaRPr>
          </a:p>
        </p:txBody>
      </p:sp>
    </p:spTree>
    <p:extLst>
      <p:ext uri="{BB962C8B-B14F-4D97-AF65-F5344CB8AC3E}">
        <p14:creationId xmlns:p14="http://schemas.microsoft.com/office/powerpoint/2010/main" val="303268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BAEF23-23BD-44DC-81B8-F1CD56D7C9E7}"/>
              </a:ext>
            </a:extLst>
          </p:cNvPr>
          <p:cNvSpPr>
            <a:spLocks noGrp="1"/>
          </p:cNvSpPr>
          <p:nvPr>
            <p:ph type="title"/>
          </p:nvPr>
        </p:nvSpPr>
        <p:spPr>
          <a:xfrm>
            <a:off x="420077" y="357310"/>
            <a:ext cx="10515600" cy="510197"/>
          </a:xfrm>
        </p:spPr>
        <p:txBody>
          <a:bodyPr>
            <a:normAutofit/>
          </a:bodyPr>
          <a:lstStyle/>
          <a:p>
            <a:r>
              <a:rPr lang="fr-FR" sz="2400" b="1" dirty="0">
                <a:solidFill>
                  <a:srgbClr val="C00000"/>
                </a:solidFill>
                <a:latin typeface="Book Antiqua" panose="02040602050305030304" pitchFamily="18" charset="0"/>
              </a:rPr>
              <a:t>Statut HU</a:t>
            </a:r>
          </a:p>
        </p:txBody>
      </p:sp>
      <p:sp>
        <p:nvSpPr>
          <p:cNvPr id="3" name="Espace réservé du contenu 2">
            <a:extLst>
              <a:ext uri="{FF2B5EF4-FFF2-40B4-BE49-F238E27FC236}">
                <a16:creationId xmlns:a16="http://schemas.microsoft.com/office/drawing/2014/main" id="{2A0F6BA4-DA71-46CB-BD43-4A9B82B5F759}"/>
              </a:ext>
            </a:extLst>
          </p:cNvPr>
          <p:cNvSpPr>
            <a:spLocks noGrp="1"/>
          </p:cNvSpPr>
          <p:nvPr>
            <p:ph idx="1"/>
          </p:nvPr>
        </p:nvSpPr>
        <p:spPr>
          <a:xfrm>
            <a:off x="221381" y="981777"/>
            <a:ext cx="11755697" cy="5518913"/>
          </a:xfrm>
        </p:spPr>
        <p:txBody>
          <a:bodyPr>
            <a:normAutofit lnSpcReduction="10000"/>
          </a:bodyPr>
          <a:lstStyle/>
          <a:p>
            <a:r>
              <a:rPr lang="fr-FR" sz="2400" dirty="0">
                <a:latin typeface="Book Antiqua" panose="02040602050305030304" pitchFamily="18" charset="0"/>
              </a:rPr>
              <a:t>Evolution de la </a:t>
            </a:r>
            <a:r>
              <a:rPr lang="fr-FR" sz="2400" b="1" dirty="0">
                <a:latin typeface="Book Antiqua" panose="02040602050305030304" pitchFamily="18" charset="0"/>
              </a:rPr>
              <a:t>PESR</a:t>
            </a:r>
            <a:r>
              <a:rPr lang="fr-FR" sz="2400" dirty="0">
                <a:latin typeface="Book Antiqua" panose="02040602050305030304" pitchFamily="18" charset="0"/>
              </a:rPr>
              <a:t> : </a:t>
            </a:r>
            <a:r>
              <a:rPr lang="fr-FR" sz="2000" dirty="0">
                <a:latin typeface="Book Antiqua" panose="02040602050305030304" pitchFamily="18" charset="0"/>
              </a:rPr>
              <a:t>texte du 6 janvier 2024</a:t>
            </a:r>
          </a:p>
          <a:p>
            <a:pPr lvl="1">
              <a:buFont typeface="Wingdings" panose="05000000000000000000" pitchFamily="2" charset="2"/>
              <a:buChar char="ü"/>
            </a:pPr>
            <a:r>
              <a:rPr lang="fr-FR" sz="2000" dirty="0">
                <a:latin typeface="Book Antiqua" panose="02040602050305030304" pitchFamily="18" charset="0"/>
              </a:rPr>
              <a:t>Taux </a:t>
            </a:r>
            <a:r>
              <a:rPr lang="fr-FR" sz="2000" dirty="0" err="1">
                <a:latin typeface="Book Antiqua" panose="02040602050305030304" pitchFamily="18" charset="0"/>
              </a:rPr>
              <a:t>maximun</a:t>
            </a:r>
            <a:r>
              <a:rPr lang="fr-FR" sz="2000" dirty="0">
                <a:latin typeface="Book Antiqua" panose="02040602050305030304" pitchFamily="18" charset="0"/>
              </a:rPr>
              <a:t> : 1344€</a:t>
            </a:r>
          </a:p>
          <a:p>
            <a:pPr lvl="1">
              <a:buFont typeface="Wingdings" panose="05000000000000000000" pitchFamily="2" charset="2"/>
              <a:buChar char="ü"/>
            </a:pPr>
            <a:r>
              <a:rPr lang="fr-FR" sz="2000" dirty="0">
                <a:latin typeface="Book Antiqua" panose="02040602050305030304" pitchFamily="18" charset="0"/>
              </a:rPr>
              <a:t>Taux intermédiaire : 896€</a:t>
            </a:r>
          </a:p>
          <a:p>
            <a:pPr lvl="1">
              <a:buFont typeface="Wingdings" panose="05000000000000000000" pitchFamily="2" charset="2"/>
              <a:buChar char="ü"/>
            </a:pPr>
            <a:r>
              <a:rPr lang="fr-FR" sz="2000" dirty="0">
                <a:latin typeface="Book Antiqua" panose="02040602050305030304" pitchFamily="18" charset="0"/>
              </a:rPr>
              <a:t>Taux minimal passe de 448€</a:t>
            </a:r>
          </a:p>
          <a:p>
            <a:pPr lvl="1"/>
            <a:endParaRPr lang="fr-FR" sz="2000" dirty="0">
              <a:latin typeface="Book Antiqua" panose="02040602050305030304" pitchFamily="18" charset="0"/>
            </a:endParaRPr>
          </a:p>
          <a:p>
            <a:pPr lvl="1"/>
            <a:r>
              <a:rPr lang="fr-FR" sz="2000" dirty="0">
                <a:latin typeface="Book Antiqua" panose="02040602050305030304" pitchFamily="18" charset="0"/>
              </a:rPr>
              <a:t>Bien remplir son dossier sur Galaxy, pour </a:t>
            </a:r>
            <a:r>
              <a:rPr lang="fr-FR" sz="2000" u="sng" dirty="0">
                <a:latin typeface="Book Antiqua" panose="02040602050305030304" pitchFamily="18" charset="0"/>
              </a:rPr>
              <a:t>l’année écoulée</a:t>
            </a:r>
          </a:p>
          <a:p>
            <a:pPr lvl="1"/>
            <a:endParaRPr lang="fr-FR" sz="2000" dirty="0">
              <a:latin typeface="Book Antiqua" panose="02040602050305030304" pitchFamily="18" charset="0"/>
            </a:endParaRPr>
          </a:p>
          <a:p>
            <a:r>
              <a:rPr lang="fr-FR" sz="2000" dirty="0">
                <a:latin typeface="Book Antiqua" panose="02040602050305030304" pitchFamily="18" charset="0"/>
              </a:rPr>
              <a:t>Retraite HU :  	- Disparition de l’abondement et de la RFP</a:t>
            </a:r>
          </a:p>
          <a:p>
            <a:pPr marL="0" indent="0">
              <a:buNone/>
            </a:pPr>
            <a:r>
              <a:rPr lang="fr-FR" sz="2000" dirty="0">
                <a:latin typeface="Book Antiqua" panose="02040602050305030304" pitchFamily="18" charset="0"/>
              </a:rPr>
              <a:t>		 - Cotisation à l’IRCANTEC sur la totalité de la rémunération H (fiche ministérielle)</a:t>
            </a:r>
          </a:p>
          <a:p>
            <a:pPr lvl="1"/>
            <a:endParaRPr lang="fr-FR" sz="2000" dirty="0">
              <a:latin typeface="Book Antiqua" panose="02040602050305030304" pitchFamily="18" charset="0"/>
            </a:endParaRPr>
          </a:p>
          <a:p>
            <a:r>
              <a:rPr lang="fr-FR" sz="2000" dirty="0">
                <a:latin typeface="Book Antiqua" panose="02040602050305030304" pitchFamily="18" charset="0"/>
              </a:rPr>
              <a:t>Mobilité : conservation des salaires H et U pour les HU				</a:t>
            </a:r>
            <a:r>
              <a:rPr lang="fr-FR" sz="1100" dirty="0">
                <a:latin typeface="Book Antiqua" panose="02040602050305030304" pitchFamily="18" charset="0"/>
                <a:hlinkClick r:id="rId2" action="ppaction://hlinkfile"/>
              </a:rPr>
              <a:t>..\Desktop\Fiche décret 2024-940 du 16102024.pdf</a:t>
            </a:r>
            <a:endParaRPr lang="fr-FR" sz="1100" dirty="0">
              <a:latin typeface="Book Antiqua" panose="02040602050305030304" pitchFamily="18" charset="0"/>
            </a:endParaRPr>
          </a:p>
          <a:p>
            <a:r>
              <a:rPr lang="fr-FR" sz="2000" dirty="0">
                <a:latin typeface="Book Antiqua" panose="02040602050305030304" pitchFamily="18" charset="0"/>
              </a:rPr>
              <a:t>Possibilité de partir très tôt dans la carrière, en mission d’études avec engagement de rester en fonction</a:t>
            </a:r>
          </a:p>
          <a:p>
            <a:r>
              <a:rPr lang="fr-FR" sz="2000" dirty="0">
                <a:latin typeface="Book Antiqua" panose="02040602050305030304" pitchFamily="18" charset="0"/>
              </a:rPr>
              <a:t>Intégration des fonctions H dans le calcul de l’ancienneté,</a:t>
            </a:r>
          </a:p>
          <a:p>
            <a:r>
              <a:rPr lang="fr-FR" sz="2000" dirty="0">
                <a:latin typeface="Book Antiqua" panose="02040602050305030304" pitchFamily="18" charset="0"/>
              </a:rPr>
              <a:t>Rémunérations complémentaires</a:t>
            </a:r>
          </a:p>
          <a:p>
            <a:r>
              <a:rPr lang="fr-FR" sz="2000" dirty="0">
                <a:latin typeface="Book Antiqua" panose="02040602050305030304" pitchFamily="18" charset="0"/>
              </a:rPr>
              <a:t>Eméritat : 15 ans max</a:t>
            </a:r>
          </a:p>
          <a:p>
            <a:pPr marL="0" indent="0">
              <a:buNone/>
            </a:pPr>
            <a:endParaRPr lang="fr-FR" sz="2000" dirty="0">
              <a:latin typeface="Book Antiqua" panose="02040602050305030304" pitchFamily="18" charset="0"/>
            </a:endParaRPr>
          </a:p>
          <a:p>
            <a:endParaRPr lang="fr-FR" sz="2400" dirty="0">
              <a:latin typeface="Book Antiqua" panose="02040602050305030304" pitchFamily="18" charset="0"/>
            </a:endParaRPr>
          </a:p>
        </p:txBody>
      </p:sp>
    </p:spTree>
    <p:extLst>
      <p:ext uri="{BB962C8B-B14F-4D97-AF65-F5344CB8AC3E}">
        <p14:creationId xmlns:p14="http://schemas.microsoft.com/office/powerpoint/2010/main" val="836245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156E7D-6962-41F6-8960-A5E95BAF69E7}"/>
              </a:ext>
            </a:extLst>
          </p:cNvPr>
          <p:cNvSpPr>
            <a:spLocks noGrp="1"/>
          </p:cNvSpPr>
          <p:nvPr>
            <p:ph type="title"/>
          </p:nvPr>
        </p:nvSpPr>
        <p:spPr>
          <a:xfrm>
            <a:off x="763954" y="201002"/>
            <a:ext cx="10515600" cy="596167"/>
          </a:xfrm>
        </p:spPr>
        <p:txBody>
          <a:bodyPr>
            <a:normAutofit/>
          </a:bodyPr>
          <a:lstStyle/>
          <a:p>
            <a:r>
              <a:rPr lang="fr-FR" sz="2400" b="1" dirty="0">
                <a:solidFill>
                  <a:srgbClr val="C00000"/>
                </a:solidFill>
                <a:latin typeface="Book Antiqua" panose="02040602050305030304" pitchFamily="18" charset="0"/>
              </a:rPr>
              <a:t>Bilan Collège des Enseignants 2017-2025</a:t>
            </a:r>
          </a:p>
        </p:txBody>
      </p:sp>
      <p:sp>
        <p:nvSpPr>
          <p:cNvPr id="3" name="Espace réservé du contenu 2">
            <a:extLst>
              <a:ext uri="{FF2B5EF4-FFF2-40B4-BE49-F238E27FC236}">
                <a16:creationId xmlns:a16="http://schemas.microsoft.com/office/drawing/2014/main" id="{E6E93D14-1E77-42F0-B129-7FD87E2DA6D2}"/>
              </a:ext>
            </a:extLst>
          </p:cNvPr>
          <p:cNvSpPr>
            <a:spLocks noGrp="1"/>
          </p:cNvSpPr>
          <p:nvPr>
            <p:ph idx="1"/>
          </p:nvPr>
        </p:nvSpPr>
        <p:spPr>
          <a:xfrm>
            <a:off x="399561" y="904775"/>
            <a:ext cx="11530623" cy="5695317"/>
          </a:xfrm>
        </p:spPr>
        <p:txBody>
          <a:bodyPr>
            <a:normAutofit fontScale="92500" lnSpcReduction="10000"/>
          </a:bodyPr>
          <a:lstStyle/>
          <a:p>
            <a:r>
              <a:rPr lang="fr-FR" sz="2000" dirty="0">
                <a:latin typeface="Book Antiqua" panose="02040602050305030304" pitchFamily="18" charset="0"/>
              </a:rPr>
              <a:t>Mise en place de la réforme du 2</a:t>
            </a:r>
            <a:r>
              <a:rPr lang="fr-FR" sz="2000" baseline="30000" dirty="0">
                <a:latin typeface="Book Antiqua" panose="02040602050305030304" pitchFamily="18" charset="0"/>
              </a:rPr>
              <a:t>e</a:t>
            </a:r>
            <a:r>
              <a:rPr lang="fr-FR" sz="2000" dirty="0">
                <a:latin typeface="Book Antiqua" panose="02040602050305030304" pitchFamily="18" charset="0"/>
              </a:rPr>
              <a:t> cycle : </a:t>
            </a:r>
          </a:p>
          <a:p>
            <a:pPr lvl="1"/>
            <a:r>
              <a:rPr lang="fr-FR" sz="1600" dirty="0">
                <a:latin typeface="Book Antiqua" panose="02040602050305030304" pitchFamily="18" charset="0"/>
              </a:rPr>
              <a:t>items rang A, B et C, …</a:t>
            </a:r>
            <a:r>
              <a:rPr lang="fr-FR" sz="1600" b="1" dirty="0">
                <a:latin typeface="Book Antiqua" panose="02040602050305030304" pitchFamily="18" charset="0"/>
              </a:rPr>
              <a:t>Trois</a:t>
            </a:r>
            <a:r>
              <a:rPr lang="fr-FR" sz="1600" dirty="0">
                <a:latin typeface="Book Antiqua" panose="02040602050305030304" pitchFamily="18" charset="0"/>
              </a:rPr>
              <a:t> éditions successives du Référentiel de 2</a:t>
            </a:r>
            <a:r>
              <a:rPr lang="fr-FR" sz="1600" baseline="30000" dirty="0">
                <a:latin typeface="Book Antiqua" panose="02040602050305030304" pitchFamily="18" charset="0"/>
              </a:rPr>
              <a:t>e</a:t>
            </a:r>
            <a:r>
              <a:rPr lang="fr-FR" sz="1600" dirty="0">
                <a:latin typeface="Book Antiqua" panose="02040602050305030304" pitchFamily="18" charset="0"/>
              </a:rPr>
              <a:t> cycle (MM et Loïc Garçon)</a:t>
            </a:r>
          </a:p>
          <a:p>
            <a:pPr lvl="1"/>
            <a:r>
              <a:rPr lang="fr-FR" sz="1600" dirty="0">
                <a:latin typeface="Book Antiqua" panose="02040602050305030304" pitchFamily="18" charset="0"/>
              </a:rPr>
              <a:t>CNCEM  (F </a:t>
            </a:r>
            <a:r>
              <a:rPr lang="fr-FR" sz="1600" dirty="0" err="1">
                <a:latin typeface="Book Antiqua" panose="02040602050305030304" pitchFamily="18" charset="0"/>
              </a:rPr>
              <a:t>Cymbalista</a:t>
            </a:r>
            <a:r>
              <a:rPr lang="fr-FR" sz="1600" dirty="0">
                <a:latin typeface="Book Antiqua" panose="02040602050305030304" pitchFamily="18" charset="0"/>
              </a:rPr>
              <a:t>)</a:t>
            </a:r>
          </a:p>
          <a:p>
            <a:pPr lvl="1"/>
            <a:r>
              <a:rPr lang="fr-FR" sz="1600" dirty="0">
                <a:latin typeface="Book Antiqua" panose="02040602050305030304" pitchFamily="18" charset="0"/>
              </a:rPr>
              <a:t>Fiches LISA ; Situations de départ ; plateforme UNESS</a:t>
            </a:r>
          </a:p>
          <a:p>
            <a:pPr lvl="1"/>
            <a:r>
              <a:rPr lang="fr-FR" sz="1600" dirty="0">
                <a:latin typeface="Book Antiqua" panose="02040602050305030304" pitchFamily="18" charset="0"/>
              </a:rPr>
              <a:t>Groupe de travail sur ECOS, TCS, (B </a:t>
            </a:r>
            <a:r>
              <a:rPr lang="fr-FR" sz="1600" dirty="0" err="1">
                <a:latin typeface="Book Antiqua" panose="02040602050305030304" pitchFamily="18" charset="0"/>
              </a:rPr>
              <a:t>Tessoulin</a:t>
            </a:r>
            <a:r>
              <a:rPr lang="fr-FR" sz="1600" dirty="0">
                <a:latin typeface="Book Antiqua" panose="02040602050305030304" pitchFamily="18" charset="0"/>
              </a:rPr>
              <a:t> ; P </a:t>
            </a:r>
            <a:r>
              <a:rPr lang="fr-FR" sz="1600" dirty="0" err="1">
                <a:latin typeface="Book Antiqua" panose="02040602050305030304" pitchFamily="18" charset="0"/>
              </a:rPr>
              <a:t>Sujobert</a:t>
            </a:r>
            <a:r>
              <a:rPr lang="fr-FR" sz="1600" dirty="0">
                <a:latin typeface="Book Antiqua" panose="02040602050305030304" pitchFamily="18" charset="0"/>
              </a:rPr>
              <a:t>)</a:t>
            </a:r>
          </a:p>
          <a:p>
            <a:pPr marL="0" indent="0">
              <a:buNone/>
            </a:pPr>
            <a:endParaRPr lang="fr-FR" sz="2000" dirty="0">
              <a:latin typeface="Book Antiqua" panose="02040602050305030304" pitchFamily="18" charset="0"/>
            </a:endParaRPr>
          </a:p>
          <a:p>
            <a:r>
              <a:rPr lang="fr-FR" sz="2000" dirty="0">
                <a:latin typeface="Book Antiqua" panose="02040602050305030304" pitchFamily="18" charset="0"/>
              </a:rPr>
              <a:t>Réforme du 3</a:t>
            </a:r>
            <a:r>
              <a:rPr lang="fr-FR" sz="2000" baseline="30000" dirty="0">
                <a:latin typeface="Book Antiqua" panose="02040602050305030304" pitchFamily="18" charset="0"/>
              </a:rPr>
              <a:t>e</a:t>
            </a:r>
            <a:r>
              <a:rPr lang="fr-FR" sz="2000" dirty="0">
                <a:latin typeface="Book Antiqua" panose="02040602050305030304" pitchFamily="18" charset="0"/>
              </a:rPr>
              <a:t> cycle :</a:t>
            </a:r>
          </a:p>
          <a:p>
            <a:pPr lvl="1"/>
            <a:r>
              <a:rPr lang="fr-FR" sz="1600" dirty="0">
                <a:latin typeface="Book Antiqua" panose="02040602050305030304" pitchFamily="18" charset="0"/>
              </a:rPr>
              <a:t>Mise en ligne des cours de DES d’Hématologie et de Biologie médicale sur la plateforme UNESS (A Perrot, C </a:t>
            </a:r>
            <a:r>
              <a:rPr lang="fr-FR" sz="1600" dirty="0" err="1">
                <a:latin typeface="Book Antiqua" panose="02040602050305030304" pitchFamily="18" charset="0"/>
              </a:rPr>
              <a:t>Pouplard</a:t>
            </a:r>
            <a:r>
              <a:rPr lang="fr-FR" sz="1600" dirty="0">
                <a:latin typeface="Book Antiqua" panose="02040602050305030304" pitchFamily="18" charset="0"/>
              </a:rPr>
              <a:t>)</a:t>
            </a:r>
          </a:p>
          <a:p>
            <a:pPr lvl="1"/>
            <a:r>
              <a:rPr lang="fr-FR" sz="1600" dirty="0">
                <a:latin typeface="Book Antiqua" panose="02040602050305030304" pitchFamily="18" charset="0"/>
              </a:rPr>
              <a:t>Financement INCA (P Rousselot)</a:t>
            </a:r>
          </a:p>
          <a:p>
            <a:pPr lvl="1"/>
            <a:r>
              <a:rPr lang="fr-FR" sz="1600" dirty="0">
                <a:latin typeface="Book Antiqua" panose="02040602050305030304" pitchFamily="18" charset="0"/>
              </a:rPr>
              <a:t>Contact avec ONDPS pour le nombre d’internes (45 en 2021 à 54 en 2023, retour à 45 en 2024…) </a:t>
            </a:r>
          </a:p>
          <a:p>
            <a:pPr lvl="1"/>
            <a:r>
              <a:rPr lang="fr-FR" sz="1600" dirty="0">
                <a:latin typeface="Book Antiqua" panose="02040602050305030304" pitchFamily="18" charset="0"/>
              </a:rPr>
              <a:t>DES BM : (V Ugo, V </a:t>
            </a:r>
            <a:r>
              <a:rPr lang="fr-FR" sz="1600" dirty="0" err="1">
                <a:latin typeface="Book Antiqua" panose="02040602050305030304" pitchFamily="18" charset="0"/>
              </a:rPr>
              <a:t>Siguret</a:t>
            </a:r>
            <a:r>
              <a:rPr lang="fr-FR" sz="1600" dirty="0">
                <a:latin typeface="Book Antiqua" panose="02040602050305030304" pitchFamily="18" charset="0"/>
              </a:rPr>
              <a:t> et C </a:t>
            </a:r>
            <a:r>
              <a:rPr lang="fr-FR" sz="1600" dirty="0" err="1">
                <a:latin typeface="Book Antiqua" panose="02040602050305030304" pitchFamily="18" charset="0"/>
              </a:rPr>
              <a:t>Pouplard</a:t>
            </a:r>
            <a:r>
              <a:rPr lang="fr-FR" sz="1600" dirty="0">
                <a:latin typeface="Book Antiqua" panose="02040602050305030304" pitchFamily="18" charset="0"/>
              </a:rPr>
              <a:t>)</a:t>
            </a:r>
          </a:p>
          <a:p>
            <a:pPr lvl="1"/>
            <a:r>
              <a:rPr lang="fr-FR" sz="1600" dirty="0">
                <a:latin typeface="Book Antiqua" panose="02040602050305030304" pitchFamily="18" charset="0"/>
              </a:rPr>
              <a:t>FST Thérapie Cellulaire et transfusion (M Berger, F Pirenne) ; FST Hématologie bio clinique</a:t>
            </a:r>
          </a:p>
          <a:p>
            <a:pPr lvl="1"/>
            <a:r>
              <a:rPr lang="fr-FR" sz="1600" dirty="0">
                <a:latin typeface="Book Antiqua" panose="02040602050305030304" pitchFamily="18" charset="0"/>
              </a:rPr>
              <a:t>Rencontre annuelle avec L </a:t>
            </a:r>
            <a:r>
              <a:rPr lang="fr-FR" sz="1600" dirty="0" err="1">
                <a:latin typeface="Book Antiqua" panose="02040602050305030304" pitchFamily="18" charset="0"/>
              </a:rPr>
              <a:t>Mouthon</a:t>
            </a:r>
            <a:r>
              <a:rPr lang="fr-FR" sz="1600" dirty="0">
                <a:latin typeface="Book Antiqua" panose="02040602050305030304" pitchFamily="18" charset="0"/>
              </a:rPr>
              <a:t> et P </a:t>
            </a:r>
            <a:r>
              <a:rPr lang="fr-FR" sz="1600" dirty="0" err="1">
                <a:latin typeface="Book Antiqua" panose="02040602050305030304" pitchFamily="18" charset="0"/>
              </a:rPr>
              <a:t>Clavelou</a:t>
            </a:r>
            <a:r>
              <a:rPr lang="fr-FR" sz="1600" dirty="0">
                <a:latin typeface="Book Antiqua" panose="02040602050305030304" pitchFamily="18" charset="0"/>
              </a:rPr>
              <a:t> pour bilan et évolutions textes</a:t>
            </a:r>
          </a:p>
          <a:p>
            <a:pPr marL="457200" lvl="1" indent="0">
              <a:buNone/>
            </a:pPr>
            <a:endParaRPr lang="fr-FR" sz="1600" dirty="0">
              <a:latin typeface="Book Antiqua" panose="02040602050305030304" pitchFamily="18" charset="0"/>
            </a:endParaRPr>
          </a:p>
          <a:p>
            <a:r>
              <a:rPr lang="fr-FR" sz="2000" dirty="0">
                <a:latin typeface="Book Antiqua" panose="02040602050305030304" pitchFamily="18" charset="0"/>
              </a:rPr>
              <a:t>Réunion annuelle du Collège en février </a:t>
            </a:r>
          </a:p>
          <a:p>
            <a:r>
              <a:rPr lang="fr-FR" sz="2000" dirty="0">
                <a:latin typeface="Book Antiqua" panose="02040602050305030304" pitchFamily="18" charset="0"/>
              </a:rPr>
              <a:t>Commission de Biologie  </a:t>
            </a:r>
            <a:r>
              <a:rPr lang="fr-FR" sz="1600" dirty="0">
                <a:latin typeface="Book Antiqua" panose="02040602050305030304" pitchFamily="18" charset="0"/>
              </a:rPr>
              <a:t>(N </a:t>
            </a:r>
            <a:r>
              <a:rPr lang="fr-FR" sz="1600" dirty="0" err="1">
                <a:latin typeface="Book Antiqua" panose="02040602050305030304" pitchFamily="18" charset="0"/>
              </a:rPr>
              <a:t>Ajzenberg</a:t>
            </a:r>
            <a:r>
              <a:rPr lang="fr-FR" sz="1600" dirty="0">
                <a:latin typeface="Book Antiqua" panose="02040602050305030304" pitchFamily="18" charset="0"/>
              </a:rPr>
              <a:t>, V Bardet; L </a:t>
            </a:r>
            <a:r>
              <a:rPr lang="fr-FR" sz="1600" dirty="0" err="1">
                <a:latin typeface="Book Antiqua" panose="02040602050305030304" pitchFamily="18" charset="0"/>
              </a:rPr>
              <a:t>Baseggio</a:t>
            </a:r>
            <a:r>
              <a:rPr lang="fr-FR" sz="1600" dirty="0">
                <a:latin typeface="Book Antiqua" panose="02040602050305030304" pitchFamily="18" charset="0"/>
              </a:rPr>
              <a:t>) ; Conférence des chefs de pôle de biologie des CHU….</a:t>
            </a:r>
          </a:p>
          <a:p>
            <a:r>
              <a:rPr lang="fr-FR" sz="2000" dirty="0">
                <a:latin typeface="Book Antiqua" panose="02040602050305030304" pitchFamily="18" charset="0"/>
              </a:rPr>
              <a:t>Evolutions du statut HU : </a:t>
            </a:r>
            <a:r>
              <a:rPr lang="fr-FR" sz="1600" dirty="0">
                <a:latin typeface="Book Antiqua" panose="02040602050305030304" pitchFamily="18" charset="0"/>
              </a:rPr>
              <a:t>Retraite H, Mobilité financée, intégration des activités H au calcul de l’ancienneté,…(Conf Doyens…)</a:t>
            </a:r>
          </a:p>
          <a:p>
            <a:r>
              <a:rPr lang="fr-FR" sz="2200" dirty="0">
                <a:latin typeface="Book Antiqua" panose="02040602050305030304" pitchFamily="18" charset="0"/>
              </a:rPr>
              <a:t>Examen européen (EHA) </a:t>
            </a:r>
            <a:r>
              <a:rPr lang="fr-FR" sz="1800" dirty="0">
                <a:latin typeface="Book Antiqua" panose="02040602050305030304" pitchFamily="18" charset="0"/>
              </a:rPr>
              <a:t>(E </a:t>
            </a:r>
            <a:r>
              <a:rPr lang="fr-FR" sz="1800" dirty="0" err="1">
                <a:latin typeface="Book Antiqua" panose="02040602050305030304" pitchFamily="18" charset="0"/>
              </a:rPr>
              <a:t>Macintyre</a:t>
            </a:r>
            <a:r>
              <a:rPr lang="fr-FR" sz="1800" dirty="0">
                <a:latin typeface="Book Antiqua" panose="02040602050305030304" pitchFamily="18" charset="0"/>
              </a:rPr>
              <a:t>)</a:t>
            </a:r>
          </a:p>
        </p:txBody>
      </p:sp>
    </p:spTree>
    <p:extLst>
      <p:ext uri="{BB962C8B-B14F-4D97-AF65-F5344CB8AC3E}">
        <p14:creationId xmlns:p14="http://schemas.microsoft.com/office/powerpoint/2010/main" val="21415390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538</TotalTime>
  <Words>1210</Words>
  <Application>Microsoft Office PowerPoint</Application>
  <PresentationFormat>Grand écran</PresentationFormat>
  <Paragraphs>219</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Book Antiqua</vt:lpstr>
      <vt:lpstr>Calibri</vt:lpstr>
      <vt:lpstr>Calibri Light</vt:lpstr>
      <vt:lpstr>Wingdings</vt:lpstr>
      <vt:lpstr>Thème Office</vt:lpstr>
      <vt:lpstr>Collège des Enseignants d’Hématologie</vt:lpstr>
      <vt:lpstr>Présentation PowerPoint</vt:lpstr>
      <vt:lpstr>Présentation PowerPoint</vt:lpstr>
      <vt:lpstr>Financement INCA 3e cycle</vt:lpstr>
      <vt:lpstr>Postes d’internes en Hématologie</vt:lpstr>
      <vt:lpstr>Hemato Green     Caroline Besson</vt:lpstr>
      <vt:lpstr>Présentation PowerPoint</vt:lpstr>
      <vt:lpstr>Statut HU</vt:lpstr>
      <vt:lpstr>Bilan Collège des Enseignants 2017-2025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Collège des Enseignants d’Hématologie</dc:title>
  <dc:creator>Marc Maynadie</dc:creator>
  <cp:lastModifiedBy>Marc Maynadie</cp:lastModifiedBy>
  <cp:revision>37</cp:revision>
  <cp:lastPrinted>2025-02-03T16:18:41Z</cp:lastPrinted>
  <dcterms:created xsi:type="dcterms:W3CDTF">2024-01-24T07:57:04Z</dcterms:created>
  <dcterms:modified xsi:type="dcterms:W3CDTF">2025-02-06T08:41:37Z</dcterms:modified>
</cp:coreProperties>
</file>