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55" d="100"/>
          <a:sy n="155" d="100"/>
        </p:scale>
        <p:origin x="270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39EB66-696A-4179-9ABE-3FDC7CAF215C}" type="doc">
      <dgm:prSet loTypeId="urn:microsoft.com/office/officeart/2005/8/layout/chevron2" loCatId="list" qsTypeId="urn:microsoft.com/office/officeart/2005/8/quickstyle/simple1#1" qsCatId="simple" csTypeId="urn:microsoft.com/office/officeart/2005/8/colors/colorful4" csCatId="colorful" phldr="1"/>
      <dgm:spPr bwMode="auto"/>
      <dgm:t>
        <a:bodyPr/>
        <a:lstStyle/>
        <a:p>
          <a:pPr>
            <a:defRPr/>
          </a:pPr>
          <a:endParaRPr lang="fr-FR"/>
        </a:p>
      </dgm:t>
    </dgm:pt>
    <dgm:pt modelId="{A21765BD-A144-4642-9C5A-13B79FABF342}">
      <dgm:prSet phldrT="[Text]"/>
      <dgm:spPr bwMode="auto"/>
      <dgm:t>
        <a:bodyPr vertOverflow="overflow" horzOverflow="overflow" vert="horz" rtlCol="0" fromWordArt="0" anchor="ctr" forceAA="0" compatLnSpc="0"/>
        <a:lstStyle/>
        <a:p>
          <a:pPr marL="0" indent="0" algn="ctr" defTabSz="6667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/>
            <a:t>Collection</a:t>
          </a:r>
          <a:endParaRPr/>
        </a:p>
      </dgm:t>
    </dgm:pt>
    <dgm:pt modelId="{A2B45FC9-9751-4840-963F-E7CF64537FCA}" type="parTrans" cxnId="{B032BC43-2305-4D6B-89A7-3465F26349B4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318E3F1B-46A8-43C1-9B01-EB6F6D550AED}" type="sibTrans" cxnId="{B032BC43-2305-4D6B-89A7-3465F26349B4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31F10D7A-5F7E-4539-947F-413108F93B4A}">
      <dgm:prSet phldrT="[Text]"/>
      <dgm:spPr bwMode="auto"/>
      <dgm:t>
        <a:bodyPr vertOverflow="overflow" horzOverflow="overflow" vert="horz" rtlCol="0" fromWordArt="0" anchor="ctr" forceAA="0" compatLnSpc="0"/>
        <a:lstStyle/>
        <a:p>
          <a:pPr marL="114300" indent="-114300" algn="l" defTabSz="57784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/>
            <a:t>~80% centres contactés/identifiés</a:t>
          </a:r>
          <a:endParaRPr/>
        </a:p>
      </dgm:t>
    </dgm:pt>
    <dgm:pt modelId="{627E31EF-D67E-4F11-BA0B-72E55E2EC80A}" type="parTrans" cxnId="{C4478F91-7516-4C2E-A13C-1865D4D6A177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22512E86-4D1A-45A3-9727-B03866826F61}" type="sibTrans" cxnId="{C4478F91-7516-4C2E-A13C-1865D4D6A177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FAC300CD-67D7-499C-A0C9-D4D98C87323E}">
      <dgm:prSet phldrT="[Text]"/>
      <dgm:spPr bwMode="auto"/>
      <dgm:t>
        <a:bodyPr vertOverflow="overflow" horzOverflow="overflow" vert="horz" rtlCol="0" fromWordArt="0" anchor="ctr" forceAA="0" compatLnSpc="0"/>
        <a:lstStyle/>
        <a:p>
          <a:pPr marL="0" indent="0" algn="ctr" defTabSz="6667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/>
            <a:t>Analyse des ECOS / SDD</a:t>
          </a:r>
          <a:endParaRPr/>
        </a:p>
      </dgm:t>
    </dgm:pt>
    <dgm:pt modelId="{A2718406-7F36-403E-B033-02200C63D702}" type="parTrans" cxnId="{202E8A76-711A-4F6D-93BA-F6AAB2991DB4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CF4EA111-89D0-4E52-B13A-9AE58FCBB6D1}" type="sibTrans" cxnId="{202E8A76-711A-4F6D-93BA-F6AAB2991DB4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186A4F90-69BF-4458-ACEE-41C29741AB42}">
      <dgm:prSet phldrT="[Text]"/>
      <dgm:spPr bwMode="auto"/>
      <dgm:t>
        <a:bodyPr vertOverflow="overflow" horzOverflow="overflow" vert="horz" rtlCol="0" fromWordArt="0" anchor="ctr" forceAA="0" compatLnSpc="0"/>
        <a:lstStyle/>
        <a:p>
          <a:pPr marL="114300" indent="-114300" algn="l" defTabSz="57784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/>
            <a:t>Réunions 1/mois (à partir d’une masse critique d’ECOS)</a:t>
          </a:r>
          <a:endParaRPr/>
        </a:p>
      </dgm:t>
    </dgm:pt>
    <dgm:pt modelId="{ABD539E5-712F-451E-AF99-A4201370BF62}" type="parTrans" cxnId="{AC01C7AF-6FC3-4359-8DCE-31B7D3695C3A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EAFB8AA8-D278-4A84-B0EC-50B8F81FDF50}" type="sibTrans" cxnId="{AC01C7AF-6FC3-4359-8DCE-31B7D3695C3A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5E088C33-7116-4825-85A4-B0383FD09456}">
      <dgm:prSet phldrT="[Text]"/>
      <dgm:spPr bwMode="auto"/>
      <dgm:t>
        <a:bodyPr vertOverflow="overflow" horzOverflow="overflow" vert="horz" rtlCol="0" fromWordArt="0" anchor="ctr" forceAA="0" compatLnSpc="0"/>
        <a:lstStyle/>
        <a:p>
          <a:pPr marL="114300" indent="-114300" algn="l" defTabSz="57784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/>
            <a:t>Analyse de ~10 ECOS / Annotation: modalité exacte variable (prélecture et validation en groupe )</a:t>
          </a:r>
          <a:endParaRPr/>
        </a:p>
      </dgm:t>
    </dgm:pt>
    <dgm:pt modelId="{DB521D2B-7EB8-409F-A1AF-95CD8CB7EB5B}" type="parTrans" cxnId="{66E508CE-2A64-41E8-9BDD-4D8B277A30AC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E18636CA-FD70-4A1C-9195-3133F5BDDC38}" type="sibTrans" cxnId="{66E508CE-2A64-41E8-9BDD-4D8B277A30AC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9059D9B4-25BB-44B0-9BE3-6DE6F2581E91}">
      <dgm:prSet phldrT="[Text]"/>
      <dgm:spPr bwMode="auto"/>
      <dgm:t>
        <a:bodyPr vertOverflow="overflow" horzOverflow="overflow" vert="horz" rtlCol="0" fromWordArt="0" anchor="ctr" forceAA="0" compatLnSpc="0"/>
        <a:lstStyle/>
        <a:p>
          <a:pPr marL="0" indent="0" algn="ctr" defTabSz="6667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/>
            <a:t>Restitution</a:t>
          </a:r>
          <a:endParaRPr/>
        </a:p>
      </dgm:t>
    </dgm:pt>
    <dgm:pt modelId="{DEC1231D-1EA3-453B-912B-32B2BA98C0AB}" type="parTrans" cxnId="{E2F966D5-978E-4055-97EE-2D55FDF0C2AE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5EF675FB-7E4D-4388-A571-CBF6BE25FD63}" type="sibTrans" cxnId="{E2F966D5-978E-4055-97EE-2D55FDF0C2AE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F287A810-F8A7-458F-9E2E-D9B489B96900}">
      <dgm:prSet phldrT="[Text]"/>
      <dgm:spPr bwMode="auto"/>
      <dgm:t>
        <a:bodyPr vertOverflow="overflow" horzOverflow="overflow" vert="horz" rtlCol="0" fromWordArt="0" anchor="ctr" forceAA="0" compatLnSpc="0"/>
        <a:lstStyle/>
        <a:p>
          <a:pPr marL="114300" indent="-114300" algn="l" defTabSz="57784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/>
            <a:t>Base fixe? Fil-de-l’eau? </a:t>
          </a:r>
          <a:endParaRPr/>
        </a:p>
      </dgm:t>
    </dgm:pt>
    <dgm:pt modelId="{CF8091EC-7666-48DE-9346-ADBDC1341FFB}" type="parTrans" cxnId="{E984F94B-6D93-4D4E-AC52-8DA32D9D60C0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D39A725D-35B2-498F-9CC9-90672455DC68}" type="sibTrans" cxnId="{E984F94B-6D93-4D4E-AC52-8DA32D9D60C0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E988111B-0011-421C-8A83-1D5CA271DB35}">
      <dgm:prSet phldrT="[Text]"/>
      <dgm:spPr bwMode="auto"/>
      <dgm:t>
        <a:bodyPr vertOverflow="overflow" horzOverflow="overflow" vert="horz" rtlCol="0" fromWordArt="0" anchor="ctr" forceAA="0" compatLnSpc="0"/>
        <a:lstStyle/>
        <a:p>
          <a:pPr marL="114300" indent="-114300" algn="l" defTabSz="57784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/>
            <a:t>Hébergement? </a:t>
          </a:r>
          <a:endParaRPr/>
        </a:p>
      </dgm:t>
    </dgm:pt>
    <dgm:pt modelId="{1569AEB2-2E40-4A05-A495-A146B380B635}" type="parTrans" cxnId="{7B0F9893-D0F2-4CF9-A12D-99A9FDE8D91B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0E9D0E0F-37B2-4775-882D-9CFA50330A31}" type="sibTrans" cxnId="{7B0F9893-D0F2-4CF9-A12D-99A9FDE8D91B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1F87198D-8F96-45A4-85F3-7F4212DFEDF2}">
      <dgm:prSet phldrT="[Text]"/>
      <dgm:spPr bwMode="auto"/>
      <dgm:t>
        <a:bodyPr vertOverflow="overflow" horzOverflow="overflow" vert="horz" rtlCol="0" fromWordArt="0" anchor="ctr" forceAA="0" compatLnSpc="0"/>
        <a:lstStyle/>
        <a:p>
          <a:pPr marL="228600" indent="-114300" algn="l" defTabSz="57784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/>
            <a:t>~75% de réponses</a:t>
          </a:r>
          <a:endParaRPr/>
        </a:p>
      </dgm:t>
    </dgm:pt>
    <dgm:pt modelId="{47A125A3-CC51-46F2-B11C-7E359A9C3B7F}" type="parTrans" cxnId="{4B1C1818-5CEB-4BD0-90FC-C8607227977B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DDC24E29-00DD-4D74-B184-C625BDC4A5B9}" type="sibTrans" cxnId="{4B1C1818-5CEB-4BD0-90FC-C8607227977B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9458DCC8-830F-45E6-A087-59AE53355BF7}">
      <dgm:prSet phldrT="[Text]"/>
      <dgm:spPr bwMode="auto"/>
      <dgm:t>
        <a:bodyPr vertOverflow="overflow" horzOverflow="overflow" vert="horz" rtlCol="0" fromWordArt="0" anchor="ctr" forceAA="0" compatLnSpc="0"/>
        <a:lstStyle/>
        <a:p>
          <a:pPr marL="342900" indent="-114300" algn="l" defTabSz="57784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/>
            <a:t>Relances en cours</a:t>
          </a:r>
          <a:endParaRPr/>
        </a:p>
      </dgm:t>
    </dgm:pt>
    <dgm:pt modelId="{70A17D79-ACA4-4009-ABA8-77AC060D5A09}" type="parTrans" cxnId="{DC1EF086-59EA-4185-B7B1-D4E4FFC1D4CE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167DC1EF-908B-4F3C-80B5-5B5C46943159}" type="sibTrans" cxnId="{DC1EF086-59EA-4185-B7B1-D4E4FFC1D4CE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C9343712-D9F2-43D8-8F33-78A5AEA1D0D2}">
      <dgm:prSet phldrT="[Text]"/>
      <dgm:spPr bwMode="auto"/>
      <dgm:t>
        <a:bodyPr vertOverflow="overflow" horzOverflow="overflow" vert="horz" rtlCol="0" fromWordArt="0" anchor="ctr" forceAA="0" compatLnSpc="0"/>
        <a:lstStyle/>
        <a:p>
          <a:pPr marL="228600" indent="-114300" algn="l" defTabSz="57784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/>
            <a:t>UNESS Superviseur?</a:t>
          </a:r>
          <a:endParaRPr/>
        </a:p>
      </dgm:t>
    </dgm:pt>
    <dgm:pt modelId="{1927EB6F-3D91-4AB1-87C0-AC52962FB7A0}" type="parTrans" cxnId="{998662D2-3E29-4C21-A14C-A359D6F79268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825479EE-AEF4-4A9F-A645-875B4F54BD73}" type="sibTrans" cxnId="{998662D2-3E29-4C21-A14C-A359D6F79268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F581ACA2-E36F-4378-ADBA-604EBD6C4FCD}">
      <dgm:prSet phldrT="[Text]"/>
      <dgm:spPr bwMode="auto"/>
      <dgm:t>
        <a:bodyPr vertOverflow="overflow" horzOverflow="overflow" vert="horz" rtlCol="0" fromWordArt="0" anchor="ctr" forceAA="0" compatLnSpc="0"/>
        <a:lstStyle/>
        <a:p>
          <a:pPr marL="228600" indent="-114300" algn="l" defTabSz="57784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/>
            <a:t>SFH? </a:t>
          </a:r>
          <a:endParaRPr/>
        </a:p>
      </dgm:t>
    </dgm:pt>
    <dgm:pt modelId="{569F0230-EAB5-429F-8EC8-0E8808A1BD2B}" type="parTrans" cxnId="{4E348DF0-52A7-468E-82FD-D02A923F2810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DED34099-B6D4-43C2-AF4E-21B8B2E449D7}" type="sibTrans" cxnId="{4E348DF0-52A7-468E-82FD-D02A923F2810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280C3153-14F2-4C41-8CB7-B2F15A487130}" type="pres">
      <dgm:prSet presAssocID="{7E39EB66-696A-4179-9ABE-3FDC7CAF215C}" presName="linearFlow" presStyleCnt="0">
        <dgm:presLayoutVars>
          <dgm:dir/>
          <dgm:animLvl val="lvl"/>
          <dgm:resizeHandles val="exact"/>
        </dgm:presLayoutVars>
      </dgm:prSet>
      <dgm:spPr bwMode="auto"/>
    </dgm:pt>
    <dgm:pt modelId="{BF0D9E3D-FA09-4BD8-B3C9-13C81563750F}" type="pres">
      <dgm:prSet presAssocID="{A21765BD-A144-4642-9C5A-13B79FABF342}" presName="composite" presStyleCnt="0"/>
      <dgm:spPr bwMode="auto"/>
    </dgm:pt>
    <dgm:pt modelId="{5AA0A507-C1C7-4B06-B9C2-1EDE9E8FB6C8}" type="pres">
      <dgm:prSet presAssocID="{A21765BD-A144-4642-9C5A-13B79FABF342}" presName="parentText" presStyleLbl="alignNode1" presStyleIdx="0" presStyleCnt="3">
        <dgm:presLayoutVars>
          <dgm:chMax val="1"/>
          <dgm:bulletEnabled val="1"/>
        </dgm:presLayoutVars>
      </dgm:prSet>
      <dgm:spPr bwMode="auto"/>
    </dgm:pt>
    <dgm:pt modelId="{85252630-41AD-44E3-9E09-CAA19D6D25A4}" type="pres">
      <dgm:prSet presAssocID="{A21765BD-A144-4642-9C5A-13B79FABF342}" presName="descendantText" presStyleLbl="alignAcc1" presStyleIdx="0" presStyleCnt="3">
        <dgm:presLayoutVars>
          <dgm:bulletEnabled val="1"/>
        </dgm:presLayoutVars>
      </dgm:prSet>
      <dgm:spPr bwMode="auto"/>
    </dgm:pt>
    <dgm:pt modelId="{F989738C-3AB1-4482-8E95-35B343F39EAB}" type="pres">
      <dgm:prSet presAssocID="{318E3F1B-46A8-43C1-9B01-EB6F6D550AED}" presName="sp" presStyleCnt="0"/>
      <dgm:spPr bwMode="auto"/>
    </dgm:pt>
    <dgm:pt modelId="{AACC1371-3220-4404-9B33-54816A571ACD}" type="pres">
      <dgm:prSet presAssocID="{FAC300CD-67D7-499C-A0C9-D4D98C87323E}" presName="composite" presStyleCnt="0"/>
      <dgm:spPr bwMode="auto"/>
    </dgm:pt>
    <dgm:pt modelId="{E6C63739-A8BD-4F2F-B715-C41734AD9FF9}" type="pres">
      <dgm:prSet presAssocID="{FAC300CD-67D7-499C-A0C9-D4D98C87323E}" presName="parentText" presStyleLbl="alignNode1" presStyleIdx="1" presStyleCnt="3">
        <dgm:presLayoutVars>
          <dgm:chMax val="1"/>
          <dgm:bulletEnabled val="1"/>
        </dgm:presLayoutVars>
      </dgm:prSet>
      <dgm:spPr bwMode="auto"/>
    </dgm:pt>
    <dgm:pt modelId="{C9C5B3FC-E433-4BC8-B3AB-CFFB6E2936E3}" type="pres">
      <dgm:prSet presAssocID="{FAC300CD-67D7-499C-A0C9-D4D98C87323E}" presName="descendantText" presStyleLbl="alignAcc1" presStyleIdx="1" presStyleCnt="3">
        <dgm:presLayoutVars>
          <dgm:bulletEnabled val="1"/>
        </dgm:presLayoutVars>
      </dgm:prSet>
      <dgm:spPr bwMode="auto"/>
    </dgm:pt>
    <dgm:pt modelId="{43B4C44D-DC2D-4FB5-8EFB-D71ABDE52E6A}" type="pres">
      <dgm:prSet presAssocID="{CF4EA111-89D0-4E52-B13A-9AE58FCBB6D1}" presName="sp" presStyleCnt="0"/>
      <dgm:spPr bwMode="auto"/>
    </dgm:pt>
    <dgm:pt modelId="{7E4F4709-6399-425E-9266-2571E818F186}" type="pres">
      <dgm:prSet presAssocID="{9059D9B4-25BB-44B0-9BE3-6DE6F2581E91}" presName="composite" presStyleCnt="0"/>
      <dgm:spPr bwMode="auto"/>
    </dgm:pt>
    <dgm:pt modelId="{2AA5A618-581A-4CAE-80DD-4067D46987F0}" type="pres">
      <dgm:prSet presAssocID="{9059D9B4-25BB-44B0-9BE3-6DE6F2581E91}" presName="parentText" presStyleLbl="alignNode1" presStyleIdx="2" presStyleCnt="3">
        <dgm:presLayoutVars>
          <dgm:chMax val="1"/>
          <dgm:bulletEnabled val="1"/>
        </dgm:presLayoutVars>
      </dgm:prSet>
      <dgm:spPr bwMode="auto"/>
    </dgm:pt>
    <dgm:pt modelId="{0C5E1527-1D55-40FE-AE59-111B3EA6ECB5}" type="pres">
      <dgm:prSet presAssocID="{9059D9B4-25BB-44B0-9BE3-6DE6F2581E91}" presName="descendantText" presStyleLbl="alignAcc1" presStyleIdx="2" presStyleCnt="3">
        <dgm:presLayoutVars>
          <dgm:bulletEnabled val="1"/>
        </dgm:presLayoutVars>
      </dgm:prSet>
      <dgm:spPr bwMode="auto"/>
    </dgm:pt>
  </dgm:ptLst>
  <dgm:cxnLst>
    <dgm:cxn modelId="{4B1C1818-5CEB-4BD0-90FC-C8607227977B}" srcId="{31F10D7A-5F7E-4539-947F-413108F93B4A}" destId="{1F87198D-8F96-45A4-85F3-7F4212DFEDF2}" srcOrd="0" destOrd="0" parTransId="{47A125A3-CC51-46F2-B11C-7E359A9C3B7F}" sibTransId="{DDC24E29-00DD-4D74-B184-C625BDC4A5B9}"/>
    <dgm:cxn modelId="{897EE91E-1A32-4385-A17E-5FCABB982A84}" type="presOf" srcId="{9059D9B4-25BB-44B0-9BE3-6DE6F2581E91}" destId="{2AA5A618-581A-4CAE-80DD-4067D46987F0}" srcOrd="0" destOrd="0" presId="urn:microsoft.com/office/officeart/2005/8/layout/chevron2"/>
    <dgm:cxn modelId="{353A0A28-0E13-439B-9DCF-CF075D092BA3}" type="presOf" srcId="{A21765BD-A144-4642-9C5A-13B79FABF342}" destId="{5AA0A507-C1C7-4B06-B9C2-1EDE9E8FB6C8}" srcOrd="0" destOrd="0" presId="urn:microsoft.com/office/officeart/2005/8/layout/chevron2"/>
    <dgm:cxn modelId="{34707230-E267-41BE-84B9-7D10D207D02E}" type="presOf" srcId="{31F10D7A-5F7E-4539-947F-413108F93B4A}" destId="{85252630-41AD-44E3-9E09-CAA19D6D25A4}" srcOrd="0" destOrd="0" presId="urn:microsoft.com/office/officeart/2005/8/layout/chevron2"/>
    <dgm:cxn modelId="{B032BC43-2305-4D6B-89A7-3465F26349B4}" srcId="{7E39EB66-696A-4179-9ABE-3FDC7CAF215C}" destId="{A21765BD-A144-4642-9C5A-13B79FABF342}" srcOrd="0" destOrd="0" parTransId="{A2B45FC9-9751-4840-963F-E7CF64537FCA}" sibTransId="{318E3F1B-46A8-43C1-9B01-EB6F6D550AED}"/>
    <dgm:cxn modelId="{7A678C68-45C5-4EF9-A485-EC0EE1273426}" type="presOf" srcId="{C9343712-D9F2-43D8-8F33-78A5AEA1D0D2}" destId="{0C5E1527-1D55-40FE-AE59-111B3EA6ECB5}" srcOrd="0" destOrd="2" presId="urn:microsoft.com/office/officeart/2005/8/layout/chevron2"/>
    <dgm:cxn modelId="{5CB4B369-D5EC-4396-A235-866059FF386C}" type="presOf" srcId="{9458DCC8-830F-45E6-A087-59AE53355BF7}" destId="{85252630-41AD-44E3-9E09-CAA19D6D25A4}" srcOrd="0" destOrd="2" presId="urn:microsoft.com/office/officeart/2005/8/layout/chevron2"/>
    <dgm:cxn modelId="{E984F94B-6D93-4D4E-AC52-8DA32D9D60C0}" srcId="{9059D9B4-25BB-44B0-9BE3-6DE6F2581E91}" destId="{F287A810-F8A7-458F-9E2E-D9B489B96900}" srcOrd="0" destOrd="0" parTransId="{CF8091EC-7666-48DE-9346-ADBDC1341FFB}" sibTransId="{D39A725D-35B2-498F-9CC9-90672455DC68}"/>
    <dgm:cxn modelId="{547B756E-9138-4746-911B-C4B441EF1F93}" type="presOf" srcId="{FAC300CD-67D7-499C-A0C9-D4D98C87323E}" destId="{E6C63739-A8BD-4F2F-B715-C41734AD9FF9}" srcOrd="0" destOrd="0" presId="urn:microsoft.com/office/officeart/2005/8/layout/chevron2"/>
    <dgm:cxn modelId="{D695ED71-452F-430B-9D87-18CF050AEB84}" type="presOf" srcId="{F287A810-F8A7-458F-9E2E-D9B489B96900}" destId="{0C5E1527-1D55-40FE-AE59-111B3EA6ECB5}" srcOrd="0" destOrd="0" presId="urn:microsoft.com/office/officeart/2005/8/layout/chevron2"/>
    <dgm:cxn modelId="{202E8A76-711A-4F6D-93BA-F6AAB2991DB4}" srcId="{7E39EB66-696A-4179-9ABE-3FDC7CAF215C}" destId="{FAC300CD-67D7-499C-A0C9-D4D98C87323E}" srcOrd="1" destOrd="0" parTransId="{A2718406-7F36-403E-B033-02200C63D702}" sibTransId="{CF4EA111-89D0-4E52-B13A-9AE58FCBB6D1}"/>
    <dgm:cxn modelId="{ED2D597A-B558-40DD-9CD8-3D52E5E643AE}" type="presOf" srcId="{F581ACA2-E36F-4378-ADBA-604EBD6C4FCD}" destId="{0C5E1527-1D55-40FE-AE59-111B3EA6ECB5}" srcOrd="0" destOrd="3" presId="urn:microsoft.com/office/officeart/2005/8/layout/chevron2"/>
    <dgm:cxn modelId="{DC1EF086-59EA-4185-B7B1-D4E4FFC1D4CE}" srcId="{1F87198D-8F96-45A4-85F3-7F4212DFEDF2}" destId="{9458DCC8-830F-45E6-A087-59AE53355BF7}" srcOrd="0" destOrd="0" parTransId="{70A17D79-ACA4-4009-ABA8-77AC060D5A09}" sibTransId="{167DC1EF-908B-4F3C-80B5-5B5C46943159}"/>
    <dgm:cxn modelId="{C4478F91-7516-4C2E-A13C-1865D4D6A177}" srcId="{A21765BD-A144-4642-9C5A-13B79FABF342}" destId="{31F10D7A-5F7E-4539-947F-413108F93B4A}" srcOrd="0" destOrd="0" parTransId="{627E31EF-D67E-4F11-BA0B-72E55E2EC80A}" sibTransId="{22512E86-4D1A-45A3-9727-B03866826F61}"/>
    <dgm:cxn modelId="{7B0F9893-D0F2-4CF9-A12D-99A9FDE8D91B}" srcId="{9059D9B4-25BB-44B0-9BE3-6DE6F2581E91}" destId="{E988111B-0011-421C-8A83-1D5CA271DB35}" srcOrd="1" destOrd="0" parTransId="{1569AEB2-2E40-4A05-A495-A146B380B635}" sibTransId="{0E9D0E0F-37B2-4775-882D-9CFA50330A31}"/>
    <dgm:cxn modelId="{AC01C7AF-6FC3-4359-8DCE-31B7D3695C3A}" srcId="{FAC300CD-67D7-499C-A0C9-D4D98C87323E}" destId="{186A4F90-69BF-4458-ACEE-41C29741AB42}" srcOrd="0" destOrd="0" parTransId="{ABD539E5-712F-451E-AF99-A4201370BF62}" sibTransId="{EAFB8AA8-D278-4A84-B0EC-50B8F81FDF50}"/>
    <dgm:cxn modelId="{0BD5C3B2-640C-44C8-9863-DE8C9F9B9FD5}" type="presOf" srcId="{E988111B-0011-421C-8A83-1D5CA271DB35}" destId="{0C5E1527-1D55-40FE-AE59-111B3EA6ECB5}" srcOrd="0" destOrd="1" presId="urn:microsoft.com/office/officeart/2005/8/layout/chevron2"/>
    <dgm:cxn modelId="{946918C3-F3CB-4683-9798-0A7C2FCC52C7}" type="presOf" srcId="{5E088C33-7116-4825-85A4-B0383FD09456}" destId="{C9C5B3FC-E433-4BC8-B3AB-CFFB6E2936E3}" srcOrd="0" destOrd="1" presId="urn:microsoft.com/office/officeart/2005/8/layout/chevron2"/>
    <dgm:cxn modelId="{66E508CE-2A64-41E8-9BDD-4D8B277A30AC}" srcId="{FAC300CD-67D7-499C-A0C9-D4D98C87323E}" destId="{5E088C33-7116-4825-85A4-B0383FD09456}" srcOrd="1" destOrd="0" parTransId="{DB521D2B-7EB8-409F-A1AF-95CD8CB7EB5B}" sibTransId="{E18636CA-FD70-4A1C-9195-3133F5BDDC38}"/>
    <dgm:cxn modelId="{998662D2-3E29-4C21-A14C-A359D6F79268}" srcId="{E988111B-0011-421C-8A83-1D5CA271DB35}" destId="{C9343712-D9F2-43D8-8F33-78A5AEA1D0D2}" srcOrd="0" destOrd="0" parTransId="{1927EB6F-3D91-4AB1-87C0-AC52962FB7A0}" sibTransId="{825479EE-AEF4-4A9F-A645-875B4F54BD73}"/>
    <dgm:cxn modelId="{E2F966D5-978E-4055-97EE-2D55FDF0C2AE}" srcId="{7E39EB66-696A-4179-9ABE-3FDC7CAF215C}" destId="{9059D9B4-25BB-44B0-9BE3-6DE6F2581E91}" srcOrd="2" destOrd="0" parTransId="{DEC1231D-1EA3-453B-912B-32B2BA98C0AB}" sibTransId="{5EF675FB-7E4D-4388-A571-CBF6BE25FD63}"/>
    <dgm:cxn modelId="{FE73DED8-B251-494F-AB0E-681DCA10189A}" type="presOf" srcId="{1F87198D-8F96-45A4-85F3-7F4212DFEDF2}" destId="{85252630-41AD-44E3-9E09-CAA19D6D25A4}" srcOrd="0" destOrd="1" presId="urn:microsoft.com/office/officeart/2005/8/layout/chevron2"/>
    <dgm:cxn modelId="{210EEDDD-DC36-4E41-8894-F2518A0B492D}" type="presOf" srcId="{186A4F90-69BF-4458-ACEE-41C29741AB42}" destId="{C9C5B3FC-E433-4BC8-B3AB-CFFB6E2936E3}" srcOrd="0" destOrd="0" presId="urn:microsoft.com/office/officeart/2005/8/layout/chevron2"/>
    <dgm:cxn modelId="{75B8C7ED-5659-40E1-AE46-4F3D40A62D1B}" type="presOf" srcId="{7E39EB66-696A-4179-9ABE-3FDC7CAF215C}" destId="{280C3153-14F2-4C41-8CB7-B2F15A487130}" srcOrd="0" destOrd="0" presId="urn:microsoft.com/office/officeart/2005/8/layout/chevron2"/>
    <dgm:cxn modelId="{4E348DF0-52A7-468E-82FD-D02A923F2810}" srcId="{E988111B-0011-421C-8A83-1D5CA271DB35}" destId="{F581ACA2-E36F-4378-ADBA-604EBD6C4FCD}" srcOrd="1" destOrd="0" parTransId="{569F0230-EAB5-429F-8EC8-0E8808A1BD2B}" sibTransId="{DED34099-B6D4-43C2-AF4E-21B8B2E449D7}"/>
    <dgm:cxn modelId="{A9ACB50F-CED9-4EBC-B60B-3451D0A8684B}" type="presParOf" srcId="{280C3153-14F2-4C41-8CB7-B2F15A487130}" destId="{BF0D9E3D-FA09-4BD8-B3C9-13C81563750F}" srcOrd="0" destOrd="0" presId="urn:microsoft.com/office/officeart/2005/8/layout/chevron2"/>
    <dgm:cxn modelId="{609BBC38-A18E-44F2-993C-06DEFCC85D42}" type="presParOf" srcId="{BF0D9E3D-FA09-4BD8-B3C9-13C81563750F}" destId="{5AA0A507-C1C7-4B06-B9C2-1EDE9E8FB6C8}" srcOrd="0" destOrd="0" presId="urn:microsoft.com/office/officeart/2005/8/layout/chevron2"/>
    <dgm:cxn modelId="{95E0F976-BC36-467D-A3D5-407F8EADF5C2}" type="presParOf" srcId="{BF0D9E3D-FA09-4BD8-B3C9-13C81563750F}" destId="{85252630-41AD-44E3-9E09-CAA19D6D25A4}" srcOrd="1" destOrd="0" presId="urn:microsoft.com/office/officeart/2005/8/layout/chevron2"/>
    <dgm:cxn modelId="{D82FB38B-4C6A-41F7-9BE1-5A3B362237E2}" type="presParOf" srcId="{280C3153-14F2-4C41-8CB7-B2F15A487130}" destId="{F989738C-3AB1-4482-8E95-35B343F39EAB}" srcOrd="1" destOrd="0" presId="urn:microsoft.com/office/officeart/2005/8/layout/chevron2"/>
    <dgm:cxn modelId="{CBE09664-386D-4D61-B733-B3E05F178F10}" type="presParOf" srcId="{280C3153-14F2-4C41-8CB7-B2F15A487130}" destId="{AACC1371-3220-4404-9B33-54816A571ACD}" srcOrd="2" destOrd="0" presId="urn:microsoft.com/office/officeart/2005/8/layout/chevron2"/>
    <dgm:cxn modelId="{E996B94E-743E-48BE-9DFB-F5131E998C22}" type="presParOf" srcId="{AACC1371-3220-4404-9B33-54816A571ACD}" destId="{E6C63739-A8BD-4F2F-B715-C41734AD9FF9}" srcOrd="0" destOrd="0" presId="urn:microsoft.com/office/officeart/2005/8/layout/chevron2"/>
    <dgm:cxn modelId="{E927E9DE-AE79-44A5-922F-C94194EF67BF}" type="presParOf" srcId="{AACC1371-3220-4404-9B33-54816A571ACD}" destId="{C9C5B3FC-E433-4BC8-B3AB-CFFB6E2936E3}" srcOrd="1" destOrd="0" presId="urn:microsoft.com/office/officeart/2005/8/layout/chevron2"/>
    <dgm:cxn modelId="{7936E9A2-38C6-4F23-9B76-A2F61C3F164D}" type="presParOf" srcId="{280C3153-14F2-4C41-8CB7-B2F15A487130}" destId="{43B4C44D-DC2D-4FB5-8EFB-D71ABDE52E6A}" srcOrd="3" destOrd="0" presId="urn:microsoft.com/office/officeart/2005/8/layout/chevron2"/>
    <dgm:cxn modelId="{22E7EDA6-292B-4835-A235-D44466BF2676}" type="presParOf" srcId="{280C3153-14F2-4C41-8CB7-B2F15A487130}" destId="{7E4F4709-6399-425E-9266-2571E818F186}" srcOrd="4" destOrd="0" presId="urn:microsoft.com/office/officeart/2005/8/layout/chevron2"/>
    <dgm:cxn modelId="{5DE7C88D-7908-4E50-9FCE-6FB455868722}" type="presParOf" srcId="{7E4F4709-6399-425E-9266-2571E818F186}" destId="{2AA5A618-581A-4CAE-80DD-4067D46987F0}" srcOrd="0" destOrd="0" presId="urn:microsoft.com/office/officeart/2005/8/layout/chevron2"/>
    <dgm:cxn modelId="{1EEEFC42-227F-4930-9C12-4065C3D90161}" type="presParOf" srcId="{7E4F4709-6399-425E-9266-2571E818F186}" destId="{0C5E1527-1D55-40FE-AE59-111B3EA6ECB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0A507-C1C7-4B06-B9C2-1EDE9E8FB6C8}">
      <dsp:nvSpPr>
        <dsp:cNvPr id="0" name=""/>
        <dsp:cNvSpPr/>
      </dsp:nvSpPr>
      <dsp:spPr bwMode="auto">
        <a:xfrm rot="5400000">
          <a:off x="-250323" y="252798"/>
          <a:ext cx="1668822" cy="1168175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0795" tIns="10795" rIns="10795" bIns="10795" numCol="1" spcCol="1270" rtlCol="0" fromWordArt="0" anchor="ctr" anchorCtr="0" forceAA="0" compatLnSpc="0">
          <a:noAutofit/>
        </a:bodyPr>
        <a:lstStyle/>
        <a:p>
          <a:pPr marL="0" lvl="0" indent="0" algn="ctr" defTabSz="666749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  <a:defRPr/>
          </a:pPr>
          <a:r>
            <a:rPr lang="fr-FR" sz="1700" kern="1200"/>
            <a:t>Collection</a:t>
          </a:r>
          <a:endParaRPr sz="1700" kern="1200"/>
        </a:p>
      </dsp:txBody>
      <dsp:txXfrm rot="-5400000">
        <a:off x="1" y="586563"/>
        <a:ext cx="1168175" cy="500647"/>
      </dsp:txXfrm>
    </dsp:sp>
    <dsp:sp modelId="{85252630-41AD-44E3-9E09-CAA19D6D25A4}">
      <dsp:nvSpPr>
        <dsp:cNvPr id="0" name=""/>
        <dsp:cNvSpPr/>
      </dsp:nvSpPr>
      <dsp:spPr bwMode="auto">
        <a:xfrm rot="5400000">
          <a:off x="3028822" y="-1858170"/>
          <a:ext cx="1084734" cy="48060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/>
      </dsp:style>
      <dsp:txBody>
        <a:bodyPr spcFirstLastPara="0" vertOverflow="overflow" horzOverflow="overflow" vert="horz" wrap="square" lIns="120904" tIns="10795" rIns="10795" bIns="10795" numCol="1" spcCol="1270" rtlCol="0" fromWordArt="0" anchor="ctr" anchorCtr="0" forceAA="0" compatLnSpc="0">
          <a:noAutofit/>
        </a:bodyPr>
        <a:lstStyle/>
        <a:p>
          <a:pPr marL="114300" lvl="1" indent="-114300" algn="l" defTabSz="577848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  <a:defRPr/>
          </a:pPr>
          <a:r>
            <a:rPr lang="fr-FR" sz="1700" kern="1200"/>
            <a:t>~80% centres contactés/identifiés</a:t>
          </a:r>
          <a:endParaRPr sz="1700" kern="1200"/>
        </a:p>
        <a:p>
          <a:pPr marL="228600" lvl="2" indent="-114300" algn="l" defTabSz="577848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  <a:defRPr/>
          </a:pPr>
          <a:r>
            <a:rPr lang="fr-FR" sz="1700" kern="1200"/>
            <a:t>~75% de réponses</a:t>
          </a:r>
          <a:endParaRPr sz="1700" kern="1200"/>
        </a:p>
        <a:p>
          <a:pPr marL="342900" lvl="3" indent="-114300" algn="l" defTabSz="577848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  <a:defRPr/>
          </a:pPr>
          <a:r>
            <a:rPr lang="fr-FR" sz="1700" kern="1200"/>
            <a:t>Relances en cours</a:t>
          </a:r>
          <a:endParaRPr sz="1700" kern="1200"/>
        </a:p>
      </dsp:txBody>
      <dsp:txXfrm rot="-5400000">
        <a:off x="1168176" y="55428"/>
        <a:ext cx="4753075" cy="978830"/>
      </dsp:txXfrm>
    </dsp:sp>
    <dsp:sp modelId="{E6C63739-A8BD-4F2F-B715-C41734AD9FF9}">
      <dsp:nvSpPr>
        <dsp:cNvPr id="0" name=""/>
        <dsp:cNvSpPr/>
      </dsp:nvSpPr>
      <dsp:spPr bwMode="auto">
        <a:xfrm rot="5400000">
          <a:off x="-250323" y="1728326"/>
          <a:ext cx="1668822" cy="1168175"/>
        </a:xfrm>
        <a:prstGeom prst="chevron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accent4">
              <a:hueOff val="4900445"/>
              <a:satOff val="-20388"/>
              <a:lumOff val="4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0795" tIns="10795" rIns="10795" bIns="10795" numCol="1" spcCol="1270" rtlCol="0" fromWordArt="0" anchor="ctr" anchorCtr="0" forceAA="0" compatLnSpc="0">
          <a:noAutofit/>
        </a:bodyPr>
        <a:lstStyle/>
        <a:p>
          <a:pPr marL="0" lvl="0" indent="0" algn="ctr" defTabSz="666749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  <a:defRPr/>
          </a:pPr>
          <a:r>
            <a:rPr lang="fr-FR" sz="1700" kern="1200"/>
            <a:t>Analyse des ECOS / SDD</a:t>
          </a:r>
          <a:endParaRPr sz="1700" kern="1200"/>
        </a:p>
      </dsp:txBody>
      <dsp:txXfrm rot="-5400000">
        <a:off x="1" y="2062091"/>
        <a:ext cx="1168175" cy="500647"/>
      </dsp:txXfrm>
    </dsp:sp>
    <dsp:sp modelId="{C9C5B3FC-E433-4BC8-B3AB-CFFB6E2936E3}">
      <dsp:nvSpPr>
        <dsp:cNvPr id="0" name=""/>
        <dsp:cNvSpPr/>
      </dsp:nvSpPr>
      <dsp:spPr bwMode="auto">
        <a:xfrm rot="5400000">
          <a:off x="3028822" y="-382643"/>
          <a:ext cx="1084734" cy="48060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4900445"/>
              <a:satOff val="-20388"/>
              <a:lumOff val="4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/>
      </dsp:style>
      <dsp:txBody>
        <a:bodyPr spcFirstLastPara="0" vertOverflow="overflow" horzOverflow="overflow" vert="horz" wrap="square" lIns="120904" tIns="10795" rIns="10795" bIns="10795" numCol="1" spcCol="1270" rtlCol="0" fromWordArt="0" anchor="ctr" anchorCtr="0" forceAA="0" compatLnSpc="0">
          <a:noAutofit/>
        </a:bodyPr>
        <a:lstStyle/>
        <a:p>
          <a:pPr marL="114300" lvl="1" indent="-114300" algn="l" defTabSz="577848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  <a:defRPr/>
          </a:pPr>
          <a:r>
            <a:rPr lang="fr-FR" sz="1700" kern="1200"/>
            <a:t>Réunions 1/mois (à partir d’une masse critique d’ECOS)</a:t>
          </a:r>
          <a:endParaRPr sz="1700" kern="1200"/>
        </a:p>
        <a:p>
          <a:pPr marL="114300" lvl="1" indent="-114300" algn="l" defTabSz="577848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  <a:defRPr/>
          </a:pPr>
          <a:r>
            <a:rPr lang="fr-FR" sz="1700" kern="1200"/>
            <a:t>Analyse de ~10 ECOS / Annotation: modalité exacte variable (prélecture et validation en groupe )</a:t>
          </a:r>
          <a:endParaRPr sz="1700" kern="1200"/>
        </a:p>
      </dsp:txBody>
      <dsp:txXfrm rot="-5400000">
        <a:off x="1168176" y="1530955"/>
        <a:ext cx="4753075" cy="978830"/>
      </dsp:txXfrm>
    </dsp:sp>
    <dsp:sp modelId="{2AA5A618-581A-4CAE-80DD-4067D46987F0}">
      <dsp:nvSpPr>
        <dsp:cNvPr id="0" name=""/>
        <dsp:cNvSpPr/>
      </dsp:nvSpPr>
      <dsp:spPr bwMode="auto">
        <a:xfrm rot="5400000">
          <a:off x="-250323" y="3203854"/>
          <a:ext cx="1668822" cy="1168175"/>
        </a:xfrm>
        <a:prstGeom prst="chevron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0795" tIns="10795" rIns="10795" bIns="10795" numCol="1" spcCol="1270" rtlCol="0" fromWordArt="0" anchor="ctr" anchorCtr="0" forceAA="0" compatLnSpc="0">
          <a:noAutofit/>
        </a:bodyPr>
        <a:lstStyle/>
        <a:p>
          <a:pPr marL="0" lvl="0" indent="0" algn="ctr" defTabSz="666749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  <a:defRPr/>
          </a:pPr>
          <a:r>
            <a:rPr lang="fr-FR" sz="1700" kern="1200"/>
            <a:t>Restitution</a:t>
          </a:r>
          <a:endParaRPr sz="1700" kern="1200"/>
        </a:p>
      </dsp:txBody>
      <dsp:txXfrm rot="-5400000">
        <a:off x="1" y="3537619"/>
        <a:ext cx="1168175" cy="500647"/>
      </dsp:txXfrm>
    </dsp:sp>
    <dsp:sp modelId="{0C5E1527-1D55-40FE-AE59-111B3EA6ECB5}">
      <dsp:nvSpPr>
        <dsp:cNvPr id="0" name=""/>
        <dsp:cNvSpPr/>
      </dsp:nvSpPr>
      <dsp:spPr bwMode="auto">
        <a:xfrm rot="5400000">
          <a:off x="3028822" y="1092884"/>
          <a:ext cx="1084734" cy="48060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/>
      </dsp:style>
      <dsp:txBody>
        <a:bodyPr spcFirstLastPara="0" vertOverflow="overflow" horzOverflow="overflow" vert="horz" wrap="square" lIns="120904" tIns="10795" rIns="10795" bIns="10795" numCol="1" spcCol="1270" rtlCol="0" fromWordArt="0" anchor="ctr" anchorCtr="0" forceAA="0" compatLnSpc="0">
          <a:noAutofit/>
        </a:bodyPr>
        <a:lstStyle/>
        <a:p>
          <a:pPr marL="114300" lvl="1" indent="-114300" algn="l" defTabSz="577848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  <a:defRPr/>
          </a:pPr>
          <a:r>
            <a:rPr lang="fr-FR" sz="1700" kern="1200"/>
            <a:t>Base fixe? Fil-de-l’eau? </a:t>
          </a:r>
          <a:endParaRPr sz="1700" kern="1200"/>
        </a:p>
        <a:p>
          <a:pPr marL="114300" lvl="1" indent="-114300" algn="l" defTabSz="577848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  <a:defRPr/>
          </a:pPr>
          <a:r>
            <a:rPr lang="fr-FR" sz="1700" kern="1200"/>
            <a:t>Hébergement? </a:t>
          </a:r>
          <a:endParaRPr sz="1700" kern="1200"/>
        </a:p>
        <a:p>
          <a:pPr marL="228600" lvl="2" indent="-114300" algn="l" defTabSz="577848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  <a:defRPr/>
          </a:pPr>
          <a:r>
            <a:rPr lang="fr-FR" sz="1700" kern="1200"/>
            <a:t>UNESS Superviseur?</a:t>
          </a:r>
          <a:endParaRPr sz="1700" kern="1200"/>
        </a:p>
        <a:p>
          <a:pPr marL="228600" lvl="2" indent="-114300" algn="l" defTabSz="577848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  <a:defRPr/>
          </a:pPr>
          <a:r>
            <a:rPr lang="fr-FR" sz="1700" kern="1200"/>
            <a:t>SFH? </a:t>
          </a:r>
          <a:endParaRPr sz="1700" kern="1200"/>
        </a:p>
      </dsp:txBody>
      <dsp:txXfrm rot="-5400000">
        <a:off x="1168176" y="3006482"/>
        <a:ext cx="4753075" cy="9788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AA5D58C1-E7FD-06A6-CC8E-60F0112B7B04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A5DFDFE-D310-11D9-E145-A435188A6B06}" type="slidenum">
              <a:rPr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1322F58-F232-B38B-9A7C-A4CCCBF5CBF4}" type="slidenum">
              <a:rPr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407F209-43C2-9D56-3968-E17A139199E5}" type="slidenum">
              <a:rPr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86847818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200422810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0536727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910EAA1-2976-4D7D-0995-1E2E0C2E8080}" type="slidenum">
              <a:rPr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13750217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67140876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228131233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5AE6C94-E1C2-22E4-8C08-B5CF96AFC385}" type="slidenum">
              <a:rPr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84596801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171258916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98682907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550DF00-5D54-E479-612F-4B1868262F02}" type="slidenum">
              <a:rPr/>
              <a:t>7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4E47F75-0C4C-43BF-94E3-ED24D63CFFD3}" type="datetimeFigureOut">
              <a:rPr lang="fr-FR"/>
              <a:t>11/02/2025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444E373-5245-49C4-A826-5F3BB79D4CBD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4E47F75-0C4C-43BF-94E3-ED24D63CFFD3}" type="datetimeFigureOut">
              <a:rPr lang="fr-FR"/>
              <a:t>11/02/2025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444E373-5245-49C4-A826-5F3BB79D4CBD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4E47F75-0C4C-43BF-94E3-ED24D63CFFD3}" type="datetimeFigureOut">
              <a:rPr lang="fr-FR"/>
              <a:t>11/02/2025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444E373-5245-49C4-A826-5F3BB79D4CBD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4E47F75-0C4C-43BF-94E3-ED24D63CFFD3}" type="datetimeFigureOut">
              <a:rPr lang="fr-FR"/>
              <a:t>11/02/2025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444E373-5245-49C4-A826-5F3BB79D4CBD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4E47F75-0C4C-43BF-94E3-ED24D63CFFD3}" type="datetimeFigureOut">
              <a:rPr lang="fr-FR"/>
              <a:t>11/02/2025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444E373-5245-49C4-A826-5F3BB79D4CBD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4E47F75-0C4C-43BF-94E3-ED24D63CFFD3}" type="datetimeFigureOut">
              <a:rPr lang="fr-FR"/>
              <a:t>11/02/2025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444E373-5245-49C4-A826-5F3BB79D4CBD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4E47F75-0C4C-43BF-94E3-ED24D63CFFD3}" type="datetimeFigureOut">
              <a:rPr lang="fr-FR"/>
              <a:t>11/02/2025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444E373-5245-49C4-A826-5F3BB79D4CBD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4E47F75-0C4C-43BF-94E3-ED24D63CFFD3}" type="datetimeFigureOut">
              <a:rPr lang="fr-FR"/>
              <a:t>11/02/2025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444E373-5245-49C4-A826-5F3BB79D4CBD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4E47F75-0C4C-43BF-94E3-ED24D63CFFD3}" type="datetimeFigureOut">
              <a:rPr lang="fr-FR"/>
              <a:t>11/02/2025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444E373-5245-49C4-A826-5F3BB79D4CBD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4E47F75-0C4C-43BF-94E3-ED24D63CFFD3}" type="datetimeFigureOut">
              <a:rPr lang="fr-FR"/>
              <a:t>11/02/2025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444E373-5245-49C4-A826-5F3BB79D4CBD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4E47F75-0C4C-43BF-94E3-ED24D63CFFD3}" type="datetimeFigureOut">
              <a:rPr lang="fr-FR"/>
              <a:t>11/02/2025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444E373-5245-49C4-A826-5F3BB79D4CBD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4E47F75-0C4C-43BF-94E3-ED24D63CFFD3}" type="datetimeFigureOut">
              <a:rPr lang="fr-FR"/>
              <a:t>11/02/2025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444E373-5245-49C4-A826-5F3BB79D4CBD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 bwMode="auto">
          <a:xfrm>
            <a:off x="0" y="0"/>
            <a:ext cx="11732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2000" b="1">
                <a:latin typeface="Gill Sans MT"/>
              </a:rPr>
              <a:t>Examens Cliniques Objectifs et Structurés – Hématologie: Historique et groupe de travail actuel </a:t>
            </a:r>
            <a:endParaRPr/>
          </a:p>
        </p:txBody>
      </p:sp>
      <p:sp>
        <p:nvSpPr>
          <p:cNvPr id="11" name="TextBox 10"/>
          <p:cNvSpPr txBox="1"/>
          <p:nvPr/>
        </p:nvSpPr>
        <p:spPr bwMode="auto">
          <a:xfrm>
            <a:off x="361317" y="681390"/>
            <a:ext cx="11497545" cy="146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/>
              <a:t>—&gt; Définition des Situations de Départ « Hématologiques »</a:t>
            </a:r>
            <a:endParaRPr/>
          </a:p>
          <a:p>
            <a:pPr marL="285750" indent="-285750">
              <a:buFont typeface="Wingdings"/>
              <a:buChar char="à"/>
              <a:defRPr/>
            </a:pPr>
            <a:endParaRPr lang="fr-FR"/>
          </a:p>
          <a:p>
            <a:pPr>
              <a:defRPr/>
            </a:pPr>
            <a:r>
              <a:rPr lang="fr-FR"/>
              <a:t>		Organiser une </a:t>
            </a:r>
            <a:r>
              <a:rPr lang="fr-FR" b="1"/>
              <a:t>banque d’ECOS d’hématologie </a:t>
            </a:r>
            <a:r>
              <a:rPr lang="fr-FR"/>
              <a:t>(Journée 2022 des Enseignants) : orientée ‘instructeur’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/>
              <a:t>—&gt; Réunion en Octobre 2022 sous l’impulsion du Pr Raphaël Itzykson, début relecture Mai 2023</a:t>
            </a:r>
            <a:endParaRPr/>
          </a:p>
        </p:txBody>
      </p:sp>
      <p:graphicFrame>
        <p:nvGraphicFramePr>
          <p:cNvPr id="12" name="Diagram 11"/>
          <p:cNvGraphicFramePr>
            <a:graphicFrameLocks/>
          </p:cNvGraphicFramePr>
          <p:nvPr/>
        </p:nvGraphicFramePr>
        <p:xfrm>
          <a:off x="3042979" y="2192329"/>
          <a:ext cx="5974203" cy="4624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1718335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Etat des lieux</a:t>
            </a:r>
          </a:p>
        </p:txBody>
      </p:sp>
      <p:sp>
        <p:nvSpPr>
          <p:cNvPr id="711697869" name="Content Placeholder 2"/>
          <p:cNvSpPr>
            <a:spLocks noGrp="1"/>
          </p:cNvSpPr>
          <p:nvPr>
            <p:ph idx="1"/>
          </p:nvPr>
        </p:nvSpPr>
        <p:spPr bwMode="auto">
          <a:xfrm>
            <a:off x="838198" y="1740958"/>
            <a:ext cx="10515600" cy="4351338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5000" lnSpcReduction="1000"/>
          </a:bodyPr>
          <a:lstStyle/>
          <a:p>
            <a:pPr>
              <a:defRPr/>
            </a:pPr>
            <a:r>
              <a:t>28 Centres contactés :</a:t>
            </a:r>
          </a:p>
          <a:p>
            <a:pPr lvl="1">
              <a:defRPr/>
            </a:pPr>
            <a:r>
              <a:t>80% de réponses favorables</a:t>
            </a:r>
          </a:p>
          <a:p>
            <a:pPr lvl="2">
              <a:defRPr/>
            </a:pPr>
            <a:r>
              <a:t>~75% ont transformé l’essai et transmis </a:t>
            </a:r>
            <a:r>
              <a:rPr>
                <a:latin typeface="Arial"/>
                <a:ea typeface="Arial"/>
                <a:cs typeface="Arial"/>
              </a:rPr>
              <a:t>≥</a:t>
            </a:r>
            <a:r>
              <a:t> 1 dossier : </a:t>
            </a:r>
            <a:r>
              <a:rPr b="1"/>
              <a:t>41 stations reçues</a:t>
            </a:r>
            <a:endParaRPr/>
          </a:p>
          <a:p>
            <a:pPr lvl="2">
              <a:defRPr/>
            </a:pPr>
            <a:endParaRPr/>
          </a:p>
          <a:p>
            <a:pPr lvl="0">
              <a:defRPr/>
            </a:pPr>
            <a:r>
              <a:t>Un engouement limité pour ces relectures</a:t>
            </a:r>
          </a:p>
          <a:p>
            <a:pPr lvl="2">
              <a:defRPr/>
            </a:pPr>
            <a:endParaRPr/>
          </a:p>
          <a:p>
            <a:pPr lvl="0">
              <a:defRPr/>
            </a:pPr>
            <a:r>
              <a:t>Reformatage des dossiers :</a:t>
            </a:r>
          </a:p>
          <a:p>
            <a:pPr lvl="1">
              <a:defRPr/>
            </a:pPr>
            <a:r>
              <a:t>Dossiers </a:t>
            </a:r>
            <a:r>
              <a:rPr u="sng"/>
              <a:t>d’entraînement</a:t>
            </a:r>
            <a:endParaRPr/>
          </a:p>
          <a:p>
            <a:pPr lvl="1">
              <a:defRPr/>
            </a:pPr>
            <a:r>
              <a:t>Formatlisation des ECOS (outil Excel de Faculté Saint Etienne, v39)</a:t>
            </a:r>
          </a:p>
          <a:p>
            <a:pPr lvl="1">
              <a:defRPr/>
            </a:pPr>
            <a:r>
              <a:t>Gain de temps pour passage en banque nationale (uniformisation)</a:t>
            </a:r>
          </a:p>
          <a:p>
            <a:pPr lvl="1">
              <a:defRPr/>
            </a:pPr>
            <a:r>
              <a:t>Interrogabilité transversale si besoin, etc...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110825007" name="Image 111082500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0" y="0"/>
            <a:ext cx="5340295" cy="2343010"/>
          </a:xfrm>
          <a:prstGeom prst="rect">
            <a:avLst/>
          </a:prstGeom>
        </p:spPr>
      </p:pic>
      <p:pic>
        <p:nvPicPr>
          <p:cNvPr id="1338850321" name="Image 1338850320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0" y="2331104"/>
            <a:ext cx="5571214" cy="4298805"/>
          </a:xfrm>
          <a:prstGeom prst="rect">
            <a:avLst/>
          </a:prstGeom>
        </p:spPr>
      </p:pic>
      <p:pic>
        <p:nvPicPr>
          <p:cNvPr id="1406534102" name="Image 1406534101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5408331" y="0"/>
            <a:ext cx="6274284" cy="2947455"/>
          </a:xfrm>
          <a:prstGeom prst="rect">
            <a:avLst/>
          </a:prstGeom>
        </p:spPr>
      </p:pic>
      <p:pic>
        <p:nvPicPr>
          <p:cNvPr id="1259968991" name="Image 1259968990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5408331" y="2947455"/>
            <a:ext cx="6274284" cy="31663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89106502" name="Image 189106501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0" y="0"/>
            <a:ext cx="12002892" cy="642758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43101309" name="Image 84310130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0" y="0"/>
            <a:ext cx="12152571" cy="64441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07421950" name="Image 707421949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0" y="0"/>
            <a:ext cx="12166178" cy="602798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3848389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Avenir</a:t>
            </a:r>
          </a:p>
        </p:txBody>
      </p:sp>
      <p:sp>
        <p:nvSpPr>
          <p:cNvPr id="929730467" name="Content Placeholder 2"/>
          <p:cNvSpPr>
            <a:spLocks noGrp="1"/>
          </p:cNvSpPr>
          <p:nvPr>
            <p:ph idx="1"/>
          </p:nvPr>
        </p:nvSpPr>
        <p:spPr bwMode="auto">
          <a:xfrm>
            <a:off x="838197" y="1740956"/>
            <a:ext cx="11355426" cy="4351338"/>
          </a:xfrm>
        </p:spPr>
        <p:txBody>
          <a:bodyPr/>
          <a:lstStyle/>
          <a:p>
            <a:pPr lvl="0">
              <a:defRPr/>
            </a:pPr>
            <a:r>
              <a:t>Groupe initial de relecteurs</a:t>
            </a:r>
          </a:p>
          <a:p>
            <a:pPr lvl="1">
              <a:defRPr/>
            </a:pPr>
            <a:r>
              <a:t>Réunion N°1 : 13/02/2024 (2 réponses), finalement annulée</a:t>
            </a:r>
          </a:p>
          <a:p>
            <a:pPr lvl="0">
              <a:defRPr/>
            </a:pPr>
            <a:endParaRPr/>
          </a:p>
          <a:p>
            <a:pPr lvl="0">
              <a:defRPr/>
            </a:pPr>
            <a:r>
              <a:t>Proposition :</a:t>
            </a:r>
          </a:p>
          <a:p>
            <a:pPr lvl="1">
              <a:defRPr/>
            </a:pPr>
            <a:r>
              <a:t>Poursuite du formatage au fil de l’eau</a:t>
            </a:r>
          </a:p>
          <a:p>
            <a:pPr lvl="1">
              <a:defRPr/>
            </a:pPr>
            <a:r>
              <a:t>Banque Nationale : </a:t>
            </a:r>
          </a:p>
          <a:p>
            <a:pPr lvl="2">
              <a:defRPr/>
            </a:pPr>
            <a:r>
              <a:t>Venir compléter les vignettes cliniques adossées à chaque item du référentiel</a:t>
            </a:r>
          </a:p>
          <a:p>
            <a:pPr lvl="2">
              <a:defRPr/>
            </a:pPr>
            <a:r>
              <a:t>« ouverte » enseignants/étudiants</a:t>
            </a:r>
          </a:p>
          <a:p>
            <a:pPr lvl="2">
              <a:defRPr/>
            </a:pPr>
            <a:r>
              <a:t>Hébergée par la SFH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248</Words>
  <Application>Microsoft Office PowerPoint</Application>
  <DocSecurity>0</DocSecurity>
  <PresentationFormat>Grand écran</PresentationFormat>
  <Paragraphs>47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Gill Sans MT</vt:lpstr>
      <vt:lpstr>Wingdings</vt:lpstr>
      <vt:lpstr>Office Theme</vt:lpstr>
      <vt:lpstr>Présentation PowerPoint</vt:lpstr>
      <vt:lpstr>Etat des lieux</vt:lpstr>
      <vt:lpstr>Présentation PowerPoint</vt:lpstr>
      <vt:lpstr>Présentation PowerPoint</vt:lpstr>
      <vt:lpstr>Présentation PowerPoint</vt:lpstr>
      <vt:lpstr>Présentation PowerPoint</vt:lpstr>
      <vt:lpstr>Avenir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Benoit Tessoulin</dc:creator>
  <cp:keywords/>
  <dc:description/>
  <cp:lastModifiedBy>Marc Maynadie</cp:lastModifiedBy>
  <cp:revision>73</cp:revision>
  <dcterms:created xsi:type="dcterms:W3CDTF">2023-02-08T18:35:52Z</dcterms:created>
  <dcterms:modified xsi:type="dcterms:W3CDTF">2025-02-11T14:36:13Z</dcterms:modified>
  <cp:category/>
  <dc:identifier/>
  <cp:contentStatus/>
  <dc:language/>
  <cp:version/>
</cp:coreProperties>
</file>