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3" r:id="rId2"/>
    <p:sldMasterId id="2147483688" r:id="rId3"/>
    <p:sldMasterId id="2147483693" r:id="rId4"/>
  </p:sldMasterIdLst>
  <p:notesMasterIdLst>
    <p:notesMasterId r:id="rId36"/>
  </p:notesMasterIdLst>
  <p:sldIdLst>
    <p:sldId id="28183" r:id="rId5"/>
    <p:sldId id="28187" r:id="rId6"/>
    <p:sldId id="1187" r:id="rId7"/>
    <p:sldId id="1189" r:id="rId8"/>
    <p:sldId id="831" r:id="rId9"/>
    <p:sldId id="1191" r:id="rId10"/>
    <p:sldId id="28166" r:id="rId11"/>
    <p:sldId id="28170" r:id="rId12"/>
    <p:sldId id="27986" r:id="rId13"/>
    <p:sldId id="354" r:id="rId14"/>
    <p:sldId id="28093" r:id="rId15"/>
    <p:sldId id="359" r:id="rId16"/>
    <p:sldId id="365" r:id="rId17"/>
    <p:sldId id="364" r:id="rId18"/>
    <p:sldId id="353" r:id="rId19"/>
    <p:sldId id="352" r:id="rId20"/>
    <p:sldId id="1200" r:id="rId21"/>
    <p:sldId id="28194" r:id="rId22"/>
    <p:sldId id="28199" r:id="rId23"/>
    <p:sldId id="28192" r:id="rId24"/>
    <p:sldId id="1121" r:id="rId25"/>
    <p:sldId id="1197" r:id="rId26"/>
    <p:sldId id="1198" r:id="rId27"/>
    <p:sldId id="1199" r:id="rId28"/>
    <p:sldId id="28198" r:id="rId29"/>
    <p:sldId id="28188" r:id="rId30"/>
    <p:sldId id="28196" r:id="rId31"/>
    <p:sldId id="28195" r:id="rId32"/>
    <p:sldId id="28190" r:id="rId33"/>
    <p:sldId id="1026" r:id="rId34"/>
    <p:sldId id="28169" r:id="rId35"/>
  </p:sldIdLst>
  <p:sldSz cx="12192000" cy="6858000"/>
  <p:notesSz cx="6858000" cy="9144000"/>
  <p:embeddedFontLst>
    <p:embeddedFont>
      <p:font typeface="Times" panose="02020603050405020304" pitchFamily="18" charset="0"/>
      <p:regular r:id="rId37"/>
      <p:bold r:id="rId38"/>
      <p:italic r:id="rId39"/>
      <p:boldItalic r:id="rId40"/>
    </p:embeddedFont>
    <p:embeddedFont>
      <p:font typeface="Microsoft YaHei" panose="020B0503020204020204" pitchFamily="34" charset="-122"/>
      <p:regular r:id="rId41"/>
      <p:bold r:id="rId42"/>
    </p:embeddedFont>
    <p:embeddedFont>
      <p:font typeface="ＭＳ Ｐゴシック" panose="020B0600070205080204" pitchFamily="34" charset="-128"/>
      <p:regular r:id="rId43"/>
    </p:embeddedFont>
    <p:embeddedFont>
      <p:font typeface="ＭＳ Ｐゴシック" panose="020B0600070205080204" pitchFamily="34" charset="-128"/>
      <p:regular r:id="rId43"/>
    </p:embeddedFont>
    <p:embeddedFont>
      <p:font typeface="Poppins" panose="020B0604020202020204" charset="0"/>
      <p:regular r:id="rId44"/>
      <p:bold r:id="rId45"/>
      <p:italic r:id="rId46"/>
      <p:boldItalic r:id="rId47"/>
    </p:embeddedFont>
    <p:embeddedFont>
      <p:font typeface="Poppins Black" panose="020B0604020202020204" charset="0"/>
      <p:bold r:id="rId48"/>
      <p:italic r:id="rId49"/>
      <p:boldItalic r:id="rId50"/>
    </p:embeddedFont>
    <p:embeddedFont>
      <p:font typeface="Calibri" panose="020F0502020204030204" pitchFamily="34"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Roboto" panose="020B0604020202020204" charset="0"/>
      <p:regular r:id="rId59"/>
      <p:bold r:id="rId60"/>
      <p:italic r:id="rId61"/>
      <p:boldItalic r:id="rId62"/>
    </p:embeddedFont>
    <p:embeddedFont>
      <p:font typeface="Tahoma" panose="020B0604030504040204"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re, plan et présentation du Shift" id="{B3EC484C-6BFB-419F-9B07-79B55A635F31}">
          <p14:sldIdLst>
            <p14:sldId id="28183"/>
            <p14:sldId id="28187"/>
            <p14:sldId id="1187"/>
            <p14:sldId id="1189"/>
            <p14:sldId id="831"/>
            <p14:sldId id="1191"/>
          </p14:sldIdLst>
        </p14:section>
        <p14:section name="Introduction CC" id="{81EF091D-38C3-4416-A2BA-235C8D0F0D49}">
          <p14:sldIdLst/>
        </p14:section>
        <p14:section name="Résultats empreinte carbone" id="{73126A1E-D859-40B1-8D82-F774D8DBA898}">
          <p14:sldIdLst>
            <p14:sldId id="28166"/>
            <p14:sldId id="28170"/>
            <p14:sldId id="27986"/>
          </p14:sldIdLst>
        </p14:section>
        <p14:section name="Feuille de route décarbonation" id="{81C3981B-0325-4FC2-9259-D8FFF0AA4B52}">
          <p14:sldIdLst>
            <p14:sldId id="354"/>
            <p14:sldId id="28093"/>
            <p14:sldId id="359"/>
            <p14:sldId id="365"/>
            <p14:sldId id="364"/>
            <p14:sldId id="353"/>
            <p14:sldId id="352"/>
            <p14:sldId id="1200"/>
          </p14:sldIdLst>
        </p14:section>
        <p14:section name="Conclusion" id="{444FF151-F8AD-4895-BFCA-204F5AB7D644}">
          <p14:sldIdLst>
            <p14:sldId id="28194"/>
            <p14:sldId id="28199"/>
            <p14:sldId id="28192"/>
            <p14:sldId id="1121"/>
            <p14:sldId id="1197"/>
            <p14:sldId id="1198"/>
            <p14:sldId id="1199"/>
            <p14:sldId id="28198"/>
            <p14:sldId id="28188"/>
            <p14:sldId id="28196"/>
            <p14:sldId id="28195"/>
            <p14:sldId id="28190"/>
            <p14:sldId id="1026"/>
            <p14:sldId id="28169"/>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4" roundtripDataSignature="AMtx7miIhjrnrjRQdqapiTFGxGbQLhgZ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00"/>
    <a:srgbClr val="01106D"/>
    <a:srgbClr val="FF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6976" autoAdjust="0"/>
  </p:normalViewPr>
  <p:slideViewPr>
    <p:cSldViewPr snapToGrid="0">
      <p:cViewPr varScale="1">
        <p:scale>
          <a:sx n="100" d="100"/>
          <a:sy n="100" d="100"/>
        </p:scale>
        <p:origin x="1116"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128"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124"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3.fntdata"/><Relationship Id="rId34" Type="http://schemas.openxmlformats.org/officeDocument/2006/relationships/slide" Target="slides/slide30.xml"/><Relationship Id="rId50" Type="http://schemas.openxmlformats.org/officeDocument/2006/relationships/font" Target="fonts/font14.fntdata"/><Relationship Id="rId55" Type="http://schemas.openxmlformats.org/officeDocument/2006/relationships/font" Target="fonts/font19.fntdata"/><Relationship Id="rId12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6"/>
              </a:solidFill>
              <a:ln w="19050">
                <a:noFill/>
              </a:ln>
              <a:effectLst/>
            </c:spPr>
            <c:extLst>
              <c:ext xmlns:c16="http://schemas.microsoft.com/office/drawing/2014/chart" uri="{C3380CC4-5D6E-409C-BE32-E72D297353CC}">
                <c16:uniqueId val="{00000001-79F4-458E-8E2F-BFAEDFD312A5}"/>
              </c:ext>
            </c:extLst>
          </c:dPt>
          <c:dPt>
            <c:idx val="1"/>
            <c:bubble3D val="0"/>
            <c:spPr>
              <a:noFill/>
              <a:ln w="19050">
                <a:noFill/>
              </a:ln>
              <a:effectLst/>
            </c:spPr>
            <c:extLst>
              <c:ext xmlns:c16="http://schemas.microsoft.com/office/drawing/2014/chart" uri="{C3380CC4-5D6E-409C-BE32-E72D297353CC}">
                <c16:uniqueId val="{00000003-79F4-458E-8E2F-BFAEDFD312A5}"/>
              </c:ext>
            </c:extLst>
          </c:dPt>
          <c:cat>
            <c:strRef>
              <c:f>Feuil1!$A$2:$A$3</c:f>
              <c:strCache>
                <c:ptCount val="2"/>
                <c:pt idx="0">
                  <c:v>1er trim.</c:v>
                </c:pt>
                <c:pt idx="1">
                  <c:v>2e trim.</c:v>
                </c:pt>
              </c:strCache>
            </c:strRef>
          </c:cat>
          <c:val>
            <c:numRef>
              <c:f>Feuil1!$B$2:$B$3</c:f>
              <c:numCache>
                <c:formatCode>General</c:formatCode>
                <c:ptCount val="2"/>
                <c:pt idx="0">
                  <c:v>8</c:v>
                </c:pt>
                <c:pt idx="1">
                  <c:v>92</c:v>
                </c:pt>
              </c:numCache>
            </c:numRef>
          </c:val>
          <c:extLst>
            <c:ext xmlns:c16="http://schemas.microsoft.com/office/drawing/2014/chart" uri="{C3380CC4-5D6E-409C-BE32-E72D297353CC}">
              <c16:uniqueId val="{00000004-79F4-458E-8E2F-BFAEDFD312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2"/>
              </a:solidFill>
              <a:ln w="19050">
                <a:noFill/>
              </a:ln>
              <a:effectLst/>
            </c:spPr>
            <c:extLst>
              <c:ext xmlns:c16="http://schemas.microsoft.com/office/drawing/2014/chart" uri="{C3380CC4-5D6E-409C-BE32-E72D297353CC}">
                <c16:uniqueId val="{00000001-86EC-4ED4-8C04-6921B121EDA3}"/>
              </c:ext>
            </c:extLst>
          </c:dPt>
          <c:dPt>
            <c:idx val="1"/>
            <c:bubble3D val="0"/>
            <c:spPr>
              <a:noFill/>
              <a:ln w="19050">
                <a:noFill/>
              </a:ln>
              <a:effectLst/>
            </c:spPr>
            <c:extLst>
              <c:ext xmlns:c16="http://schemas.microsoft.com/office/drawing/2014/chart" uri="{C3380CC4-5D6E-409C-BE32-E72D297353CC}">
                <c16:uniqueId val="{00000003-86EC-4ED4-8C04-6921B121EDA3}"/>
              </c:ext>
            </c:extLst>
          </c:dPt>
          <c:cat>
            <c:strRef>
              <c:f>Feuil1!$A$2:$A$3</c:f>
              <c:strCache>
                <c:ptCount val="2"/>
                <c:pt idx="0">
                  <c:v>1er trim.</c:v>
                </c:pt>
                <c:pt idx="1">
                  <c:v>2e trim.</c:v>
                </c:pt>
              </c:strCache>
            </c:strRef>
          </c:cat>
          <c:val>
            <c:numRef>
              <c:f>Feuil1!$B$2:$B$3</c:f>
              <c:numCache>
                <c:formatCode>General</c:formatCode>
                <c:ptCount val="2"/>
                <c:pt idx="0">
                  <c:v>85</c:v>
                </c:pt>
                <c:pt idx="1">
                  <c:v>15</c:v>
                </c:pt>
              </c:numCache>
            </c:numRef>
          </c:val>
          <c:extLst>
            <c:ext xmlns:c16="http://schemas.microsoft.com/office/drawing/2014/chart" uri="{C3380CC4-5D6E-409C-BE32-E72D297353CC}">
              <c16:uniqueId val="{00000004-86EC-4ED4-8C04-6921B121EDA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2"/>
              </a:solidFill>
              <a:ln w="19050">
                <a:noFill/>
              </a:ln>
              <a:effectLst/>
            </c:spPr>
            <c:extLst>
              <c:ext xmlns:c16="http://schemas.microsoft.com/office/drawing/2014/chart" uri="{C3380CC4-5D6E-409C-BE32-E72D297353CC}">
                <c16:uniqueId val="{00000001-4A04-4C4D-A42F-E3F171FA4BA7}"/>
              </c:ext>
            </c:extLst>
          </c:dPt>
          <c:dPt>
            <c:idx val="1"/>
            <c:bubble3D val="0"/>
            <c:spPr>
              <a:noFill/>
              <a:ln w="19050">
                <a:noFill/>
              </a:ln>
              <a:effectLst/>
            </c:spPr>
            <c:extLst>
              <c:ext xmlns:c16="http://schemas.microsoft.com/office/drawing/2014/chart" uri="{C3380CC4-5D6E-409C-BE32-E72D297353CC}">
                <c16:uniqueId val="{00000003-4A04-4C4D-A42F-E3F171FA4BA7}"/>
              </c:ext>
            </c:extLst>
          </c:dPt>
          <c:cat>
            <c:strRef>
              <c:f>Feuil1!$A$2:$A$3</c:f>
              <c:strCache>
                <c:ptCount val="2"/>
                <c:pt idx="0">
                  <c:v>1er trim.</c:v>
                </c:pt>
                <c:pt idx="1">
                  <c:v>2e trim.</c:v>
                </c:pt>
              </c:strCache>
            </c:strRef>
          </c:cat>
          <c:val>
            <c:numRef>
              <c:f>Feuil1!$B$2:$B$3</c:f>
              <c:numCache>
                <c:formatCode>General</c:formatCode>
                <c:ptCount val="2"/>
                <c:pt idx="0">
                  <c:v>50</c:v>
                </c:pt>
                <c:pt idx="1">
                  <c:v>50</c:v>
                </c:pt>
              </c:numCache>
            </c:numRef>
          </c:val>
          <c:extLst>
            <c:ext xmlns:c16="http://schemas.microsoft.com/office/drawing/2014/chart" uri="{C3380CC4-5D6E-409C-BE32-E72D297353CC}">
              <c16:uniqueId val="{00000004-4A04-4C4D-A42F-E3F171FA4BA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B3C8D4-EEAB-491E-B557-C98FAAAA07C6}" type="slidenum">
              <a:rPr lang="fr-FR" smtClean="0"/>
              <a:t>3</a:t>
            </a:fld>
            <a:endParaRPr lang="fr-FR"/>
          </a:p>
        </p:txBody>
      </p:sp>
    </p:spTree>
    <p:extLst>
      <p:ext uri="{BB962C8B-B14F-4D97-AF65-F5344CB8AC3E}">
        <p14:creationId xmlns:p14="http://schemas.microsoft.com/office/powerpoint/2010/main" val="213489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 name="PlaceHolder 1"/>
          <p:cNvSpPr>
            <a:spLocks noGrp="1" noRot="1" noChangeAspect="1"/>
          </p:cNvSpPr>
          <p:nvPr>
            <p:ph type="sldImg"/>
          </p:nvPr>
        </p:nvSpPr>
        <p:spPr>
          <a:xfrm>
            <a:off x="685800" y="1143000"/>
            <a:ext cx="5486400" cy="3086100"/>
          </a:xfrm>
          <a:prstGeom prst="rect">
            <a:avLst/>
          </a:prstGeom>
          <a:ln w="0">
            <a:noFill/>
          </a:ln>
        </p:spPr>
      </p:sp>
      <p:sp>
        <p:nvSpPr>
          <p:cNvPr id="2588" name="PlaceHolder 2"/>
          <p:cNvSpPr>
            <a:spLocks noGrp="1"/>
          </p:cNvSpPr>
          <p:nvPr>
            <p:ph type="body"/>
          </p:nvPr>
        </p:nvSpPr>
        <p:spPr>
          <a:xfrm>
            <a:off x="685800" y="4400640"/>
            <a:ext cx="5485680" cy="3600000"/>
          </a:xfrm>
          <a:prstGeom prst="rect">
            <a:avLst/>
          </a:prstGeom>
          <a:noFill/>
          <a:ln w="0">
            <a:noFill/>
          </a:ln>
        </p:spPr>
        <p:txBody>
          <a:bodyPr lIns="0" tIns="0" rIns="0" bIns="0" anchor="t">
            <a:noAutofit/>
          </a:bodyPr>
          <a:lstStyle/>
          <a:p>
            <a:pPr>
              <a:lnSpc>
                <a:spcPct val="100000"/>
              </a:lnSpc>
              <a:buNone/>
              <a:tabLst>
                <a:tab pos="0" algn="l"/>
              </a:tabLst>
            </a:pPr>
            <a:endParaRPr lang="fr-FR" sz="1200" b="0" strike="noStrike" spc="-1" dirty="0">
              <a:latin typeface="Calibri"/>
            </a:endParaRPr>
          </a:p>
        </p:txBody>
      </p:sp>
      <p:sp>
        <p:nvSpPr>
          <p:cNvPr id="2589" name="PlaceHolder 3"/>
          <p:cNvSpPr>
            <a:spLocks noGrp="1"/>
          </p:cNvSpPr>
          <p:nvPr>
            <p:ph type="ftr" idx="343"/>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59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591" name="PlaceHolder 5"/>
          <p:cNvSpPr>
            <a:spLocks noGrp="1"/>
          </p:cNvSpPr>
          <p:nvPr>
            <p:ph type="sldNum" idx="344"/>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03B31151-B4EC-4974-9C13-C77EFFBB99AE}" type="slidenum">
              <a:rPr lang="fr-FR" sz="1200" b="0" i="1" strike="noStrike" spc="-1">
                <a:latin typeface="Calibri"/>
              </a:rPr>
              <a:t>12</a:t>
            </a:fld>
            <a:endParaRPr lang="fr-FR" sz="1200" b="0" strike="noStrike" spc="-1">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7" name="PlaceHolder 1"/>
          <p:cNvSpPr>
            <a:spLocks noGrp="1" noRot="1" noChangeAspect="1"/>
          </p:cNvSpPr>
          <p:nvPr>
            <p:ph type="sldImg"/>
          </p:nvPr>
        </p:nvSpPr>
        <p:spPr>
          <a:xfrm>
            <a:off x="685800" y="1143000"/>
            <a:ext cx="5486400" cy="3086100"/>
          </a:xfrm>
          <a:prstGeom prst="rect">
            <a:avLst/>
          </a:prstGeom>
          <a:ln w="0">
            <a:noFill/>
          </a:ln>
        </p:spPr>
      </p:sp>
      <p:sp>
        <p:nvSpPr>
          <p:cNvPr id="2618" name="PlaceHolder 2"/>
          <p:cNvSpPr>
            <a:spLocks noGrp="1"/>
          </p:cNvSpPr>
          <p:nvPr>
            <p:ph type="body"/>
          </p:nvPr>
        </p:nvSpPr>
        <p:spPr>
          <a:xfrm>
            <a:off x="685800" y="4400640"/>
            <a:ext cx="5485680" cy="3600000"/>
          </a:xfrm>
          <a:prstGeom prst="rect">
            <a:avLst/>
          </a:prstGeom>
          <a:noFill/>
          <a:ln w="0">
            <a:noFill/>
          </a:ln>
        </p:spPr>
        <p:txBody>
          <a:bodyPr lIns="0" tIns="0" rIns="0" bIns="0" anchor="t">
            <a:noAutofit/>
          </a:bodyPr>
          <a:lstStyle/>
          <a:p>
            <a:pPr>
              <a:lnSpc>
                <a:spcPct val="100000"/>
              </a:lnSpc>
              <a:buNone/>
              <a:tabLst>
                <a:tab pos="0" algn="l"/>
              </a:tabLst>
            </a:pPr>
            <a:endParaRPr lang="fr-FR" sz="1050" b="0" strike="noStrike" spc="-1" dirty="0">
              <a:latin typeface="Calibri"/>
            </a:endParaRPr>
          </a:p>
        </p:txBody>
      </p:sp>
      <p:sp>
        <p:nvSpPr>
          <p:cNvPr id="2619" name="PlaceHolder 3"/>
          <p:cNvSpPr>
            <a:spLocks noGrp="1"/>
          </p:cNvSpPr>
          <p:nvPr>
            <p:ph type="ftr" idx="355"/>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62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621" name="PlaceHolder 5"/>
          <p:cNvSpPr>
            <a:spLocks noGrp="1"/>
          </p:cNvSpPr>
          <p:nvPr>
            <p:ph type="sldNum" idx="356"/>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DB613427-4467-4F38-A45E-FAD7FA0502F1}" type="slidenum">
              <a:rPr lang="fr-FR" sz="1200" b="0" i="1" strike="noStrike" spc="-1">
                <a:latin typeface="Calibri"/>
              </a:rPr>
              <a:t>13</a:t>
            </a:fld>
            <a:endParaRPr lang="fr-FR" sz="1200" b="0" strike="noStrike" spc="-1">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2" name="PlaceHolder 1"/>
          <p:cNvSpPr>
            <a:spLocks noGrp="1" noRot="1" noChangeAspect="1"/>
          </p:cNvSpPr>
          <p:nvPr>
            <p:ph type="sldImg"/>
          </p:nvPr>
        </p:nvSpPr>
        <p:spPr>
          <a:xfrm>
            <a:off x="685800" y="1143000"/>
            <a:ext cx="5486400" cy="3086100"/>
          </a:xfrm>
          <a:prstGeom prst="rect">
            <a:avLst/>
          </a:prstGeom>
          <a:ln w="0">
            <a:noFill/>
          </a:ln>
        </p:spPr>
      </p:sp>
      <p:sp>
        <p:nvSpPr>
          <p:cNvPr id="2613" name="PlaceHolder 2"/>
          <p:cNvSpPr>
            <a:spLocks noGrp="1"/>
          </p:cNvSpPr>
          <p:nvPr>
            <p:ph type="body"/>
          </p:nvPr>
        </p:nvSpPr>
        <p:spPr>
          <a:xfrm>
            <a:off x="685800" y="4400640"/>
            <a:ext cx="5485680" cy="3600000"/>
          </a:xfrm>
          <a:prstGeom prst="rect">
            <a:avLst/>
          </a:prstGeom>
          <a:noFill/>
          <a:ln w="0">
            <a:noFill/>
          </a:ln>
        </p:spPr>
        <p:txBody>
          <a:bodyPr lIns="0" tIns="0" rIns="0" bIns="0" anchor="t">
            <a:noAutofit/>
          </a:bodyPr>
          <a:lstStyle/>
          <a:p>
            <a:pPr>
              <a:lnSpc>
                <a:spcPct val="100000"/>
              </a:lnSpc>
              <a:buNone/>
              <a:tabLst>
                <a:tab pos="0" algn="l"/>
              </a:tabLst>
            </a:pPr>
            <a:endParaRPr lang="fr-FR" sz="1200" b="0" strike="noStrike" spc="-1" dirty="0">
              <a:latin typeface="Calibri"/>
            </a:endParaRPr>
          </a:p>
        </p:txBody>
      </p:sp>
      <p:sp>
        <p:nvSpPr>
          <p:cNvPr id="2614" name="PlaceHolder 3"/>
          <p:cNvSpPr>
            <a:spLocks noGrp="1"/>
          </p:cNvSpPr>
          <p:nvPr>
            <p:ph type="ftr" idx="353"/>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615"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616" name="PlaceHolder 5"/>
          <p:cNvSpPr>
            <a:spLocks noGrp="1"/>
          </p:cNvSpPr>
          <p:nvPr>
            <p:ph type="sldNum" idx="354"/>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2A806EC7-173A-4138-AED4-CB24B143D810}" type="slidenum">
              <a:rPr lang="fr-FR" sz="1200" b="0" i="1" strike="noStrike" spc="-1">
                <a:latin typeface="Calibri"/>
              </a:rPr>
              <a:t>14</a:t>
            </a:fld>
            <a:endParaRPr lang="fr-FR" sz="1200" b="0" strike="noStrike" spc="-1">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 name="PlaceHolder 1"/>
          <p:cNvSpPr>
            <a:spLocks noGrp="1" noRot="1" noChangeAspect="1"/>
          </p:cNvSpPr>
          <p:nvPr>
            <p:ph type="sldImg"/>
          </p:nvPr>
        </p:nvSpPr>
        <p:spPr>
          <a:xfrm>
            <a:off x="215900" y="812800"/>
            <a:ext cx="7124700" cy="4008438"/>
          </a:xfrm>
          <a:prstGeom prst="rect">
            <a:avLst/>
          </a:prstGeom>
          <a:ln w="0">
            <a:noFill/>
          </a:ln>
        </p:spPr>
      </p:sp>
      <p:sp>
        <p:nvSpPr>
          <p:cNvPr id="2558" name="PlaceHolder 2"/>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a:lnSpc>
                <a:spcPct val="100000"/>
              </a:lnSpc>
              <a:buNone/>
              <a:tabLst>
                <a:tab pos="0" algn="l"/>
              </a:tabLst>
            </a:pPr>
            <a:r>
              <a:rPr lang="fr-FR" sz="1200" b="0" strike="noStrike" spc="-1" dirty="0">
                <a:solidFill>
                  <a:srgbClr val="000000"/>
                </a:solidFill>
                <a:latin typeface="Arial"/>
                <a:ea typeface="Arial"/>
              </a:rPr>
              <a:t>Un DASRI émet beaucoup car il faut les brûler à très haute température. Mais leur qualification est à revoir : on utilise trop les boites jaunes par réflexe.</a:t>
            </a:r>
            <a:endParaRPr lang="fr-FR" sz="1200" b="0" strike="noStrike" spc="-1" dirty="0">
              <a:latin typeface="Calibri"/>
            </a:endParaRPr>
          </a:p>
          <a:p>
            <a:pPr>
              <a:lnSpc>
                <a:spcPct val="100000"/>
              </a:lnSpc>
              <a:buNone/>
              <a:tabLst>
                <a:tab pos="0" algn="l"/>
              </a:tabLst>
            </a:pPr>
            <a:r>
              <a:rPr lang="fr-FR" sz="1200" b="0" strike="noStrike" spc="-1" dirty="0">
                <a:solidFill>
                  <a:srgbClr val="000000"/>
                </a:solidFill>
                <a:latin typeface="Arial"/>
                <a:ea typeface="Arial"/>
              </a:rPr>
              <a:t>Ex : un cardiologue </a:t>
            </a:r>
            <a:r>
              <a:rPr lang="fr-FR" sz="1200" b="0" strike="noStrike" spc="-1" dirty="0" err="1">
                <a:solidFill>
                  <a:srgbClr val="000000"/>
                </a:solidFill>
                <a:latin typeface="Arial"/>
                <a:ea typeface="Arial"/>
              </a:rPr>
              <a:t>Shifter</a:t>
            </a:r>
            <a:r>
              <a:rPr lang="fr-FR" sz="1200" b="0" strike="noStrike" spc="-1" dirty="0">
                <a:solidFill>
                  <a:srgbClr val="000000"/>
                </a:solidFill>
                <a:latin typeface="Arial"/>
                <a:ea typeface="Arial"/>
              </a:rPr>
              <a:t>, Xavier ROY, a mené une expérimentation au CHU de Tours en mettant simplement plus en avant les poubelles DAOM et en sensibilisant les équipes du bloc. Résultat : quantités de DASRI divisée par 3 et volume global de déchets -5%. Démarche progressivement étendue à l’ensemble des blocs.</a:t>
            </a:r>
            <a:endParaRPr lang="fr-FR" sz="1200" b="0" strike="noStrike" spc="-1" dirty="0">
              <a:latin typeface="Calibri"/>
            </a:endParaRPr>
          </a:p>
          <a:p>
            <a:pPr>
              <a:lnSpc>
                <a:spcPct val="100000"/>
              </a:lnSpc>
              <a:buNone/>
              <a:tabLst>
                <a:tab pos="0" algn="l"/>
              </a:tabLst>
            </a:pPr>
            <a:endParaRPr lang="fr-FR" sz="1200" b="0" strike="noStrike" spc="-1" dirty="0">
              <a:latin typeface="Calibri"/>
            </a:endParaRPr>
          </a:p>
          <a:p>
            <a:pPr>
              <a:lnSpc>
                <a:spcPct val="100000"/>
              </a:lnSpc>
              <a:buNone/>
              <a:tabLst>
                <a:tab pos="0" algn="l"/>
              </a:tabLst>
            </a:pPr>
            <a:r>
              <a:rPr lang="fr-FR" sz="1200" b="0" strike="noStrike" spc="-1" dirty="0">
                <a:solidFill>
                  <a:srgbClr val="000000"/>
                </a:solidFill>
                <a:latin typeface="Arial"/>
                <a:ea typeface="Arial"/>
              </a:rPr>
              <a:t>Les déchets émettent du méthane lors de leur décomposition, mais ils sont surtout source d’autres enjeux : biodiversité, pollution atmosphérique et pollution des sols (80% des déchets produits en IDF tous secteurs confondus sont enfouis), etc.</a:t>
            </a:r>
            <a:endParaRPr lang="fr-FR" sz="1200" b="0" strike="noStrike" spc="-1" dirty="0">
              <a:latin typeface="Calibri"/>
            </a:endParaRPr>
          </a:p>
          <a:p>
            <a:pPr>
              <a:lnSpc>
                <a:spcPct val="100000"/>
              </a:lnSpc>
              <a:buNone/>
              <a:tabLst>
                <a:tab pos="0" algn="l"/>
              </a:tabLst>
            </a:pPr>
            <a:r>
              <a:rPr lang="fr-FR" sz="1200" b="0" strike="noStrike" spc="-1" dirty="0">
                <a:solidFill>
                  <a:srgbClr val="000000"/>
                </a:solidFill>
                <a:latin typeface="Arial"/>
                <a:ea typeface="Arial"/>
              </a:rPr>
              <a:t>C’est contre-intuitif, car réduire les achats est pour le coup très fort en impact.</a:t>
            </a:r>
            <a:endParaRPr lang="fr-FR" sz="1200" b="0" strike="noStrike" spc="-1" dirty="0">
              <a:latin typeface="Calibri"/>
            </a:endParaRPr>
          </a:p>
        </p:txBody>
      </p:sp>
      <p:sp>
        <p:nvSpPr>
          <p:cNvPr id="2559" name="PlaceHolder 3"/>
          <p:cNvSpPr>
            <a:spLocks noGrp="1"/>
          </p:cNvSpPr>
          <p:nvPr>
            <p:ph type="ftr" idx="331"/>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56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561" name="PlaceHolder 5"/>
          <p:cNvSpPr>
            <a:spLocks noGrp="1"/>
          </p:cNvSpPr>
          <p:nvPr>
            <p:ph type="sldNum" idx="332"/>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CFF5ACD6-A086-4073-84FF-F209AF6EAC6C}" type="slidenum">
              <a:rPr lang="fr-FR" sz="1200" b="0" i="1" strike="noStrike" spc="-1">
                <a:latin typeface="Calibri"/>
              </a:rPr>
              <a:t>15</a:t>
            </a:fld>
            <a:endParaRPr lang="fr-FR" sz="1200" b="0" strike="noStrike" spc="-1">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2" name="PlaceHolder 1"/>
          <p:cNvSpPr>
            <a:spLocks noGrp="1" noRot="1" noChangeAspect="1"/>
          </p:cNvSpPr>
          <p:nvPr>
            <p:ph type="sldImg"/>
          </p:nvPr>
        </p:nvSpPr>
        <p:spPr>
          <a:xfrm>
            <a:off x="215900" y="812800"/>
            <a:ext cx="7124700" cy="4008438"/>
          </a:xfrm>
          <a:prstGeom prst="rect">
            <a:avLst/>
          </a:prstGeom>
          <a:ln w="0">
            <a:noFill/>
          </a:ln>
        </p:spPr>
      </p:sp>
      <p:sp>
        <p:nvSpPr>
          <p:cNvPr id="2553" name="PlaceHolder 2"/>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a:lnSpc>
                <a:spcPct val="100000"/>
              </a:lnSpc>
              <a:buNone/>
              <a:tabLst>
                <a:tab pos="0" algn="l"/>
              </a:tabLst>
            </a:pPr>
            <a:r>
              <a:rPr lang="fr-FR" sz="1200" b="0" strike="noStrike" spc="-1" dirty="0">
                <a:solidFill>
                  <a:schemeClr val="dk1"/>
                </a:solidFill>
                <a:latin typeface="Arial"/>
                <a:ea typeface="Arial"/>
              </a:rPr>
              <a:t>Image d’illustration en haut : le vélo électrique d’intervention des Urgences médicales de Paris.</a:t>
            </a:r>
            <a:endParaRPr lang="fr-FR" sz="1200" b="0" strike="noStrike" spc="-1" dirty="0">
              <a:latin typeface="Calibri"/>
            </a:endParaRPr>
          </a:p>
        </p:txBody>
      </p:sp>
      <p:sp>
        <p:nvSpPr>
          <p:cNvPr id="2554" name="PlaceHolder 3"/>
          <p:cNvSpPr>
            <a:spLocks noGrp="1"/>
          </p:cNvSpPr>
          <p:nvPr>
            <p:ph type="ftr" idx="329"/>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555"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556" name="PlaceHolder 5"/>
          <p:cNvSpPr>
            <a:spLocks noGrp="1"/>
          </p:cNvSpPr>
          <p:nvPr>
            <p:ph type="sldNum" idx="330"/>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BBAD68B1-EAF9-4034-901F-FE5BE421CAF5}" type="slidenum">
              <a:rPr lang="fr-FR" sz="1200" b="0" i="1" strike="noStrike" spc="-1">
                <a:latin typeface="Calibri"/>
              </a:rPr>
              <a:t>16</a:t>
            </a:fld>
            <a:endParaRPr lang="fr-FR" sz="1200" b="0" strike="noStrike" spc="-1">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228600">
              <a:lnSpc>
                <a:spcPct val="100000"/>
              </a:lnSpc>
              <a:spcBef>
                <a:spcPts val="14"/>
              </a:spcBef>
              <a:spcAft>
                <a:spcPts val="14"/>
              </a:spcAft>
              <a:buNone/>
              <a:tabLst>
                <a:tab pos="0" algn="l"/>
              </a:tabLst>
            </a:pP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20</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14391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d0b54ec53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d0b54ec53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2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1b04dba1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1b04dba14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À définir la formule</a:t>
            </a:r>
            <a:endParaRPr dirty="0"/>
          </a:p>
        </p:txBody>
      </p:sp>
    </p:spTree>
    <p:extLst>
      <p:ext uri="{BB962C8B-B14F-4D97-AF65-F5344CB8AC3E}">
        <p14:creationId xmlns:p14="http://schemas.microsoft.com/office/powerpoint/2010/main" val="389856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228600">
              <a:lnSpc>
                <a:spcPct val="100000"/>
              </a:lnSpc>
              <a:spcBef>
                <a:spcPts val="14"/>
              </a:spcBef>
              <a:spcAft>
                <a:spcPts val="14"/>
              </a:spcAft>
              <a:buNone/>
              <a:tabLst>
                <a:tab pos="0" algn="l"/>
              </a:tabLst>
            </a:pP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25</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080255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228600">
              <a:lnSpc>
                <a:spcPct val="100000"/>
              </a:lnSpc>
              <a:spcBef>
                <a:spcPts val="14"/>
              </a:spcBef>
              <a:spcAft>
                <a:spcPts val="14"/>
              </a:spcAft>
              <a:buNone/>
              <a:tabLst>
                <a:tab pos="0" algn="l"/>
              </a:tabLst>
            </a:pP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27</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89997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3C8D4-EEAB-491E-B557-C98FAAAA07C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53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228600">
              <a:lnSpc>
                <a:spcPct val="100000"/>
              </a:lnSpc>
              <a:spcBef>
                <a:spcPts val="14"/>
              </a:spcBef>
              <a:spcAft>
                <a:spcPts val="14"/>
              </a:spcAft>
              <a:buNone/>
              <a:tabLst>
                <a:tab pos="0" algn="l"/>
              </a:tabLst>
            </a:pP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28</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313302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228600">
              <a:lnSpc>
                <a:spcPct val="100000"/>
              </a:lnSpc>
              <a:spcBef>
                <a:spcPts val="14"/>
              </a:spcBef>
              <a:spcAft>
                <a:spcPts val="14"/>
              </a:spcAft>
              <a:buNone/>
              <a:tabLst>
                <a:tab pos="0" algn="l"/>
              </a:tabLst>
            </a:pP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29</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78937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6F4D65A-1715-468F-B794-3B7668D934DA}" type="slidenum">
              <a:rPr lang="fr-FR" smtClean="0"/>
              <a:t>31</a:t>
            </a:fld>
            <a:endParaRPr lang="fr-FR"/>
          </a:p>
        </p:txBody>
      </p:sp>
    </p:spTree>
    <p:extLst>
      <p:ext uri="{BB962C8B-B14F-4D97-AF65-F5344CB8AC3E}">
        <p14:creationId xmlns:p14="http://schemas.microsoft.com/office/powerpoint/2010/main" val="84534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F7DDC82F-03C2-5104-331E-A40E46F3D2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ヒラギノ角ゴ Pro W3" pitchFamily="125" charset="-128"/>
              </a:defRPr>
            </a:lvl3pPr>
            <a:lvl4pPr marL="1600200" indent="-228600">
              <a:spcBef>
                <a:spcPct val="30000"/>
              </a:spcBef>
              <a:defRPr sz="1200">
                <a:solidFill>
                  <a:schemeClr val="tx1"/>
                </a:solidFill>
                <a:latin typeface="Calibri" panose="020F0502020204030204" pitchFamily="34" charset="0"/>
                <a:ea typeface="ヒラギノ角ゴ Pro W3" pitchFamily="125" charset="-128"/>
              </a:defRPr>
            </a:lvl4pPr>
            <a:lvl5pPr marL="2057400" indent="-228600">
              <a:spcBef>
                <a:spcPct val="30000"/>
              </a:spcBef>
              <a:defRPr sz="12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5" charset="-128"/>
              </a:defRPr>
            </a:lvl9pPr>
          </a:lstStyle>
          <a:p>
            <a:pPr algn="r" eaLnBrk="1" hangingPunct="1">
              <a:spcBef>
                <a:spcPct val="0"/>
              </a:spcBef>
            </a:pPr>
            <a:fld id="{6EDD0FA1-4A74-4D2E-8F61-06BADEC8F5C0}" type="slidenum">
              <a:rPr lang="en-GB" altLang="fr-FR">
                <a:solidFill>
                  <a:srgbClr val="000000"/>
                </a:solidFill>
                <a:latin typeface="Arial" panose="020B0604020202020204" pitchFamily="34" charset="0"/>
              </a:rPr>
              <a:pPr algn="r" eaLnBrk="1" hangingPunct="1">
                <a:spcBef>
                  <a:spcPct val="0"/>
                </a:spcBef>
              </a:pPr>
              <a:t>5</a:t>
            </a:fld>
            <a:endParaRPr lang="en-GB" altLang="fr-FR">
              <a:solidFill>
                <a:srgbClr val="000000"/>
              </a:solidFill>
              <a:latin typeface="Arial" panose="020B0604020202020204" pitchFamily="34" charset="0"/>
            </a:endParaRPr>
          </a:p>
        </p:txBody>
      </p:sp>
      <p:sp>
        <p:nvSpPr>
          <p:cNvPr id="272387" name="Rectangle 2">
            <a:extLst>
              <a:ext uri="{FF2B5EF4-FFF2-40B4-BE49-F238E27FC236}">
                <a16:creationId xmlns:a16="http://schemas.microsoft.com/office/drawing/2014/main" id="{8A130445-516B-83EB-9808-08CA58FC28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8" name="Rectangle 3">
            <a:extLst>
              <a:ext uri="{FF2B5EF4-FFF2-40B4-BE49-F238E27FC236}">
                <a16:creationId xmlns:a16="http://schemas.microsoft.com/office/drawing/2014/main" id="{663223D9-7CF3-1203-ABFA-4D0594FCDFDF}"/>
              </a:ext>
            </a:extLst>
          </p:cNvPr>
          <p:cNvSpPr>
            <a:spLocks noGrp="1" noChangeArrowheads="1"/>
          </p:cNvSpPr>
          <p:nvPr>
            <p:ph type="body" idx="1"/>
          </p:nvPr>
        </p:nvSpPr>
        <p:spPr bwMode="auto">
          <a:xfrm>
            <a:off x="684213" y="4344988"/>
            <a:ext cx="54895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fr-F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a:extLst>
              <a:ext uri="{FF2B5EF4-FFF2-40B4-BE49-F238E27FC236}">
                <a16:creationId xmlns:a16="http://schemas.microsoft.com/office/drawing/2014/main" id="{112C05C5-56DC-4BF0-B5B2-CDAA17A8A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EE6AABFC-A7BD-4749-B038-0A502681EB46}"/>
              </a:ext>
            </a:extLst>
          </p:cNvPr>
          <p:cNvSpPr>
            <a:spLocks noGrp="1"/>
          </p:cNvSpPr>
          <p:nvPr>
            <p:ph type="body" idx="1"/>
          </p:nvPr>
        </p:nvSpPr>
        <p:spPr/>
        <p:txBody>
          <a:bodyPr/>
          <a:lstStyle/>
          <a:p>
            <a:pPr eaLnBrk="1" fontAlgn="auto" hangingPunct="1">
              <a:spcBef>
                <a:spcPts val="0"/>
              </a:spcBef>
              <a:spcAft>
                <a:spcPts val="0"/>
              </a:spcAft>
              <a:defRPr/>
            </a:pPr>
            <a:r>
              <a:rPr lang="fr-FR" dirty="0"/>
              <a:t>On a vu que Les effets ont un potentiel d’aggravation et d’effets en cascade qui est très fort</a:t>
            </a:r>
          </a:p>
          <a:p>
            <a:pPr eaLnBrk="1" fontAlgn="auto" hangingPunct="1">
              <a:spcBef>
                <a:spcPts val="0"/>
              </a:spcBef>
              <a:spcAft>
                <a:spcPts val="0"/>
              </a:spcAft>
              <a:defRPr/>
            </a:pPr>
            <a:r>
              <a:rPr lang="fr-FR" dirty="0"/>
              <a:t>C’est pourquoi aujourd’hui il faut impérativement agir sur deux volets</a:t>
            </a:r>
          </a:p>
          <a:p>
            <a:pPr marL="171450" indent="-171450" eaLnBrk="1" fontAlgn="auto" hangingPunct="1">
              <a:spcBef>
                <a:spcPts val="0"/>
              </a:spcBef>
              <a:spcAft>
                <a:spcPts val="0"/>
              </a:spcAft>
              <a:buFontTx/>
              <a:buChar char="-"/>
              <a:defRPr/>
            </a:pPr>
            <a:r>
              <a:rPr lang="fr-FR" dirty="0"/>
              <a:t>1</a:t>
            </a:r>
            <a:r>
              <a:rPr lang="fr-FR" baseline="30000" dirty="0"/>
              <a:t>er</a:t>
            </a:r>
            <a:r>
              <a:rPr lang="fr-FR" dirty="0"/>
              <a:t>  : réduire les effets qui sont déjà identifiés et dont on sait qu’ils vont survenir quoiqu’il arrive : adaptation</a:t>
            </a:r>
          </a:p>
          <a:p>
            <a:pPr marL="171450" indent="-171450" eaLnBrk="1" fontAlgn="auto" hangingPunct="1">
              <a:spcBef>
                <a:spcPts val="0"/>
              </a:spcBef>
              <a:spcAft>
                <a:spcPts val="0"/>
              </a:spcAft>
              <a:buFontTx/>
              <a:buChar char="-"/>
              <a:defRPr/>
            </a:pPr>
            <a:r>
              <a:rPr lang="fr-FR" dirty="0"/>
              <a:t>2eme : il est très important de réduire les émissions de GES et d’augmenter les puis de carbone pour réduire absolument l’amplitude du changement climatique et ne pas être sur les scénario rose mais être sur le vert : c’est ce que l’on appelle l’atténuation</a:t>
            </a:r>
          </a:p>
          <a:p>
            <a:pPr eaLnBrk="1" fontAlgn="auto" hangingPunct="1">
              <a:spcBef>
                <a:spcPts val="0"/>
              </a:spcBef>
              <a:spcAft>
                <a:spcPts val="0"/>
              </a:spcAft>
              <a:defRPr/>
            </a:pPr>
            <a:r>
              <a:rPr lang="fr-FR" dirty="0"/>
              <a:t>Adaptation et atténuation sont indispensables pour protéger la santé et sont complémentaires</a:t>
            </a:r>
          </a:p>
          <a:p>
            <a:pPr eaLnBrk="1" fontAlgn="auto" hangingPunct="1">
              <a:spcBef>
                <a:spcPts val="0"/>
              </a:spcBef>
              <a:spcAft>
                <a:spcPts val="0"/>
              </a:spcAft>
              <a:defRPr/>
            </a:pPr>
            <a:r>
              <a:rPr lang="fr-FR" dirty="0"/>
              <a:t>Tous délais à l’action que ce soit sur l’atténuation ou l’adaptation est une perte de chance et sur l’atténuation en particulier c’est une perte de chance </a:t>
            </a:r>
            <a:r>
              <a:rPr lang="fr-FR" dirty="0" err="1"/>
              <a:t>tres</a:t>
            </a:r>
            <a:r>
              <a:rPr lang="fr-FR" dirty="0"/>
              <a:t> importante pour les générations futures à partir du moment ou on a des points de bascule et des effets </a:t>
            </a:r>
            <a:r>
              <a:rPr lang="fr-FR" dirty="0" err="1"/>
              <a:t>irreversibles</a:t>
            </a:r>
            <a:endParaRPr lang="fr-FR" dirty="0"/>
          </a:p>
          <a:p>
            <a:pPr>
              <a:defRPr/>
            </a:pPr>
            <a:r>
              <a:rPr lang="fr-FR" dirty="0"/>
              <a:t>L’espoir que l’on doit  avoir en tant que professionnel de santé pu, c’est que l’on sait que les mesures d’atténuation peuvent être associés à des bénéfices sanitaires importants et on sait aussi que les obstacles à cette atténuations ne sont pas d’ordre technique mais d’ordre psychologique, sociétaux et politique et </a:t>
            </a:r>
            <a:r>
              <a:rPr lang="fr-FR" dirty="0" err="1"/>
              <a:t>economique</a:t>
            </a:r>
            <a:r>
              <a:rPr lang="fr-FR" dirty="0"/>
              <a:t>, donc des obstacles que l’on peut a priori surmontés</a:t>
            </a:r>
          </a:p>
        </p:txBody>
      </p:sp>
      <p:sp>
        <p:nvSpPr>
          <p:cNvPr id="310276" name="Espace réservé du numéro de diapositive 3">
            <a:extLst>
              <a:ext uri="{FF2B5EF4-FFF2-40B4-BE49-F238E27FC236}">
                <a16:creationId xmlns:a16="http://schemas.microsoft.com/office/drawing/2014/main" id="{6EF7F367-8CF1-4F4D-81C9-CB1147D30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3E8244-1100-4EDC-873D-31F742E43724}"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1915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6" name="PlaceHolder 1"/>
          <p:cNvSpPr>
            <a:spLocks noGrp="1" noRot="1" noChangeAspect="1"/>
          </p:cNvSpPr>
          <p:nvPr>
            <p:ph type="sldImg"/>
          </p:nvPr>
        </p:nvSpPr>
        <p:spPr>
          <a:xfrm>
            <a:off x="685800" y="1143000"/>
            <a:ext cx="5486400" cy="3086100"/>
          </a:xfrm>
          <a:prstGeom prst="rect">
            <a:avLst/>
          </a:prstGeom>
          <a:ln w="0">
            <a:noFill/>
          </a:ln>
        </p:spPr>
      </p:sp>
      <p:sp>
        <p:nvSpPr>
          <p:cNvPr id="2497" name="PlaceHolder 2"/>
          <p:cNvSpPr>
            <a:spLocks noGrp="1"/>
          </p:cNvSpPr>
          <p:nvPr>
            <p:ph type="body"/>
          </p:nvPr>
        </p:nvSpPr>
        <p:spPr>
          <a:xfrm>
            <a:off x="685800" y="4400640"/>
            <a:ext cx="5486040" cy="3600000"/>
          </a:xfrm>
          <a:prstGeom prst="rect">
            <a:avLst/>
          </a:prstGeom>
          <a:noFill/>
          <a:ln w="0">
            <a:noFill/>
          </a:ln>
        </p:spPr>
        <p:txBody>
          <a:bodyPr lIns="0" tIns="0" rIns="0" bIns="0" anchor="t">
            <a:noAutofit/>
          </a:bodyPr>
          <a:lstStyle/>
          <a:p>
            <a:pPr marL="457200" indent="-457200">
              <a:lnSpc>
                <a:spcPct val="100000"/>
              </a:lnSpc>
              <a:buClr>
                <a:srgbClr val="000000"/>
              </a:buClr>
              <a:buFont typeface="Arial"/>
              <a:buChar char="•"/>
            </a:pPr>
            <a:r>
              <a:rPr lang="fr-FR" sz="1200" b="0" strike="noStrike" spc="-1" dirty="0">
                <a:solidFill>
                  <a:schemeClr val="dk1"/>
                </a:solidFill>
                <a:latin typeface="Arial"/>
                <a:ea typeface="Arial"/>
              </a:rPr>
              <a:t>Concept du </a:t>
            </a:r>
            <a:r>
              <a:rPr lang="fr-FR" sz="1200" b="0" strike="noStrike" spc="-1" dirty="0">
                <a:solidFill>
                  <a:schemeClr val="dk1"/>
                </a:solidFill>
                <a:latin typeface="Arial"/>
              </a:rPr>
              <a:t>Primum non </a:t>
            </a:r>
            <a:r>
              <a:rPr lang="fr-FR" sz="1200" b="0" strike="noStrike" spc="-1" dirty="0" err="1">
                <a:solidFill>
                  <a:schemeClr val="dk1"/>
                </a:solidFill>
                <a:latin typeface="Arial"/>
              </a:rPr>
              <a:t>nocere</a:t>
            </a:r>
            <a:r>
              <a:rPr lang="fr-FR" sz="1200" b="0" strike="noStrike" spc="-1" dirty="0">
                <a:solidFill>
                  <a:schemeClr val="dk1"/>
                </a:solidFill>
                <a:latin typeface="Arial"/>
              </a:rPr>
              <a:t> = « en premier, ne pas nuire »</a:t>
            </a:r>
            <a:endParaRPr lang="fr-FR" sz="1200" b="0" strike="noStrike" spc="-1" dirty="0">
              <a:latin typeface="Calibri"/>
            </a:endParaRPr>
          </a:p>
        </p:txBody>
      </p:sp>
      <p:sp>
        <p:nvSpPr>
          <p:cNvPr id="2498" name="Text Box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14"/>
              </a:spcBef>
              <a:spcAft>
                <a:spcPts val="14"/>
              </a:spcAft>
              <a:buClrTx/>
              <a:buSzTx/>
              <a:buFontTx/>
              <a:buNone/>
              <a:tabLst>
                <a:tab pos="0" algn="l"/>
              </a:tabLst>
              <a:defRPr/>
            </a:pPr>
            <a:fld id="{DF5767EC-CCB8-4CE4-87DE-3C87B8354353}" type="slidenum">
              <a:rPr kumimoji="0" lang="fr-FR" sz="1400" b="0" i="0" u="none" strike="noStrike" kern="1200" cap="none" spc="-1" normalizeH="0" baseline="0" noProof="0">
                <a:ln>
                  <a:noFill/>
                </a:ln>
                <a:solidFill>
                  <a:srgbClr val="000000"/>
                </a:solidFill>
                <a:effectLst/>
                <a:uLnTx/>
                <a:uFillTx/>
                <a:latin typeface="Times New Roman"/>
                <a:ea typeface="Arial"/>
              </a:rPr>
              <a:pPr marL="0" marR="0" lvl="0" indent="0" algn="r" defTabSz="914400" rtl="0" eaLnBrk="1" fontAlgn="auto" latinLnBrk="0" hangingPunct="1">
                <a:lnSpc>
                  <a:spcPct val="100000"/>
                </a:lnSpc>
                <a:spcBef>
                  <a:spcPts val="14"/>
                </a:spcBef>
                <a:spcAft>
                  <a:spcPts val="14"/>
                </a:spcAft>
                <a:buClrTx/>
                <a:buSzTx/>
                <a:buFontTx/>
                <a:buNone/>
                <a:tabLst>
                  <a:tab pos="0" algn="l"/>
                </a:tabLst>
                <a:defRPr/>
              </a:pPr>
              <a:t>7</a:t>
            </a:fld>
            <a:endParaRPr kumimoji="0" lang="fr-FR" sz="1400" b="0" i="0" u="none" strike="noStrike" kern="1200" cap="none" spc="-1" normalizeH="0" baseline="0" noProof="0">
              <a:ln>
                <a:noFill/>
              </a:ln>
              <a:solidFill>
                <a:prstClr val="black"/>
              </a:solidFill>
              <a:effectLst/>
              <a:uLnTx/>
              <a:uFillTx/>
              <a:latin typeface="Calibri"/>
            </a:endParaRPr>
          </a:p>
        </p:txBody>
      </p:sp>
      <p:sp>
        <p:nvSpPr>
          <p:cNvPr id="2499" name="PlaceHolder 3"/>
          <p:cNvSpPr>
            <a:spLocks noGrp="1"/>
          </p:cNvSpPr>
          <p:nvPr>
            <p:ph type="ftr" idx="30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prstClr val="black"/>
              </a:solidFill>
              <a:effectLst/>
              <a:uLnTx/>
              <a:uFillTx/>
              <a:latin typeface="Calibri"/>
            </a:endParaRPr>
          </a:p>
        </p:txBody>
      </p:sp>
      <p:sp>
        <p:nvSpPr>
          <p:cNvPr id="2500"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1" normalizeH="0" baseline="0" noProof="0">
                <a:ln>
                  <a:noFill/>
                </a:ln>
                <a:solidFill>
                  <a:prstClr val="black"/>
                </a:solidFill>
                <a:effectLst/>
                <a:uLnTx/>
                <a:uFillTx/>
                <a:latin typeface="Arial"/>
                <a:ea typeface="Arial"/>
              </a:rPr>
              <a:t>The Shifters - Support conférences santé - Document interne</a:t>
            </a:r>
            <a:endParaRPr kumimoji="0" lang="fr-FR" sz="1200" b="0" i="0" u="none" strike="noStrike" kern="1200" cap="none" spc="-1" normalizeH="0" baseline="0" noProof="0">
              <a:ln>
                <a:noFill/>
              </a:ln>
              <a:solidFill>
                <a:prstClr val="black"/>
              </a:solidFill>
              <a:effectLst/>
              <a:uLnTx/>
              <a:uFillTx/>
              <a:latin typeface="Calibri"/>
            </a:endParaRPr>
          </a:p>
        </p:txBody>
      </p:sp>
      <p:sp>
        <p:nvSpPr>
          <p:cNvPr id="2501" name="PlaceHolder 5"/>
          <p:cNvSpPr>
            <a:spLocks noGrp="1"/>
          </p:cNvSpPr>
          <p:nvPr>
            <p:ph type="sldNum" idx="30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4E130D-A862-4810-B4AE-7417C4BF0CB3}" type="slidenum">
              <a:rPr kumimoji="0" lang="fr-FR" sz="1200" b="0" i="1" u="none" strike="noStrike" kern="1200" cap="none" spc="-1" normalizeH="0" baseline="0" noProof="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1" u="none" strike="noStrike" kern="1200" cap="none" spc="-1"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13506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6F4D65A-1715-468F-B794-3B7668D934DA}" type="slidenum">
              <a:rPr lang="fr-FR" smtClean="0"/>
              <a:t>8</a:t>
            </a:fld>
            <a:endParaRPr lang="fr-FR"/>
          </a:p>
        </p:txBody>
      </p:sp>
    </p:spTree>
    <p:extLst>
      <p:ext uri="{BB962C8B-B14F-4D97-AF65-F5344CB8AC3E}">
        <p14:creationId xmlns:p14="http://schemas.microsoft.com/office/powerpoint/2010/main" val="62132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a:t>
            </a:r>
            <a:r>
              <a:rPr lang="en-US" dirty="0" err="1"/>
              <a:t>similaire</a:t>
            </a:r>
            <a:r>
              <a:rPr lang="en-US" dirty="0"/>
              <a:t> au </a:t>
            </a:r>
            <a:r>
              <a:rPr lang="en-US" dirty="0" err="1"/>
              <a:t>médico</a:t>
            </a:r>
            <a:r>
              <a:rPr lang="en-US" dirty="0"/>
              <a:t>-social</a:t>
            </a:r>
          </a:p>
        </p:txBody>
      </p:sp>
      <p:sp>
        <p:nvSpPr>
          <p:cNvPr id="4" name="Slide Number Placeholder 3"/>
          <p:cNvSpPr>
            <a:spLocks noGrp="1"/>
          </p:cNvSpPr>
          <p:nvPr>
            <p:ph type="sldNum" sz="quarter" idx="5"/>
          </p:nvPr>
        </p:nvSpPr>
        <p:spPr/>
        <p:txBody>
          <a:bodyPr/>
          <a:lstStyle/>
          <a:p>
            <a:fld id="{A6F4D65A-1715-468F-B794-3B7668D934DA}" type="slidenum">
              <a:rPr lang="fr-FR" smtClean="0"/>
              <a:t>9</a:t>
            </a:fld>
            <a:endParaRPr lang="fr-FR"/>
          </a:p>
        </p:txBody>
      </p:sp>
    </p:spTree>
    <p:extLst>
      <p:ext uri="{BB962C8B-B14F-4D97-AF65-F5344CB8AC3E}">
        <p14:creationId xmlns:p14="http://schemas.microsoft.com/office/powerpoint/2010/main" val="429488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 name="PlaceHolder 1"/>
          <p:cNvSpPr>
            <a:spLocks noGrp="1" noRot="1" noChangeAspect="1"/>
          </p:cNvSpPr>
          <p:nvPr>
            <p:ph type="sldImg"/>
          </p:nvPr>
        </p:nvSpPr>
        <p:spPr>
          <a:xfrm>
            <a:off x="215900" y="812800"/>
            <a:ext cx="7124700" cy="4008438"/>
          </a:xfrm>
          <a:prstGeom prst="rect">
            <a:avLst/>
          </a:prstGeom>
          <a:ln w="0">
            <a:noFill/>
          </a:ln>
        </p:spPr>
      </p:sp>
      <p:sp>
        <p:nvSpPr>
          <p:cNvPr id="2563" name="PlaceHolder 2"/>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a:lnSpc>
                <a:spcPct val="100000"/>
              </a:lnSpc>
              <a:buNone/>
              <a:tabLst>
                <a:tab pos="0" algn="l"/>
              </a:tabLst>
            </a:pPr>
            <a:endParaRPr lang="fr-FR" sz="1200" b="0" strike="noStrike" spc="-1" dirty="0">
              <a:latin typeface="Calibri"/>
            </a:endParaRPr>
          </a:p>
        </p:txBody>
      </p:sp>
      <p:sp>
        <p:nvSpPr>
          <p:cNvPr id="2564" name="PlaceHolder 3"/>
          <p:cNvSpPr>
            <a:spLocks noGrp="1"/>
          </p:cNvSpPr>
          <p:nvPr>
            <p:ph type="ftr" idx="333"/>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565"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566" name="PlaceHolder 5"/>
          <p:cNvSpPr>
            <a:spLocks noGrp="1"/>
          </p:cNvSpPr>
          <p:nvPr>
            <p:ph type="sldNum" idx="334"/>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817CA435-257F-400D-8ECE-B05C0564468E}" type="slidenum">
              <a:rPr lang="fr-FR" sz="1200" b="0" i="1" strike="noStrike" spc="-1">
                <a:latin typeface="Calibri"/>
              </a:rPr>
              <a:t>10</a:t>
            </a:fld>
            <a:endParaRPr lang="fr-FR" sz="1200" b="0" strike="noStrike" spc="-1">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2" name="PlaceHolder 1"/>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marL="274320" indent="-187560">
              <a:lnSpc>
                <a:spcPct val="100000"/>
              </a:lnSpc>
              <a:buNone/>
              <a:tabLst>
                <a:tab pos="0" algn="l"/>
              </a:tabLst>
            </a:pPr>
            <a:endParaRPr lang="fr-FR" sz="1200" b="0" strike="noStrike" spc="-1" dirty="0">
              <a:latin typeface="Calibri"/>
            </a:endParaRPr>
          </a:p>
        </p:txBody>
      </p:sp>
      <p:sp>
        <p:nvSpPr>
          <p:cNvPr id="2573" name="PlaceHolder 2"/>
          <p:cNvSpPr>
            <a:spLocks noGrp="1" noRot="1" noChangeAspect="1"/>
          </p:cNvSpPr>
          <p:nvPr>
            <p:ph type="sldImg"/>
          </p:nvPr>
        </p:nvSpPr>
        <p:spPr>
          <a:xfrm>
            <a:off x="215900" y="812800"/>
            <a:ext cx="7124700" cy="4008438"/>
          </a:xfrm>
          <a:prstGeom prst="rect">
            <a:avLst/>
          </a:prstGeom>
          <a:ln w="0">
            <a:noFill/>
          </a:ln>
        </p:spPr>
      </p:sp>
      <p:sp>
        <p:nvSpPr>
          <p:cNvPr id="2574" name="PlaceHolder 3"/>
          <p:cNvSpPr>
            <a:spLocks noGrp="1"/>
          </p:cNvSpPr>
          <p:nvPr>
            <p:ph type="ftr" idx="337"/>
          </p:nvPr>
        </p:nvSpPr>
        <p:spPr>
          <a:xfrm>
            <a:off x="0" y="10157400"/>
            <a:ext cx="3280320" cy="533880"/>
          </a:xfrm>
          <a:prstGeom prst="rect">
            <a:avLst/>
          </a:prstGeom>
          <a:noFill/>
          <a:ln w="0">
            <a:noFill/>
          </a:ln>
        </p:spPr>
        <p:txBody>
          <a:bodyPr anchor="t">
            <a:noAutofit/>
          </a:bodyPr>
          <a:lstStyle>
            <a:lvl1pPr>
              <a:defRPr lang="fr-FR" sz="2400" b="0" strike="noStrike" spc="-1">
                <a:latin typeface="Calibri"/>
              </a:defRPr>
            </a:lvl1pPr>
          </a:lstStyle>
          <a:p>
            <a:endParaRPr lang="fr-FR" sz="2400" b="0" strike="noStrike" spc="-1">
              <a:latin typeface="Calibri"/>
            </a:endParaRPr>
          </a:p>
        </p:txBody>
      </p:sp>
      <p:sp>
        <p:nvSpPr>
          <p:cNvPr id="2575" name="PlaceHolder 4"/>
          <p:cNvSpPr>
            <a:spLocks noGrp="1"/>
          </p:cNvSpPr>
          <p:nvPr>
            <p:ph type="hdr"/>
          </p:nvPr>
        </p:nvSpPr>
        <p:spPr>
          <a:xfrm>
            <a:off x="348120" y="179640"/>
            <a:ext cx="6264360" cy="395280"/>
          </a:xfrm>
          <a:prstGeom prst="rect">
            <a:avLst/>
          </a:prstGeom>
          <a:noFill/>
          <a:ln w="0">
            <a:noFill/>
          </a:ln>
        </p:spPr>
        <p:txBody>
          <a:bodyPr lIns="0" tIns="0" rIns="0" bIns="0" anchor="t">
            <a:noAutofit/>
          </a:bodyPr>
          <a:lstStyle/>
          <a:p>
            <a:pPr algn="ctr">
              <a:lnSpc>
                <a:spcPct val="100000"/>
              </a:lnSpc>
              <a:buNone/>
            </a:pPr>
            <a:r>
              <a:rPr lang="fr-FR" sz="1200" b="0" i="1" strike="noStrike" spc="-1">
                <a:solidFill>
                  <a:schemeClr val="dk1"/>
                </a:solidFill>
                <a:latin typeface="Arial"/>
                <a:ea typeface="Arial"/>
              </a:rPr>
              <a:t>The Shifters - Support conférences santé - Document interne</a:t>
            </a:r>
            <a:endParaRPr lang="fr-FR" sz="1200" b="0" strike="noStrike" spc="-1">
              <a:latin typeface="Calibri"/>
            </a:endParaRPr>
          </a:p>
        </p:txBody>
      </p:sp>
      <p:sp>
        <p:nvSpPr>
          <p:cNvPr id="2576" name="PlaceHolder 5"/>
          <p:cNvSpPr>
            <a:spLocks noGrp="1"/>
          </p:cNvSpPr>
          <p:nvPr>
            <p:ph type="sldNum" idx="338"/>
          </p:nvPr>
        </p:nvSpPr>
        <p:spPr>
          <a:xfrm>
            <a:off x="4876200" y="8658720"/>
            <a:ext cx="1770840" cy="323280"/>
          </a:xfrm>
          <a:prstGeom prst="rect">
            <a:avLst/>
          </a:prstGeom>
          <a:noFill/>
          <a:ln w="0">
            <a:noFill/>
          </a:ln>
        </p:spPr>
        <p:txBody>
          <a:bodyPr anchor="b">
            <a:noAutofit/>
          </a:bodyPr>
          <a:lstStyle>
            <a:lvl1pPr algn="r">
              <a:lnSpc>
                <a:spcPct val="100000"/>
              </a:lnSpc>
              <a:buNone/>
              <a:defRPr lang="fr-FR" sz="1200" b="0" i="1" strike="noStrike" spc="-1">
                <a:latin typeface="Calibri"/>
              </a:defRPr>
            </a:lvl1pPr>
          </a:lstStyle>
          <a:p>
            <a:pPr algn="r">
              <a:lnSpc>
                <a:spcPct val="100000"/>
              </a:lnSpc>
              <a:buNone/>
            </a:pPr>
            <a:fld id="{45E5E042-74C7-4F3C-A8AB-213A04FD3A9D}" type="slidenum">
              <a:rPr lang="fr-FR" sz="1200" b="0" i="1" strike="noStrike" spc="-1">
                <a:latin typeface="Calibri"/>
              </a:rPr>
              <a:t>11</a:t>
            </a:fld>
            <a:endParaRPr lang="fr-FR" sz="1200" b="0" strike="noStrike" spc="-1">
              <a:latin typeface="Calibri"/>
            </a:endParaRPr>
          </a:p>
        </p:txBody>
      </p:sp>
    </p:spTree>
    <p:extLst>
      <p:ext uri="{BB962C8B-B14F-4D97-AF65-F5344CB8AC3E}">
        <p14:creationId xmlns:p14="http://schemas.microsoft.com/office/powerpoint/2010/main" val="109730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quipe">
  <p:cSld name="Equipe">
    <p:bg>
      <p:bgPr>
        <a:solidFill>
          <a:schemeClr val="lt1"/>
        </a:solidFill>
        <a:effectLst/>
      </p:bgPr>
    </p:bg>
    <p:spTree>
      <p:nvGrpSpPr>
        <p:cNvPr id="1" name="Shape 39"/>
        <p:cNvGrpSpPr/>
        <p:nvPr/>
      </p:nvGrpSpPr>
      <p:grpSpPr>
        <a:xfrm>
          <a:off x="0" y="0"/>
          <a:ext cx="0" cy="0"/>
          <a:chOff x="0" y="0"/>
          <a:chExt cx="0" cy="0"/>
        </a:xfrm>
      </p:grpSpPr>
      <p:sp>
        <p:nvSpPr>
          <p:cNvPr id="40" name="Google Shape;40;p156"/>
          <p:cNvSpPr>
            <a:spLocks noGrp="1"/>
          </p:cNvSpPr>
          <p:nvPr>
            <p:ph type="pic" idx="2"/>
          </p:nvPr>
        </p:nvSpPr>
        <p:spPr>
          <a:xfrm>
            <a:off x="695325" y="1641635"/>
            <a:ext cx="1079500" cy="1080000"/>
          </a:xfrm>
          <a:prstGeom prst="ellipse">
            <a:avLst/>
          </a:prstGeom>
          <a:noFill/>
          <a:ln>
            <a:noFill/>
          </a:ln>
        </p:spPr>
      </p:sp>
      <p:sp>
        <p:nvSpPr>
          <p:cNvPr id="41" name="Google Shape;41;p156"/>
          <p:cNvSpPr>
            <a:spLocks noGrp="1"/>
          </p:cNvSpPr>
          <p:nvPr>
            <p:ph type="pic" idx="3"/>
          </p:nvPr>
        </p:nvSpPr>
        <p:spPr>
          <a:xfrm>
            <a:off x="695325" y="4510500"/>
            <a:ext cx="1079500" cy="1080000"/>
          </a:xfrm>
          <a:prstGeom prst="ellipse">
            <a:avLst/>
          </a:prstGeom>
          <a:noFill/>
          <a:ln>
            <a:noFill/>
          </a:ln>
        </p:spPr>
      </p:sp>
      <p:sp>
        <p:nvSpPr>
          <p:cNvPr id="42" name="Google Shape;42;p156"/>
          <p:cNvSpPr txBox="1">
            <a:spLocks noGrp="1"/>
          </p:cNvSpPr>
          <p:nvPr>
            <p:ph type="body" idx="1"/>
          </p:nvPr>
        </p:nvSpPr>
        <p:spPr>
          <a:xfrm>
            <a:off x="2135188" y="1641634"/>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56"/>
          <p:cNvSpPr>
            <a:spLocks noGrp="1"/>
          </p:cNvSpPr>
          <p:nvPr>
            <p:ph type="pic" idx="4"/>
          </p:nvPr>
        </p:nvSpPr>
        <p:spPr>
          <a:xfrm>
            <a:off x="6096000" y="1641635"/>
            <a:ext cx="1079500" cy="1080000"/>
          </a:xfrm>
          <a:prstGeom prst="ellipse">
            <a:avLst/>
          </a:prstGeom>
          <a:noFill/>
          <a:ln>
            <a:noFill/>
          </a:ln>
        </p:spPr>
      </p:sp>
      <p:sp>
        <p:nvSpPr>
          <p:cNvPr id="44" name="Google Shape;44;p156"/>
          <p:cNvSpPr>
            <a:spLocks noGrp="1"/>
          </p:cNvSpPr>
          <p:nvPr>
            <p:ph type="pic" idx="5"/>
          </p:nvPr>
        </p:nvSpPr>
        <p:spPr>
          <a:xfrm>
            <a:off x="6096000" y="4510500"/>
            <a:ext cx="1079500" cy="1080000"/>
          </a:xfrm>
          <a:prstGeom prst="ellipse">
            <a:avLst/>
          </a:prstGeom>
          <a:noFill/>
          <a:ln>
            <a:noFill/>
          </a:ln>
        </p:spPr>
      </p:sp>
      <p:sp>
        <p:nvSpPr>
          <p:cNvPr id="45" name="Google Shape;45;p156"/>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6"/>
          <p:cNvSpPr>
            <a:spLocks noGrp="1"/>
          </p:cNvSpPr>
          <p:nvPr>
            <p:ph type="pic" idx="6"/>
          </p:nvPr>
        </p:nvSpPr>
        <p:spPr>
          <a:xfrm>
            <a:off x="695325" y="3075317"/>
            <a:ext cx="1079500" cy="1080000"/>
          </a:xfrm>
          <a:prstGeom prst="ellipse">
            <a:avLst/>
          </a:prstGeom>
          <a:noFill/>
          <a:ln>
            <a:noFill/>
          </a:ln>
        </p:spPr>
      </p:sp>
      <p:sp>
        <p:nvSpPr>
          <p:cNvPr id="47" name="Google Shape;47;p156"/>
          <p:cNvSpPr>
            <a:spLocks noGrp="1"/>
          </p:cNvSpPr>
          <p:nvPr>
            <p:ph type="pic" idx="7"/>
          </p:nvPr>
        </p:nvSpPr>
        <p:spPr>
          <a:xfrm>
            <a:off x="6096000" y="3075317"/>
            <a:ext cx="1079500" cy="1080000"/>
          </a:xfrm>
          <a:prstGeom prst="ellipse">
            <a:avLst/>
          </a:prstGeom>
          <a:noFill/>
          <a:ln>
            <a:noFill/>
          </a:ln>
        </p:spPr>
      </p:sp>
      <p:sp>
        <p:nvSpPr>
          <p:cNvPr id="48" name="Google Shape;48;p156"/>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9" name="Google Shape;49;p156"/>
          <p:cNvSpPr txBox="1">
            <a:spLocks noGrp="1"/>
          </p:cNvSpPr>
          <p:nvPr>
            <p:ph type="body" idx="8"/>
          </p:nvPr>
        </p:nvSpPr>
        <p:spPr>
          <a:xfrm>
            <a:off x="2135188" y="4510500"/>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156"/>
          <p:cNvSpPr txBox="1">
            <a:spLocks noGrp="1"/>
          </p:cNvSpPr>
          <p:nvPr>
            <p:ph type="body" idx="9"/>
          </p:nvPr>
        </p:nvSpPr>
        <p:spPr>
          <a:xfrm>
            <a:off x="2135188" y="3067548"/>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156"/>
          <p:cNvSpPr txBox="1">
            <a:spLocks noGrp="1"/>
          </p:cNvSpPr>
          <p:nvPr>
            <p:ph type="body" idx="13"/>
          </p:nvPr>
        </p:nvSpPr>
        <p:spPr>
          <a:xfrm>
            <a:off x="7535863" y="1641634"/>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156"/>
          <p:cNvSpPr txBox="1">
            <a:spLocks noGrp="1"/>
          </p:cNvSpPr>
          <p:nvPr>
            <p:ph type="body" idx="14"/>
          </p:nvPr>
        </p:nvSpPr>
        <p:spPr>
          <a:xfrm>
            <a:off x="7535863" y="4510500"/>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156"/>
          <p:cNvSpPr txBox="1">
            <a:spLocks noGrp="1"/>
          </p:cNvSpPr>
          <p:nvPr>
            <p:ph type="body" idx="15"/>
          </p:nvPr>
        </p:nvSpPr>
        <p:spPr>
          <a:xfrm>
            <a:off x="7535863" y="3067548"/>
            <a:ext cx="3600449" cy="1080000"/>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10000"/>
              </a:lnSpc>
              <a:spcBef>
                <a:spcPts val="0"/>
              </a:spcBef>
              <a:spcAft>
                <a:spcPts val="0"/>
              </a:spcAft>
              <a:buClr>
                <a:schemeClr val="dk2"/>
              </a:buClr>
              <a:buSzPts val="1200"/>
              <a:buFont typeface="Arial"/>
              <a:buNone/>
              <a:defRPr sz="1200" b="0" i="1" u="none" strike="noStrike" cap="none">
                <a:solidFill>
                  <a:schemeClr val="dk2"/>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56"/>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0B249AE-B453-48B3-83B0-30B8F5C38347}" type="datetimeFigureOut">
              <a:rPr lang="en-US" smtClean="0"/>
              <a:t>2/6/2025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B85E58F-B8DB-40E4-9C28-2EA5BB604BFE}" type="slidenum">
              <a:rPr lang="en-US" smtClean="0"/>
              <a:t>‹N°›</a:t>
            </a:fld>
            <a:endParaRPr lang="en-US"/>
          </a:p>
        </p:txBody>
      </p:sp>
    </p:spTree>
    <p:extLst>
      <p:ext uri="{BB962C8B-B14F-4D97-AF65-F5344CB8AC3E}">
        <p14:creationId xmlns:p14="http://schemas.microsoft.com/office/powerpoint/2010/main" val="424418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4"/>
            <a:ext cx="8534400" cy="1752600"/>
          </a:xfrm>
        </p:spPr>
        <p:txBody>
          <a:bodyPr/>
          <a:lstStyle>
            <a:lvl1pPr marL="0" indent="0" algn="ctr">
              <a:buNone/>
              <a:defRPr/>
            </a:lvl1pPr>
            <a:lvl2pPr marL="456797" indent="0" algn="ctr">
              <a:buNone/>
              <a:defRPr/>
            </a:lvl2pPr>
            <a:lvl3pPr marL="913593" indent="0" algn="ctr">
              <a:buNone/>
              <a:defRPr/>
            </a:lvl3pPr>
            <a:lvl4pPr marL="1370390" indent="0" algn="ctr">
              <a:buNone/>
              <a:defRPr/>
            </a:lvl4pPr>
            <a:lvl5pPr marL="1827188" indent="0" algn="ctr">
              <a:buNone/>
              <a:defRPr/>
            </a:lvl5pPr>
            <a:lvl6pPr marL="2283983" indent="0" algn="ctr">
              <a:buNone/>
              <a:defRPr/>
            </a:lvl6pPr>
            <a:lvl7pPr marL="2740780" indent="0" algn="ctr">
              <a:buNone/>
              <a:defRPr/>
            </a:lvl7pPr>
            <a:lvl8pPr marL="3197578" indent="0" algn="ctr">
              <a:buNone/>
              <a:defRPr/>
            </a:lvl8pPr>
            <a:lvl9pPr marL="3654373" indent="0" algn="ctr">
              <a:buNone/>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03D09A-0EA4-E1D9-7FB3-79B9506E2747}"/>
              </a:ext>
            </a:extLst>
          </p:cNvPr>
          <p:cNvSpPr>
            <a:spLocks noGrp="1"/>
          </p:cNvSpPr>
          <p:nvPr>
            <p:ph type="dt" sz="half" idx="10"/>
          </p:nvPr>
        </p:nvSpPr>
        <p:spPr/>
        <p:txBody>
          <a:bodyPr rtlCol="0"/>
          <a:lstStyle>
            <a:lvl1pPr defTabSz="914400" eaLnBrk="1" fontAlgn="base" hangingPunct="1">
              <a:spcBef>
                <a:spcPct val="0"/>
              </a:spcBef>
              <a:spcAft>
                <a:spcPct val="0"/>
              </a:spcAft>
              <a:defRPr>
                <a:solidFill>
                  <a:srgbClr val="20252E">
                    <a:tint val="75000"/>
                  </a:srgbClr>
                </a:solidFill>
                <a:latin typeface="Times" charset="0"/>
                <a:ea typeface="ＭＳ Ｐゴシック"/>
                <a:cs typeface="ＭＳ Ｐゴシック"/>
              </a:defRPr>
            </a:lvl1pPr>
          </a:lstStyle>
          <a:p>
            <a:pPr>
              <a:defRPr/>
            </a:pPr>
            <a:endParaRPr lang="en-US"/>
          </a:p>
        </p:txBody>
      </p:sp>
      <p:sp>
        <p:nvSpPr>
          <p:cNvPr id="5" name="Footer Placeholder 4">
            <a:extLst>
              <a:ext uri="{FF2B5EF4-FFF2-40B4-BE49-F238E27FC236}">
                <a16:creationId xmlns:a16="http://schemas.microsoft.com/office/drawing/2014/main" id="{05A67911-A789-3097-BE07-35BA22B1178B}"/>
              </a:ext>
            </a:extLst>
          </p:cNvPr>
          <p:cNvSpPr>
            <a:spLocks noGrp="1"/>
          </p:cNvSpPr>
          <p:nvPr>
            <p:ph type="ftr" sz="quarter" idx="11"/>
          </p:nvPr>
        </p:nvSpPr>
        <p:spPr/>
        <p:txBody>
          <a:bodyPr/>
          <a:lstStyle>
            <a:lvl1pPr defTabSz="914400" eaLnBrk="1" fontAlgn="base" hangingPunct="1">
              <a:spcBef>
                <a:spcPct val="0"/>
              </a:spcBef>
              <a:spcAft>
                <a:spcPct val="0"/>
              </a:spcAft>
              <a:defRPr>
                <a:latin typeface="Times"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E81DFC7D-6788-642A-0EB9-F97FDF3ABD85}"/>
              </a:ext>
            </a:extLst>
          </p:cNvPr>
          <p:cNvSpPr>
            <a:spLocks noGrp="1"/>
          </p:cNvSpPr>
          <p:nvPr>
            <p:ph type="sldNum" sz="quarter" idx="12"/>
          </p:nvPr>
        </p:nvSpPr>
        <p:spPr/>
        <p:txBody>
          <a:bodyPr/>
          <a:lstStyle>
            <a:lvl1pPr defTabSz="914400">
              <a:defRPr>
                <a:latin typeface="Times" panose="02020603050405020304" pitchFamily="18" charset="0"/>
              </a:defRPr>
            </a:lvl1pPr>
          </a:lstStyle>
          <a:p>
            <a:pPr>
              <a:defRPr/>
            </a:pPr>
            <a:fld id="{26BD94D7-55F9-46E1-839A-E96201560AB2}" type="slidenum">
              <a:rPr lang="en-US" altLang="fr-FR"/>
              <a:pPr>
                <a:defRPr/>
              </a:pPr>
              <a:t>‹N°›</a:t>
            </a:fld>
            <a:endParaRPr lang="en-US" altLang="fr-FR"/>
          </a:p>
        </p:txBody>
      </p:sp>
    </p:spTree>
    <p:extLst>
      <p:ext uri="{BB962C8B-B14F-4D97-AF65-F5344CB8AC3E}">
        <p14:creationId xmlns:p14="http://schemas.microsoft.com/office/powerpoint/2010/main" val="405469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30B249AE-B453-48B3-83B0-30B8F5C38347}" type="datetimeFigureOut">
              <a:rPr lang="en-US" smtClean="0"/>
              <a:t>2/6/2025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AB85E58F-B8DB-40E4-9C28-2EA5BB604BFE}" type="slidenum">
              <a:rPr lang="en-US" smtClean="0"/>
              <a:t>‹N°›</a:t>
            </a:fld>
            <a:endParaRPr lang="en-US"/>
          </a:p>
        </p:txBody>
      </p:sp>
    </p:spTree>
    <p:extLst>
      <p:ext uri="{BB962C8B-B14F-4D97-AF65-F5344CB8AC3E}">
        <p14:creationId xmlns:p14="http://schemas.microsoft.com/office/powerpoint/2010/main" val="197109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6708FC60-3254-49B9-A50B-D2F2C7747401}"/>
              </a:ext>
            </a:extLst>
          </p:cNvPr>
          <p:cNvCxnSpPr/>
          <p:nvPr userDrawn="1"/>
        </p:nvCxnSpPr>
        <p:spPr>
          <a:xfrm>
            <a:off x="592667" y="1081088"/>
            <a:ext cx="4868333" cy="0"/>
          </a:xfrm>
          <a:prstGeom prst="line">
            <a:avLst/>
          </a:prstGeom>
          <a:ln w="38100">
            <a:solidFill>
              <a:srgbClr val="4187DC"/>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F5A6290-DE96-4EB0-B3DF-CD334CD7D00C}"/>
              </a:ext>
            </a:extLst>
          </p:cNvPr>
          <p:cNvSpPr/>
          <p:nvPr userDrawn="1"/>
        </p:nvSpPr>
        <p:spPr>
          <a:xfrm>
            <a:off x="0" y="-4763"/>
            <a:ext cx="457200" cy="68627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sz="1400" dirty="0">
              <a:noFill/>
            </a:endParaRPr>
          </a:p>
        </p:txBody>
      </p:sp>
      <p:sp>
        <p:nvSpPr>
          <p:cNvPr id="6" name="Rectangle 5">
            <a:extLst>
              <a:ext uri="{FF2B5EF4-FFF2-40B4-BE49-F238E27FC236}">
                <a16:creationId xmlns:a16="http://schemas.microsoft.com/office/drawing/2014/main" id="{262BE98C-D62C-4BD6-81BC-E51A010BB2C4}"/>
              </a:ext>
            </a:extLst>
          </p:cNvPr>
          <p:cNvSpPr/>
          <p:nvPr userDrawn="1"/>
        </p:nvSpPr>
        <p:spPr>
          <a:xfrm>
            <a:off x="11453285" y="6484938"/>
            <a:ext cx="738716" cy="37306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0" rIns="27000" bIns="0" anchor="ctr"/>
          <a:lstStyle/>
          <a:p>
            <a:pPr algn="ctr">
              <a:defRPr/>
            </a:pPr>
            <a:endParaRPr lang="fr-FR" sz="1050" dirty="0">
              <a:solidFill>
                <a:srgbClr val="002B52"/>
              </a:solidFill>
            </a:endParaRPr>
          </a:p>
        </p:txBody>
      </p:sp>
      <p:grpSp>
        <p:nvGrpSpPr>
          <p:cNvPr id="7" name="Groupe 6">
            <a:extLst>
              <a:ext uri="{FF2B5EF4-FFF2-40B4-BE49-F238E27FC236}">
                <a16:creationId xmlns:a16="http://schemas.microsoft.com/office/drawing/2014/main" id="{72296862-BC25-4652-9D2D-E8ABB8593067}"/>
              </a:ext>
            </a:extLst>
          </p:cNvPr>
          <p:cNvGrpSpPr>
            <a:grpSpLocks/>
          </p:cNvGrpSpPr>
          <p:nvPr/>
        </p:nvGrpSpPr>
        <p:grpSpPr bwMode="auto">
          <a:xfrm>
            <a:off x="10951634" y="-4763"/>
            <a:ext cx="880533" cy="1006476"/>
            <a:chOff x="10951301" y="-4550"/>
            <a:chExt cx="880846" cy="1006867"/>
          </a:xfrm>
        </p:grpSpPr>
        <p:sp>
          <p:nvSpPr>
            <p:cNvPr id="8" name="Rectangle 7">
              <a:extLst>
                <a:ext uri="{FF2B5EF4-FFF2-40B4-BE49-F238E27FC236}">
                  <a16:creationId xmlns:a16="http://schemas.microsoft.com/office/drawing/2014/main" id="{9CE854B3-45D6-4D29-9E46-5043B7D0ACEC}"/>
                </a:ext>
              </a:extLst>
            </p:cNvPr>
            <p:cNvSpPr/>
            <p:nvPr/>
          </p:nvSpPr>
          <p:spPr>
            <a:xfrm>
              <a:off x="10951301" y="-4550"/>
              <a:ext cx="880846" cy="100686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p>
          </p:txBody>
        </p:sp>
        <p:pic>
          <p:nvPicPr>
            <p:cNvPr id="9" name="Graphique 8">
              <a:extLst>
                <a:ext uri="{FF2B5EF4-FFF2-40B4-BE49-F238E27FC236}">
                  <a16:creationId xmlns:a16="http://schemas.microsoft.com/office/drawing/2014/main" id="{84594A90-0144-46D8-A7A2-898D4D91ABD0}"/>
                </a:ext>
              </a:extLst>
            </p:cNvPr>
            <p:cNvPicPr>
              <a:picLocks noChangeAspect="1"/>
            </p:cNvPicPr>
            <p:nvPr/>
          </p:nvPicPr>
          <p:blipFill>
            <a:blip r:embed="rId2"/>
            <a:stretch>
              <a:fillRect/>
            </a:stretch>
          </p:blipFill>
          <p:spPr>
            <a:xfrm>
              <a:off x="11040233" y="60563"/>
              <a:ext cx="702983" cy="876640"/>
            </a:xfrm>
            <a:prstGeom prst="rect">
              <a:avLst/>
            </a:prstGeom>
          </p:spPr>
        </p:pic>
      </p:grpSp>
      <p:sp>
        <p:nvSpPr>
          <p:cNvPr id="2" name="Titre 1"/>
          <p:cNvSpPr>
            <a:spLocks noGrp="1"/>
          </p:cNvSpPr>
          <p:nvPr>
            <p:ph type="title"/>
          </p:nvPr>
        </p:nvSpPr>
        <p:spPr/>
        <p:txBody>
          <a:bodyPr/>
          <a:lstStyle/>
          <a:p>
            <a:r>
              <a:rPr lang="fr-FR"/>
              <a:t>Modifiez le style du titre</a:t>
            </a:r>
            <a:endParaRPr lang="fr-FR" dirty="0"/>
          </a:p>
        </p:txBody>
      </p:sp>
      <p:sp>
        <p:nvSpPr>
          <p:cNvPr id="13" name="Espace réservé du contenu 12"/>
          <p:cNvSpPr>
            <a:spLocks noGrp="1"/>
          </p:cNvSpPr>
          <p:nvPr>
            <p:ph sz="quarter" idx="12"/>
          </p:nvPr>
        </p:nvSpPr>
        <p:spPr>
          <a:xfrm>
            <a:off x="1" y="1779374"/>
            <a:ext cx="5461687" cy="7040880"/>
          </a:xfr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t">
            <a:spAutoFit/>
          </a:bodyPr>
          <a:lstStyle>
            <a:lvl1pPr marL="257175" indent="-257175" algn="l" defTabSz="685800" rtl="0" eaLnBrk="1" latinLnBrk="0" hangingPunct="1">
              <a:lnSpc>
                <a:spcPct val="100000"/>
              </a:lnSpc>
              <a:spcBef>
                <a:spcPts val="0"/>
              </a:spcBef>
              <a:buFont typeface="+mj-lt"/>
              <a:buAutoNum type="arabicPeriod"/>
              <a:defRPr lang="fr-FR" sz="1500" kern="1200" dirty="0">
                <a:solidFill>
                  <a:srgbClr val="002B52"/>
                </a:solidFill>
                <a:latin typeface="+mn-lt"/>
                <a:ea typeface="+mn-ea"/>
                <a:cs typeface="+mn-cs"/>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3">
            <a:extLst>
              <a:ext uri="{FF2B5EF4-FFF2-40B4-BE49-F238E27FC236}">
                <a16:creationId xmlns:a16="http://schemas.microsoft.com/office/drawing/2014/main" id="{35E1CDA9-ECFB-49DD-B781-1EB867B7CF8A}"/>
              </a:ext>
            </a:extLst>
          </p:cNvPr>
          <p:cNvSpPr>
            <a:spLocks noGrp="1"/>
          </p:cNvSpPr>
          <p:nvPr>
            <p:ph type="sldNum" sz="quarter" idx="13"/>
          </p:nvPr>
        </p:nvSpPr>
        <p:spPr>
          <a:xfrm>
            <a:off x="11472333" y="6515101"/>
            <a:ext cx="304800" cy="296863"/>
          </a:xfrm>
          <a:prstGeom prst="rect">
            <a:avLst/>
          </a:prstGeom>
        </p:spPr>
        <p:txBody>
          <a:bodyPr lIns="0" tIns="0" rIns="0"/>
          <a:lstStyle>
            <a:lvl1pPr algn="r">
              <a:defRPr sz="1050" b="1">
                <a:solidFill>
                  <a:srgbClr val="002B52"/>
                </a:solidFill>
              </a:defRPr>
            </a:lvl1pPr>
          </a:lstStyle>
          <a:p>
            <a:pPr>
              <a:defRPr/>
            </a:pPr>
            <a:fld id="{193E60F3-3E0E-48DA-9F5E-A355D9D1F9E7}" type="slidenum">
              <a:rPr lang="fr-FR"/>
              <a:pPr>
                <a:defRPr/>
              </a:pPr>
              <a:t>‹N°›</a:t>
            </a:fld>
            <a:r>
              <a:rPr lang="fr-FR" sz="1800" b="0" dirty="0">
                <a:solidFill>
                  <a:schemeClr val="tx1"/>
                </a:solidFill>
              </a:rPr>
              <a:t> </a:t>
            </a:r>
          </a:p>
        </p:txBody>
      </p:sp>
    </p:spTree>
    <p:extLst>
      <p:ext uri="{BB962C8B-B14F-4D97-AF65-F5344CB8AC3E}">
        <p14:creationId xmlns:p14="http://schemas.microsoft.com/office/powerpoint/2010/main" val="346957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e de titre bleu">
  <p:cSld name="Diapositive de titre bleu">
    <p:bg>
      <p:bgPr>
        <a:solidFill>
          <a:schemeClr val="accent1"/>
        </a:solidFill>
        <a:effectLst/>
      </p:bgPr>
    </p:bg>
    <p:spTree>
      <p:nvGrpSpPr>
        <p:cNvPr id="1" name="Shape 242"/>
        <p:cNvGrpSpPr/>
        <p:nvPr/>
      </p:nvGrpSpPr>
      <p:grpSpPr>
        <a:xfrm>
          <a:off x="0" y="0"/>
          <a:ext cx="0" cy="0"/>
          <a:chOff x="0" y="0"/>
          <a:chExt cx="0" cy="0"/>
        </a:xfrm>
      </p:grpSpPr>
      <p:pic>
        <p:nvPicPr>
          <p:cNvPr id="243" name="Google Shape;243;p189"/>
          <p:cNvPicPr preferRelativeResize="0"/>
          <p:nvPr/>
        </p:nvPicPr>
        <p:blipFill rotWithShape="1">
          <a:blip r:embed="rId2">
            <a:alphaModFix/>
          </a:blip>
          <a:srcRect/>
          <a:stretch/>
        </p:blipFill>
        <p:spPr>
          <a:xfrm rot="10800000">
            <a:off x="6451598" y="0"/>
            <a:ext cx="5740401" cy="6858000"/>
          </a:xfrm>
          <a:prstGeom prst="rect">
            <a:avLst/>
          </a:prstGeom>
          <a:noFill/>
          <a:ln>
            <a:noFill/>
          </a:ln>
        </p:spPr>
      </p:pic>
      <p:pic>
        <p:nvPicPr>
          <p:cNvPr id="244" name="Google Shape;244;p189"/>
          <p:cNvPicPr preferRelativeResize="0"/>
          <p:nvPr/>
        </p:nvPicPr>
        <p:blipFill rotWithShape="1">
          <a:blip r:embed="rId3">
            <a:alphaModFix/>
          </a:blip>
          <a:srcRect/>
          <a:stretch/>
        </p:blipFill>
        <p:spPr>
          <a:xfrm>
            <a:off x="695325" y="748705"/>
            <a:ext cx="1782414" cy="432000"/>
          </a:xfrm>
          <a:prstGeom prst="rect">
            <a:avLst/>
          </a:prstGeom>
          <a:noFill/>
          <a:ln>
            <a:noFill/>
          </a:ln>
        </p:spPr>
      </p:pic>
      <p:sp>
        <p:nvSpPr>
          <p:cNvPr id="245" name="Google Shape;245;p189"/>
          <p:cNvSpPr txBox="1">
            <a:spLocks noGrp="1"/>
          </p:cNvSpPr>
          <p:nvPr>
            <p:ph type="body" idx="1"/>
          </p:nvPr>
        </p:nvSpPr>
        <p:spPr>
          <a:xfrm>
            <a:off x="695324" y="1447800"/>
            <a:ext cx="5045079" cy="4681538"/>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22860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6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Blanc">
  <p:cSld name="Diapositive de titre Blanc">
    <p:spTree>
      <p:nvGrpSpPr>
        <p:cNvPr id="1" name="Shape 246"/>
        <p:cNvGrpSpPr/>
        <p:nvPr/>
      </p:nvGrpSpPr>
      <p:grpSpPr>
        <a:xfrm>
          <a:off x="0" y="0"/>
          <a:ext cx="0" cy="0"/>
          <a:chOff x="0" y="0"/>
          <a:chExt cx="0" cy="0"/>
        </a:xfrm>
      </p:grpSpPr>
      <p:sp>
        <p:nvSpPr>
          <p:cNvPr id="247" name="Google Shape;247;p190"/>
          <p:cNvSpPr>
            <a:spLocks noGrp="1"/>
          </p:cNvSpPr>
          <p:nvPr>
            <p:ph type="pic" idx="2"/>
          </p:nvPr>
        </p:nvSpPr>
        <p:spPr>
          <a:xfrm>
            <a:off x="6096000" y="0"/>
            <a:ext cx="6095999" cy="6858000"/>
          </a:xfrm>
          <a:prstGeom prst="rect">
            <a:avLst/>
          </a:prstGeom>
          <a:noFill/>
          <a:ln>
            <a:noFill/>
          </a:ln>
        </p:spPr>
      </p:sp>
      <p:sp>
        <p:nvSpPr>
          <p:cNvPr id="248" name="Google Shape;248;p190"/>
          <p:cNvSpPr txBox="1">
            <a:spLocks noGrp="1"/>
          </p:cNvSpPr>
          <p:nvPr>
            <p:ph type="body" idx="1"/>
          </p:nvPr>
        </p:nvSpPr>
        <p:spPr>
          <a:xfrm>
            <a:off x="695324" y="1447800"/>
            <a:ext cx="5040315" cy="4681538"/>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22860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49" name="Google Shape;249;p190"/>
          <p:cNvPicPr preferRelativeResize="0"/>
          <p:nvPr/>
        </p:nvPicPr>
        <p:blipFill rotWithShape="1">
          <a:blip r:embed="rId2">
            <a:alphaModFix/>
          </a:blip>
          <a:srcRect/>
          <a:stretch/>
        </p:blipFill>
        <p:spPr>
          <a:xfrm>
            <a:off x="695324" y="728662"/>
            <a:ext cx="1776000" cy="4320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pitre">
  <p:cSld name="Chapitre">
    <p:bg>
      <p:bgPr>
        <a:solidFill>
          <a:schemeClr val="accent1"/>
        </a:solidFill>
        <a:effectLst/>
      </p:bgPr>
    </p:bg>
    <p:spTree>
      <p:nvGrpSpPr>
        <p:cNvPr id="1" name="Shape 250"/>
        <p:cNvGrpSpPr/>
        <p:nvPr/>
      </p:nvGrpSpPr>
      <p:grpSpPr>
        <a:xfrm>
          <a:off x="0" y="0"/>
          <a:ext cx="0" cy="0"/>
          <a:chOff x="0" y="0"/>
          <a:chExt cx="0" cy="0"/>
        </a:xfrm>
      </p:grpSpPr>
      <p:pic>
        <p:nvPicPr>
          <p:cNvPr id="251" name="Google Shape;251;p191"/>
          <p:cNvPicPr preferRelativeResize="0"/>
          <p:nvPr/>
        </p:nvPicPr>
        <p:blipFill rotWithShape="1">
          <a:blip r:embed="rId2">
            <a:alphaModFix/>
          </a:blip>
          <a:srcRect l="24025" b="217"/>
          <a:stretch/>
        </p:blipFill>
        <p:spPr>
          <a:xfrm>
            <a:off x="0" y="0"/>
            <a:ext cx="6124824" cy="6858000"/>
          </a:xfrm>
          <a:prstGeom prst="rect">
            <a:avLst/>
          </a:prstGeom>
          <a:noFill/>
          <a:ln>
            <a:noFill/>
          </a:ln>
        </p:spPr>
      </p:pic>
      <p:sp>
        <p:nvSpPr>
          <p:cNvPr id="252" name="Google Shape;252;p191"/>
          <p:cNvSpPr txBox="1">
            <a:spLocks noGrp="1"/>
          </p:cNvSpPr>
          <p:nvPr>
            <p:ph type="body" idx="1"/>
          </p:nvPr>
        </p:nvSpPr>
        <p:spPr>
          <a:xfrm>
            <a:off x="6962775" y="728663"/>
            <a:ext cx="4533900" cy="5400675"/>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2000"/>
              <a:buFont typeface="Arial"/>
              <a:buNone/>
              <a:defRPr sz="2000" b="1"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100"/>
              <a:buFont typeface="Arial"/>
              <a:buNone/>
              <a:defRPr sz="11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3" name="Google Shape;253;p191"/>
          <p:cNvPicPr preferRelativeResize="0"/>
          <p:nvPr/>
        </p:nvPicPr>
        <p:blipFill rotWithShape="1">
          <a:blip r:embed="rId3">
            <a:alphaModFix/>
          </a:blip>
          <a:srcRect/>
          <a:stretch/>
        </p:blipFill>
        <p:spPr>
          <a:xfrm>
            <a:off x="10100310" y="5960121"/>
            <a:ext cx="1396365" cy="3384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
  <p:cSld name="Fin">
    <p:bg>
      <p:bgPr>
        <a:solidFill>
          <a:schemeClr val="accent1"/>
        </a:solidFill>
        <a:effectLst/>
      </p:bgPr>
    </p:bg>
    <p:spTree>
      <p:nvGrpSpPr>
        <p:cNvPr id="1" name="Shape 254"/>
        <p:cNvGrpSpPr/>
        <p:nvPr/>
      </p:nvGrpSpPr>
      <p:grpSpPr>
        <a:xfrm>
          <a:off x="0" y="0"/>
          <a:ext cx="0" cy="0"/>
          <a:chOff x="0" y="0"/>
          <a:chExt cx="0" cy="0"/>
        </a:xfrm>
      </p:grpSpPr>
      <p:pic>
        <p:nvPicPr>
          <p:cNvPr id="255" name="Google Shape;255;p192"/>
          <p:cNvPicPr preferRelativeResize="0"/>
          <p:nvPr/>
        </p:nvPicPr>
        <p:blipFill rotWithShape="1">
          <a:blip r:embed="rId2">
            <a:alphaModFix/>
          </a:blip>
          <a:srcRect/>
          <a:stretch/>
        </p:blipFill>
        <p:spPr>
          <a:xfrm rot="10800000">
            <a:off x="6451598" y="0"/>
            <a:ext cx="5740401" cy="6858000"/>
          </a:xfrm>
          <a:prstGeom prst="rect">
            <a:avLst/>
          </a:prstGeom>
          <a:noFill/>
          <a:ln>
            <a:noFill/>
          </a:ln>
        </p:spPr>
      </p:pic>
      <p:pic>
        <p:nvPicPr>
          <p:cNvPr id="256" name="Google Shape;256;p192"/>
          <p:cNvPicPr preferRelativeResize="0"/>
          <p:nvPr/>
        </p:nvPicPr>
        <p:blipFill rotWithShape="1">
          <a:blip r:embed="rId3">
            <a:alphaModFix/>
          </a:blip>
          <a:srcRect/>
          <a:stretch/>
        </p:blipFill>
        <p:spPr>
          <a:xfrm>
            <a:off x="695325" y="5689331"/>
            <a:ext cx="1815451" cy="440007"/>
          </a:xfrm>
          <a:prstGeom prst="rect">
            <a:avLst/>
          </a:prstGeom>
          <a:noFill/>
          <a:ln>
            <a:noFill/>
          </a:ln>
        </p:spPr>
      </p:pic>
      <p:sp>
        <p:nvSpPr>
          <p:cNvPr id="257" name="Google Shape;257;p192"/>
          <p:cNvSpPr txBox="1">
            <a:spLocks noGrp="1"/>
          </p:cNvSpPr>
          <p:nvPr>
            <p:ph type="body" idx="1"/>
          </p:nvPr>
        </p:nvSpPr>
        <p:spPr>
          <a:xfrm>
            <a:off x="710551" y="2080261"/>
            <a:ext cx="3600449" cy="3032760"/>
          </a:xfrm>
          <a:prstGeom prst="rect">
            <a:avLst/>
          </a:prstGeom>
          <a:noFill/>
          <a:ln>
            <a:noFill/>
          </a:ln>
        </p:spPr>
        <p:txBody>
          <a:bodyPr spcFirstLastPara="1" wrap="square" lIns="0" tIns="0" rIns="0" bIns="0" anchor="b" anchorCtr="0">
            <a:noAutofit/>
          </a:bodyPr>
          <a:lstStyle>
            <a:lvl1pPr marL="457200" marR="0" lvl="0" indent="-228600" algn="l" rtl="0">
              <a:lnSpc>
                <a:spcPct val="11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600"/>
              <a:buFont typeface="Arial"/>
              <a:buNone/>
              <a:defRPr sz="1600" b="1" i="0" u="none" strike="noStrike" cap="none">
                <a:solidFill>
                  <a:schemeClr val="accent2"/>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8" name="Google Shape;258;p192"/>
          <p:cNvSpPr txBox="1">
            <a:spLocks noGrp="1"/>
          </p:cNvSpPr>
          <p:nvPr>
            <p:ph type="body" idx="2"/>
          </p:nvPr>
        </p:nvSpPr>
        <p:spPr>
          <a:xfrm>
            <a:off x="711200" y="728663"/>
            <a:ext cx="5029200" cy="116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e de titre bleu">
  <p:cSld name="Diapositive de titre bleu">
    <p:bg>
      <p:bgPr>
        <a:solidFill>
          <a:schemeClr val="accent1"/>
        </a:solidFill>
        <a:effectLst/>
      </p:bgPr>
    </p:bg>
    <p:spTree>
      <p:nvGrpSpPr>
        <p:cNvPr id="1" name="Shape 260"/>
        <p:cNvGrpSpPr/>
        <p:nvPr/>
      </p:nvGrpSpPr>
      <p:grpSpPr>
        <a:xfrm>
          <a:off x="0" y="0"/>
          <a:ext cx="0" cy="0"/>
          <a:chOff x="0" y="0"/>
          <a:chExt cx="0" cy="0"/>
        </a:xfrm>
      </p:grpSpPr>
      <p:pic>
        <p:nvPicPr>
          <p:cNvPr id="261" name="Google Shape;261;p194"/>
          <p:cNvPicPr preferRelativeResize="0"/>
          <p:nvPr/>
        </p:nvPicPr>
        <p:blipFill rotWithShape="1">
          <a:blip r:embed="rId2">
            <a:alphaModFix/>
          </a:blip>
          <a:srcRect/>
          <a:stretch/>
        </p:blipFill>
        <p:spPr>
          <a:xfrm rot="10800000">
            <a:off x="6451598" y="0"/>
            <a:ext cx="5740401" cy="6858000"/>
          </a:xfrm>
          <a:prstGeom prst="rect">
            <a:avLst/>
          </a:prstGeom>
          <a:noFill/>
          <a:ln>
            <a:noFill/>
          </a:ln>
        </p:spPr>
      </p:pic>
      <p:pic>
        <p:nvPicPr>
          <p:cNvPr id="262" name="Google Shape;262;p194"/>
          <p:cNvPicPr preferRelativeResize="0"/>
          <p:nvPr/>
        </p:nvPicPr>
        <p:blipFill rotWithShape="1">
          <a:blip r:embed="rId3">
            <a:alphaModFix/>
          </a:blip>
          <a:srcRect/>
          <a:stretch/>
        </p:blipFill>
        <p:spPr>
          <a:xfrm>
            <a:off x="695325" y="748705"/>
            <a:ext cx="1782414" cy="432000"/>
          </a:xfrm>
          <a:prstGeom prst="rect">
            <a:avLst/>
          </a:prstGeom>
          <a:noFill/>
          <a:ln>
            <a:noFill/>
          </a:ln>
        </p:spPr>
      </p:pic>
      <p:sp>
        <p:nvSpPr>
          <p:cNvPr id="263" name="Google Shape;263;p194"/>
          <p:cNvSpPr txBox="1">
            <a:spLocks noGrp="1"/>
          </p:cNvSpPr>
          <p:nvPr>
            <p:ph type="body" idx="1"/>
          </p:nvPr>
        </p:nvSpPr>
        <p:spPr>
          <a:xfrm>
            <a:off x="695324" y="1447800"/>
            <a:ext cx="5045079" cy="4681538"/>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22860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61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e de titre Blanc">
  <p:cSld name="Diapositive de titre Blanc">
    <p:spTree>
      <p:nvGrpSpPr>
        <p:cNvPr id="1" name="Shape 264"/>
        <p:cNvGrpSpPr/>
        <p:nvPr/>
      </p:nvGrpSpPr>
      <p:grpSpPr>
        <a:xfrm>
          <a:off x="0" y="0"/>
          <a:ext cx="0" cy="0"/>
          <a:chOff x="0" y="0"/>
          <a:chExt cx="0" cy="0"/>
        </a:xfrm>
      </p:grpSpPr>
      <p:sp>
        <p:nvSpPr>
          <p:cNvPr id="265" name="Google Shape;265;p195"/>
          <p:cNvSpPr>
            <a:spLocks noGrp="1"/>
          </p:cNvSpPr>
          <p:nvPr>
            <p:ph type="pic" idx="2"/>
          </p:nvPr>
        </p:nvSpPr>
        <p:spPr>
          <a:xfrm>
            <a:off x="6096000" y="0"/>
            <a:ext cx="6095999" cy="6858000"/>
          </a:xfrm>
          <a:prstGeom prst="rect">
            <a:avLst/>
          </a:prstGeom>
          <a:noFill/>
          <a:ln>
            <a:noFill/>
          </a:ln>
        </p:spPr>
      </p:sp>
      <p:sp>
        <p:nvSpPr>
          <p:cNvPr id="266" name="Google Shape;266;p195"/>
          <p:cNvSpPr txBox="1">
            <a:spLocks noGrp="1"/>
          </p:cNvSpPr>
          <p:nvPr>
            <p:ph type="body" idx="1"/>
          </p:nvPr>
        </p:nvSpPr>
        <p:spPr>
          <a:xfrm>
            <a:off x="695324" y="1447800"/>
            <a:ext cx="5040315" cy="4681538"/>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22860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67" name="Google Shape;267;p195"/>
          <p:cNvPicPr preferRelativeResize="0"/>
          <p:nvPr/>
        </p:nvPicPr>
        <p:blipFill rotWithShape="1">
          <a:blip r:embed="rId2">
            <a:alphaModFix/>
          </a:blip>
          <a:srcRect/>
          <a:stretch/>
        </p:blipFill>
        <p:spPr>
          <a:xfrm>
            <a:off x="695324" y="728662"/>
            <a:ext cx="1776000" cy="432000"/>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igure simple 1">
  <p:cSld name="Figure simple 1">
    <p:spTree>
      <p:nvGrpSpPr>
        <p:cNvPr id="1" name="Shape 55"/>
        <p:cNvGrpSpPr/>
        <p:nvPr/>
      </p:nvGrpSpPr>
      <p:grpSpPr>
        <a:xfrm>
          <a:off x="0" y="0"/>
          <a:ext cx="0" cy="0"/>
          <a:chOff x="0" y="0"/>
          <a:chExt cx="0" cy="0"/>
        </a:xfrm>
      </p:grpSpPr>
      <p:sp>
        <p:nvSpPr>
          <p:cNvPr id="56" name="Google Shape;56;p157"/>
          <p:cNvSpPr/>
          <p:nvPr/>
        </p:nvSpPr>
        <p:spPr>
          <a:xfrm>
            <a:off x="695325" y="729932"/>
            <a:ext cx="7200900" cy="503904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157"/>
          <p:cNvSpPr txBox="1">
            <a:spLocks noGrp="1"/>
          </p:cNvSpPr>
          <p:nvPr>
            <p:ph type="body" idx="1"/>
          </p:nvPr>
        </p:nvSpPr>
        <p:spPr>
          <a:xfrm>
            <a:off x="1055688" y="1089028"/>
            <a:ext cx="6480176" cy="431958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57"/>
          <p:cNvSpPr txBox="1">
            <a:spLocks noGrp="1"/>
          </p:cNvSpPr>
          <p:nvPr>
            <p:ph type="body" idx="2"/>
          </p:nvPr>
        </p:nvSpPr>
        <p:spPr>
          <a:xfrm>
            <a:off x="8435974" y="5410199"/>
            <a:ext cx="3060699"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57"/>
          <p:cNvSpPr txBox="1">
            <a:spLocks noGrp="1"/>
          </p:cNvSpPr>
          <p:nvPr>
            <p:ph type="body" idx="3"/>
          </p:nvPr>
        </p:nvSpPr>
        <p:spPr>
          <a:xfrm>
            <a:off x="8435975" y="728661"/>
            <a:ext cx="3060699" cy="46783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157"/>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1" name="Google Shape;61;p157"/>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4974">
          <p15:clr>
            <a:srgbClr val="FBAE40"/>
          </p15:clr>
        </p15:guide>
        <p15:guide id="2" pos="5314">
          <p15:clr>
            <a:srgbClr val="FBAE40"/>
          </p15:clr>
        </p15:guide>
        <p15:guide id="3" pos="665">
          <p15:clr>
            <a:srgbClr val="FBAE40"/>
          </p15:clr>
        </p15:guide>
        <p15:guide id="4" pos="4747">
          <p15:clr>
            <a:srgbClr val="FBAE40"/>
          </p15:clr>
        </p15:guide>
        <p15:guide id="5" orient="horz" pos="686">
          <p15:clr>
            <a:srgbClr val="FBAE40"/>
          </p15:clr>
        </p15:guide>
        <p15:guide id="6" orient="horz" pos="340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pitre">
  <p:cSld name="Chapitre">
    <p:bg>
      <p:bgPr>
        <a:solidFill>
          <a:schemeClr val="accent1"/>
        </a:solidFill>
        <a:effectLst/>
      </p:bgPr>
    </p:bg>
    <p:spTree>
      <p:nvGrpSpPr>
        <p:cNvPr id="1" name="Shape 268"/>
        <p:cNvGrpSpPr/>
        <p:nvPr/>
      </p:nvGrpSpPr>
      <p:grpSpPr>
        <a:xfrm>
          <a:off x="0" y="0"/>
          <a:ext cx="0" cy="0"/>
          <a:chOff x="0" y="0"/>
          <a:chExt cx="0" cy="0"/>
        </a:xfrm>
      </p:grpSpPr>
      <p:pic>
        <p:nvPicPr>
          <p:cNvPr id="269" name="Google Shape;269;p196"/>
          <p:cNvPicPr preferRelativeResize="0"/>
          <p:nvPr/>
        </p:nvPicPr>
        <p:blipFill rotWithShape="1">
          <a:blip r:embed="rId2">
            <a:alphaModFix/>
          </a:blip>
          <a:srcRect l="24025" b="217"/>
          <a:stretch/>
        </p:blipFill>
        <p:spPr>
          <a:xfrm>
            <a:off x="0" y="0"/>
            <a:ext cx="6124824" cy="6858000"/>
          </a:xfrm>
          <a:prstGeom prst="rect">
            <a:avLst/>
          </a:prstGeom>
          <a:noFill/>
          <a:ln>
            <a:noFill/>
          </a:ln>
        </p:spPr>
      </p:pic>
      <p:sp>
        <p:nvSpPr>
          <p:cNvPr id="270" name="Google Shape;270;p196"/>
          <p:cNvSpPr txBox="1">
            <a:spLocks noGrp="1"/>
          </p:cNvSpPr>
          <p:nvPr>
            <p:ph type="body" idx="1"/>
          </p:nvPr>
        </p:nvSpPr>
        <p:spPr>
          <a:xfrm>
            <a:off x="6962775" y="728663"/>
            <a:ext cx="4533900" cy="5400675"/>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2000"/>
              <a:buFont typeface="Arial"/>
              <a:buNone/>
              <a:defRPr sz="2000" b="1"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100"/>
              <a:buFont typeface="Arial"/>
              <a:buNone/>
              <a:defRPr sz="11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1" name="Google Shape;271;p196"/>
          <p:cNvPicPr preferRelativeResize="0"/>
          <p:nvPr/>
        </p:nvPicPr>
        <p:blipFill rotWithShape="1">
          <a:blip r:embed="rId3">
            <a:alphaModFix/>
          </a:blip>
          <a:srcRect/>
          <a:stretch/>
        </p:blipFill>
        <p:spPr>
          <a:xfrm>
            <a:off x="10100310" y="5960121"/>
            <a:ext cx="1396365" cy="33843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in">
  <p:cSld name="Fin">
    <p:bg>
      <p:bgPr>
        <a:solidFill>
          <a:schemeClr val="accent1"/>
        </a:solidFill>
        <a:effectLst/>
      </p:bgPr>
    </p:bg>
    <p:spTree>
      <p:nvGrpSpPr>
        <p:cNvPr id="1" name="Shape 272"/>
        <p:cNvGrpSpPr/>
        <p:nvPr/>
      </p:nvGrpSpPr>
      <p:grpSpPr>
        <a:xfrm>
          <a:off x="0" y="0"/>
          <a:ext cx="0" cy="0"/>
          <a:chOff x="0" y="0"/>
          <a:chExt cx="0" cy="0"/>
        </a:xfrm>
      </p:grpSpPr>
      <p:pic>
        <p:nvPicPr>
          <p:cNvPr id="273" name="Google Shape;273;p197"/>
          <p:cNvPicPr preferRelativeResize="0"/>
          <p:nvPr/>
        </p:nvPicPr>
        <p:blipFill rotWithShape="1">
          <a:blip r:embed="rId2">
            <a:alphaModFix/>
          </a:blip>
          <a:srcRect/>
          <a:stretch/>
        </p:blipFill>
        <p:spPr>
          <a:xfrm rot="10800000">
            <a:off x="6451598" y="0"/>
            <a:ext cx="5740401" cy="6858000"/>
          </a:xfrm>
          <a:prstGeom prst="rect">
            <a:avLst/>
          </a:prstGeom>
          <a:noFill/>
          <a:ln>
            <a:noFill/>
          </a:ln>
        </p:spPr>
      </p:pic>
      <p:pic>
        <p:nvPicPr>
          <p:cNvPr id="274" name="Google Shape;274;p197"/>
          <p:cNvPicPr preferRelativeResize="0"/>
          <p:nvPr/>
        </p:nvPicPr>
        <p:blipFill rotWithShape="1">
          <a:blip r:embed="rId3">
            <a:alphaModFix/>
          </a:blip>
          <a:srcRect/>
          <a:stretch/>
        </p:blipFill>
        <p:spPr>
          <a:xfrm>
            <a:off x="695325" y="5689331"/>
            <a:ext cx="1815451" cy="440007"/>
          </a:xfrm>
          <a:prstGeom prst="rect">
            <a:avLst/>
          </a:prstGeom>
          <a:noFill/>
          <a:ln>
            <a:noFill/>
          </a:ln>
        </p:spPr>
      </p:pic>
      <p:sp>
        <p:nvSpPr>
          <p:cNvPr id="275" name="Google Shape;275;p197"/>
          <p:cNvSpPr txBox="1">
            <a:spLocks noGrp="1"/>
          </p:cNvSpPr>
          <p:nvPr>
            <p:ph type="body" idx="1"/>
          </p:nvPr>
        </p:nvSpPr>
        <p:spPr>
          <a:xfrm>
            <a:off x="710551" y="2080261"/>
            <a:ext cx="3600449" cy="3032760"/>
          </a:xfrm>
          <a:prstGeom prst="rect">
            <a:avLst/>
          </a:prstGeom>
          <a:noFill/>
          <a:ln>
            <a:noFill/>
          </a:ln>
        </p:spPr>
        <p:txBody>
          <a:bodyPr spcFirstLastPara="1" wrap="square" lIns="0" tIns="0" rIns="0" bIns="0" anchor="b" anchorCtr="0">
            <a:noAutofit/>
          </a:bodyPr>
          <a:lstStyle>
            <a:lvl1pPr marL="457200" marR="0" lvl="0" indent="-228600" algn="l" rtl="0">
              <a:lnSpc>
                <a:spcPct val="11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110000"/>
              </a:lnSpc>
              <a:spcBef>
                <a:spcPts val="0"/>
              </a:spcBef>
              <a:spcAft>
                <a:spcPts val="0"/>
              </a:spcAft>
              <a:buClr>
                <a:schemeClr val="accent2"/>
              </a:buClr>
              <a:buSzPts val="1600"/>
              <a:buFont typeface="Arial"/>
              <a:buNone/>
              <a:defRPr sz="1600" b="1" i="0" u="none" strike="noStrike" cap="none">
                <a:solidFill>
                  <a:schemeClr val="accent2"/>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6" name="Google Shape;276;p197"/>
          <p:cNvSpPr txBox="1">
            <a:spLocks noGrp="1"/>
          </p:cNvSpPr>
          <p:nvPr>
            <p:ph type="body" idx="2"/>
          </p:nvPr>
        </p:nvSpPr>
        <p:spPr>
          <a:xfrm>
            <a:off x="711200" y="728663"/>
            <a:ext cx="5029200" cy="116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bleu">
    <p:bg>
      <p:bgPr>
        <a:solidFill>
          <a:schemeClr val="accent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303076D-1FA4-49C0-9051-159BEF3A1C68}"/>
              </a:ext>
            </a:extLst>
          </p:cNvPr>
          <p:cNvPicPr>
            <a:picLocks noChangeAspect="1"/>
          </p:cNvPicPr>
          <p:nvPr userDrawn="1"/>
        </p:nvPicPr>
        <p:blipFill rotWithShape="1">
          <a:blip r:embed="rId2"/>
          <a:srcRect/>
          <a:stretch/>
        </p:blipFill>
        <p:spPr>
          <a:xfrm rot="10800000">
            <a:off x="6451598" y="0"/>
            <a:ext cx="5740401" cy="6858000"/>
          </a:xfrm>
          <a:prstGeom prst="rect">
            <a:avLst/>
          </a:prstGeom>
        </p:spPr>
      </p:pic>
      <p:pic>
        <p:nvPicPr>
          <p:cNvPr id="8" name="Image 7">
            <a:extLst>
              <a:ext uri="{FF2B5EF4-FFF2-40B4-BE49-F238E27FC236}">
                <a16:creationId xmlns:a16="http://schemas.microsoft.com/office/drawing/2014/main" id="{F4DDEA18-8066-4612-A989-D1DBA0AAA8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25" y="748705"/>
            <a:ext cx="1782414" cy="432000"/>
          </a:xfrm>
          <a:prstGeom prst="rect">
            <a:avLst/>
          </a:prstGeom>
        </p:spPr>
      </p:pic>
      <p:sp>
        <p:nvSpPr>
          <p:cNvPr id="9" name="Espace réservé du texte 3">
            <a:extLst>
              <a:ext uri="{FF2B5EF4-FFF2-40B4-BE49-F238E27FC236}">
                <a16:creationId xmlns:a16="http://schemas.microsoft.com/office/drawing/2014/main" id="{3669946F-B2D5-4055-BCCE-FA4B82448FBE}"/>
              </a:ext>
            </a:extLst>
          </p:cNvPr>
          <p:cNvSpPr>
            <a:spLocks noGrp="1"/>
          </p:cNvSpPr>
          <p:nvPr>
            <p:ph type="body" sz="quarter" idx="10" hasCustomPrompt="1"/>
          </p:nvPr>
        </p:nvSpPr>
        <p:spPr>
          <a:xfrm>
            <a:off x="695324" y="1447800"/>
            <a:ext cx="5045079" cy="4681538"/>
          </a:xfrm>
          <a:prstGeom prst="rect">
            <a:avLst/>
          </a:prstGeom>
        </p:spPr>
        <p:txBody>
          <a:bodyPr lIns="0" tIns="0" rIns="0" bIns="0" anchor="b"/>
          <a:lstStyle>
            <a:lvl1pPr marL="0" indent="0">
              <a:lnSpc>
                <a:spcPct val="90000"/>
              </a:lnSpc>
              <a:spcBef>
                <a:spcPts val="0"/>
              </a:spcBef>
              <a:buNone/>
              <a:defRPr sz="4800" b="1">
                <a:solidFill>
                  <a:schemeClr val="bg1"/>
                </a:solidFill>
              </a:defRPr>
            </a:lvl1pPr>
            <a:lvl2pPr marL="0" indent="0">
              <a:lnSpc>
                <a:spcPct val="90000"/>
              </a:lnSpc>
              <a:spcBef>
                <a:spcPts val="0"/>
              </a:spcBef>
              <a:spcAft>
                <a:spcPts val="600"/>
              </a:spcAft>
              <a:buNone/>
              <a:defRPr sz="2000">
                <a:solidFill>
                  <a:schemeClr val="accent2"/>
                </a:solidFill>
              </a:defRPr>
            </a:lvl2pPr>
            <a:lvl3pPr marL="0" indent="0">
              <a:lnSpc>
                <a:spcPct val="100000"/>
              </a:lnSpc>
              <a:spcBef>
                <a:spcPts val="0"/>
              </a:spcBef>
              <a:buNone/>
              <a:tabLst/>
              <a:defRPr sz="1400">
                <a:solidFill>
                  <a:schemeClr val="bg1"/>
                </a:solidFill>
              </a:defRPr>
            </a:lvl3pPr>
            <a:lvl4pPr marL="0" indent="0">
              <a:lnSpc>
                <a:spcPct val="100000"/>
              </a:lnSpc>
              <a:spcBef>
                <a:spcPts val="0"/>
              </a:spcBef>
              <a:buNone/>
              <a:defRPr sz="1400">
                <a:solidFill>
                  <a:schemeClr val="bg1"/>
                </a:solidFill>
              </a:defRPr>
            </a:lvl4pPr>
            <a:lvl5pPr>
              <a:defRPr>
                <a:solidFill>
                  <a:schemeClr val="bg1"/>
                </a:solidFill>
              </a:defRPr>
            </a:lvl5pPr>
          </a:lstStyle>
          <a:p>
            <a:pPr lvl="0"/>
            <a:r>
              <a:rPr lang="fr-FR" dirty="0"/>
              <a:t>Titre du document</a:t>
            </a:r>
          </a:p>
          <a:p>
            <a:pPr lvl="1"/>
            <a:r>
              <a:rPr lang="fr-FR" dirty="0"/>
              <a:t>Sous titre</a:t>
            </a:r>
          </a:p>
          <a:p>
            <a:pPr lvl="2"/>
            <a:r>
              <a:rPr lang="fr-FR" dirty="0"/>
              <a:t>Date</a:t>
            </a:r>
          </a:p>
          <a:p>
            <a:pPr lvl="2"/>
            <a:endParaRPr lang="fr-FR" dirty="0"/>
          </a:p>
          <a:p>
            <a:pPr lvl="3"/>
            <a:r>
              <a:rPr lang="fr-FR" dirty="0"/>
              <a:t>Commentaire</a:t>
            </a:r>
          </a:p>
        </p:txBody>
      </p:sp>
    </p:spTree>
    <p:extLst>
      <p:ext uri="{BB962C8B-B14F-4D97-AF65-F5344CB8AC3E}">
        <p14:creationId xmlns:p14="http://schemas.microsoft.com/office/powerpoint/2010/main" val="1222420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61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Blanc">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F78F1709-E914-4D2E-9726-C8209606E826}"/>
              </a:ext>
            </a:extLst>
          </p:cNvPr>
          <p:cNvSpPr>
            <a:spLocks noGrp="1"/>
          </p:cNvSpPr>
          <p:nvPr>
            <p:ph type="pic" sz="quarter" idx="11" hasCustomPrompt="1"/>
          </p:nvPr>
        </p:nvSpPr>
        <p:spPr>
          <a:xfrm>
            <a:off x="6096000" y="0"/>
            <a:ext cx="6095999" cy="6858000"/>
          </a:xfrm>
          <a:prstGeom prst="rect">
            <a:avLst/>
          </a:prstGeom>
        </p:spPr>
        <p:txBody>
          <a:bodyPr anchor="ctr"/>
          <a:lstStyle>
            <a:lvl1pPr marL="0" indent="0" algn="ctr">
              <a:buNone/>
              <a:defRPr/>
            </a:lvl1pPr>
          </a:lstStyle>
          <a:p>
            <a:r>
              <a:rPr lang="fr-FR" dirty="0"/>
              <a:t>Image ici</a:t>
            </a:r>
          </a:p>
        </p:txBody>
      </p:sp>
      <p:sp>
        <p:nvSpPr>
          <p:cNvPr id="4" name="Espace réservé du texte 3">
            <a:extLst>
              <a:ext uri="{FF2B5EF4-FFF2-40B4-BE49-F238E27FC236}">
                <a16:creationId xmlns:a16="http://schemas.microsoft.com/office/drawing/2014/main" id="{470FC076-4118-407E-88F1-545493431DC8}"/>
              </a:ext>
            </a:extLst>
          </p:cNvPr>
          <p:cNvSpPr>
            <a:spLocks noGrp="1"/>
          </p:cNvSpPr>
          <p:nvPr>
            <p:ph type="body" sz="quarter" idx="10" hasCustomPrompt="1"/>
          </p:nvPr>
        </p:nvSpPr>
        <p:spPr>
          <a:xfrm>
            <a:off x="695324" y="1447800"/>
            <a:ext cx="5040315" cy="4681538"/>
          </a:xfrm>
          <a:prstGeom prst="rect">
            <a:avLst/>
          </a:prstGeom>
        </p:spPr>
        <p:txBody>
          <a:bodyPr lIns="0" tIns="0" rIns="0" bIns="0" anchor="b"/>
          <a:lstStyle>
            <a:lvl1pPr marL="0" indent="0">
              <a:lnSpc>
                <a:spcPct val="90000"/>
              </a:lnSpc>
              <a:spcBef>
                <a:spcPts val="0"/>
              </a:spcBef>
              <a:buNone/>
              <a:defRPr sz="4800" b="1">
                <a:solidFill>
                  <a:schemeClr val="tx2"/>
                </a:solidFill>
              </a:defRPr>
            </a:lvl1pPr>
            <a:lvl2pPr marL="0" indent="0">
              <a:lnSpc>
                <a:spcPct val="90000"/>
              </a:lnSpc>
              <a:spcBef>
                <a:spcPts val="0"/>
              </a:spcBef>
              <a:spcAft>
                <a:spcPts val="600"/>
              </a:spcAft>
              <a:buNone/>
              <a:defRPr sz="2000">
                <a:solidFill>
                  <a:schemeClr val="accent2"/>
                </a:solidFill>
              </a:defRPr>
            </a:lvl2pPr>
            <a:lvl3pPr marL="0" indent="0">
              <a:lnSpc>
                <a:spcPct val="100000"/>
              </a:lnSpc>
              <a:spcBef>
                <a:spcPts val="0"/>
              </a:spcBef>
              <a:buNone/>
              <a:tabLst/>
              <a:defRPr sz="1400">
                <a:solidFill>
                  <a:schemeClr val="tx2"/>
                </a:solidFill>
              </a:defRPr>
            </a:lvl3pPr>
            <a:lvl4pPr marL="0" indent="0">
              <a:lnSpc>
                <a:spcPct val="100000"/>
              </a:lnSpc>
              <a:spcBef>
                <a:spcPts val="0"/>
              </a:spcBef>
              <a:buNone/>
              <a:defRPr sz="1400">
                <a:solidFill>
                  <a:schemeClr val="tx2"/>
                </a:solidFill>
              </a:defRPr>
            </a:lvl4pPr>
            <a:lvl5pPr>
              <a:defRPr>
                <a:solidFill>
                  <a:schemeClr val="bg1"/>
                </a:solidFill>
              </a:defRPr>
            </a:lvl5pPr>
          </a:lstStyle>
          <a:p>
            <a:pPr lvl="0"/>
            <a:r>
              <a:rPr lang="fr-FR" dirty="0"/>
              <a:t>Titre du document</a:t>
            </a:r>
          </a:p>
          <a:p>
            <a:pPr lvl="1"/>
            <a:r>
              <a:rPr lang="fr-FR" dirty="0"/>
              <a:t>Sous titre</a:t>
            </a:r>
          </a:p>
          <a:p>
            <a:pPr lvl="2"/>
            <a:r>
              <a:rPr lang="fr-FR" dirty="0"/>
              <a:t>Date</a:t>
            </a:r>
          </a:p>
          <a:p>
            <a:pPr lvl="2"/>
            <a:endParaRPr lang="fr-FR" dirty="0"/>
          </a:p>
          <a:p>
            <a:pPr lvl="3"/>
            <a:r>
              <a:rPr lang="fr-FR" dirty="0"/>
              <a:t>Commentaire</a:t>
            </a:r>
          </a:p>
        </p:txBody>
      </p:sp>
      <p:pic>
        <p:nvPicPr>
          <p:cNvPr id="5" name="Image 4">
            <a:extLst>
              <a:ext uri="{FF2B5EF4-FFF2-40B4-BE49-F238E27FC236}">
                <a16:creationId xmlns:a16="http://schemas.microsoft.com/office/drawing/2014/main" id="{E8FC3FFE-5E6B-4EAC-8EB2-1756222684E3}"/>
              </a:ext>
            </a:extLst>
          </p:cNvPr>
          <p:cNvPicPr>
            <a:picLocks noChangeAspect="1"/>
          </p:cNvPicPr>
          <p:nvPr userDrawn="1"/>
        </p:nvPicPr>
        <p:blipFill>
          <a:blip r:embed="rId2"/>
          <a:stretch>
            <a:fillRect/>
          </a:stretch>
        </p:blipFill>
        <p:spPr>
          <a:xfrm>
            <a:off x="695324" y="728662"/>
            <a:ext cx="1776000" cy="432000"/>
          </a:xfrm>
          <a:prstGeom prst="rect">
            <a:avLst/>
          </a:prstGeom>
        </p:spPr>
      </p:pic>
    </p:spTree>
    <p:extLst>
      <p:ext uri="{BB962C8B-B14F-4D97-AF65-F5344CB8AC3E}">
        <p14:creationId xmlns:p14="http://schemas.microsoft.com/office/powerpoint/2010/main" val="3874428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73358B-A2BA-418C-89F2-1316F657B1EB}"/>
              </a:ext>
            </a:extLst>
          </p:cNvPr>
          <p:cNvPicPr>
            <a:picLocks noChangeAspect="1"/>
          </p:cNvPicPr>
          <p:nvPr userDrawn="1"/>
        </p:nvPicPr>
        <p:blipFill rotWithShape="1">
          <a:blip r:embed="rId2"/>
          <a:srcRect l="24027" b="218"/>
          <a:stretch/>
        </p:blipFill>
        <p:spPr>
          <a:xfrm>
            <a:off x="0" y="0"/>
            <a:ext cx="6124824" cy="6858000"/>
          </a:xfrm>
          <a:prstGeom prst="rect">
            <a:avLst/>
          </a:prstGeom>
        </p:spPr>
      </p:pic>
      <p:sp>
        <p:nvSpPr>
          <p:cNvPr id="6" name="Espace réservé du texte 11">
            <a:extLst>
              <a:ext uri="{FF2B5EF4-FFF2-40B4-BE49-F238E27FC236}">
                <a16:creationId xmlns:a16="http://schemas.microsoft.com/office/drawing/2014/main" id="{88882101-99DF-4310-A674-74A2697A1B4F}"/>
              </a:ext>
            </a:extLst>
          </p:cNvPr>
          <p:cNvSpPr>
            <a:spLocks noGrp="1"/>
          </p:cNvSpPr>
          <p:nvPr>
            <p:ph type="body" sz="quarter" idx="10" hasCustomPrompt="1"/>
          </p:nvPr>
        </p:nvSpPr>
        <p:spPr>
          <a:xfrm>
            <a:off x="6962775" y="728663"/>
            <a:ext cx="4533900" cy="5400675"/>
          </a:xfrm>
          <a:prstGeom prst="rect">
            <a:avLst/>
          </a:prstGeom>
        </p:spPr>
        <p:txBody>
          <a:bodyPr lIns="0" tIns="0" rIns="0" bIns="0" anchor="ctr"/>
          <a:lstStyle>
            <a:lvl1pPr marL="0" indent="0">
              <a:buNone/>
              <a:defRPr lang="fr-FR" sz="2800" b="1" dirty="0" smtClean="0">
                <a:solidFill>
                  <a:schemeClr val="bg1"/>
                </a:solidFill>
              </a:defRPr>
            </a:lvl1pPr>
            <a:lvl2pPr marL="0" indent="0">
              <a:buNone/>
              <a:tabLst>
                <a:tab pos="0" algn="l"/>
                <a:tab pos="92075" algn="l"/>
              </a:tabLst>
              <a:defRPr sz="1400">
                <a:solidFill>
                  <a:schemeClr val="accent2"/>
                </a:solidFill>
              </a:defRPr>
            </a:lvl2pPr>
            <a:lvl3pPr marL="0" indent="0">
              <a:buNone/>
              <a:tabLst/>
              <a:defRPr sz="2000" b="1">
                <a:solidFill>
                  <a:schemeClr val="accent6"/>
                </a:solidFill>
              </a:defRPr>
            </a:lvl3pPr>
            <a:lvl4pPr marL="0" indent="1371600">
              <a:buNone/>
              <a:defRPr sz="1100">
                <a:solidFill>
                  <a:schemeClr val="accent6"/>
                </a:solidFill>
              </a:defRPr>
            </a:lvl4pPr>
            <a:lvl5pPr marL="1828800" indent="0">
              <a:buNone/>
              <a:defRPr/>
            </a:lvl5pPr>
          </a:lstStyle>
          <a:p>
            <a:pPr lvl="0"/>
            <a:r>
              <a:rPr lang="fr-FR" dirty="0"/>
              <a:t>Grand chapitre ici</a:t>
            </a:r>
          </a:p>
          <a:p>
            <a:pPr lvl="1"/>
            <a:r>
              <a:rPr lang="fr-FR" dirty="0"/>
              <a:t>Petit chapitre</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a:t>Autres chapitres ici</a:t>
            </a:r>
          </a:p>
          <a:p>
            <a:pPr marL="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a:t>Petit chapitre</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fr-FR" dirty="0"/>
          </a:p>
          <a:p>
            <a:pPr lvl="2"/>
            <a:endParaRPr lang="fr-FR" dirty="0"/>
          </a:p>
        </p:txBody>
      </p:sp>
      <p:pic>
        <p:nvPicPr>
          <p:cNvPr id="9" name="Image 8">
            <a:extLst>
              <a:ext uri="{FF2B5EF4-FFF2-40B4-BE49-F238E27FC236}">
                <a16:creationId xmlns:a16="http://schemas.microsoft.com/office/drawing/2014/main" id="{0565A81F-95CD-406C-B3A0-D25EC23708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0310" y="5960121"/>
            <a:ext cx="1396365" cy="338434"/>
          </a:xfrm>
          <a:prstGeom prst="rect">
            <a:avLst/>
          </a:prstGeom>
        </p:spPr>
      </p:pic>
    </p:spTree>
    <p:extLst>
      <p:ext uri="{BB962C8B-B14F-4D97-AF65-F5344CB8AC3E}">
        <p14:creationId xmlns:p14="http://schemas.microsoft.com/office/powerpoint/2010/main" val="2398803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
    <p:bg>
      <p:bgPr>
        <a:solidFill>
          <a:schemeClr val="accent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1CF5F32-1A1A-45CE-960A-3BAA17282100}"/>
              </a:ext>
            </a:extLst>
          </p:cNvPr>
          <p:cNvPicPr>
            <a:picLocks noChangeAspect="1"/>
          </p:cNvPicPr>
          <p:nvPr userDrawn="1"/>
        </p:nvPicPr>
        <p:blipFill rotWithShape="1">
          <a:blip r:embed="rId2"/>
          <a:srcRect/>
          <a:stretch/>
        </p:blipFill>
        <p:spPr>
          <a:xfrm rot="10800000">
            <a:off x="6451598" y="0"/>
            <a:ext cx="5740401" cy="6858000"/>
          </a:xfrm>
          <a:prstGeom prst="rect">
            <a:avLst/>
          </a:prstGeom>
        </p:spPr>
      </p:pic>
      <p:pic>
        <p:nvPicPr>
          <p:cNvPr id="10" name="Image 9">
            <a:extLst>
              <a:ext uri="{FF2B5EF4-FFF2-40B4-BE49-F238E27FC236}">
                <a16:creationId xmlns:a16="http://schemas.microsoft.com/office/drawing/2014/main" id="{67ADAC65-280F-499E-A2FB-3ED5A87EE1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25" y="5689331"/>
            <a:ext cx="1815451" cy="440007"/>
          </a:xfrm>
          <a:prstGeom prst="rect">
            <a:avLst/>
          </a:prstGeom>
        </p:spPr>
      </p:pic>
      <p:sp>
        <p:nvSpPr>
          <p:cNvPr id="8" name="Espace réservé du texte 21">
            <a:extLst>
              <a:ext uri="{FF2B5EF4-FFF2-40B4-BE49-F238E27FC236}">
                <a16:creationId xmlns:a16="http://schemas.microsoft.com/office/drawing/2014/main" id="{8451EA5E-9226-4A83-B7B0-B3739C0BD228}"/>
              </a:ext>
            </a:extLst>
          </p:cNvPr>
          <p:cNvSpPr>
            <a:spLocks noGrp="1"/>
          </p:cNvSpPr>
          <p:nvPr>
            <p:ph type="body" sz="quarter" idx="75" hasCustomPrompt="1"/>
          </p:nvPr>
        </p:nvSpPr>
        <p:spPr>
          <a:xfrm>
            <a:off x="710551" y="2080261"/>
            <a:ext cx="3600449" cy="3032760"/>
          </a:xfrm>
          <a:prstGeom prst="rect">
            <a:avLst/>
          </a:prstGeom>
        </p:spPr>
        <p:txBody>
          <a:bodyPr lIns="0" tIns="0" rIns="0" bIns="0" anchor="b" anchorCtr="0"/>
          <a:lstStyle>
            <a:lvl1pPr marL="0" indent="0">
              <a:lnSpc>
                <a:spcPct val="110000"/>
              </a:lnSpc>
              <a:spcBef>
                <a:spcPts val="0"/>
              </a:spcBef>
              <a:spcAft>
                <a:spcPts val="0"/>
              </a:spcAft>
              <a:buNone/>
              <a:defRPr sz="1600" b="1">
                <a:solidFill>
                  <a:schemeClr val="bg1"/>
                </a:solidFill>
              </a:defRPr>
            </a:lvl1pPr>
            <a:lvl2pPr marL="0" indent="0">
              <a:lnSpc>
                <a:spcPct val="110000"/>
              </a:lnSpc>
              <a:spcBef>
                <a:spcPts val="0"/>
              </a:spcBef>
              <a:spcAft>
                <a:spcPts val="0"/>
              </a:spcAft>
              <a:buNone/>
              <a:defRPr sz="1600" b="1">
                <a:solidFill>
                  <a:schemeClr val="accent2"/>
                </a:solidFill>
              </a:defRPr>
            </a:lvl2pPr>
            <a:lvl3pPr marL="0" indent="0">
              <a:lnSpc>
                <a:spcPct val="100000"/>
              </a:lnSpc>
              <a:spcBef>
                <a:spcPts val="0"/>
              </a:spcBef>
              <a:spcAft>
                <a:spcPts val="0"/>
              </a:spcAft>
              <a:buFont typeface="Arial" panose="020B0604020202020204" pitchFamily="34" charset="0"/>
              <a:buNone/>
              <a:defRPr sz="1200" i="0">
                <a:solidFill>
                  <a:schemeClr val="bg1"/>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Contactes :</a:t>
            </a:r>
          </a:p>
          <a:p>
            <a:pPr lvl="0"/>
            <a:endParaRPr lang="fr-FR" dirty="0"/>
          </a:p>
          <a:p>
            <a:pPr lvl="1"/>
            <a:r>
              <a:rPr lang="fr-FR" dirty="0"/>
              <a:t>Nom Prénom </a:t>
            </a:r>
          </a:p>
          <a:p>
            <a:pPr lvl="2"/>
            <a:r>
              <a:rPr lang="fr-FR" dirty="0"/>
              <a:t>Poste</a:t>
            </a:r>
          </a:p>
          <a:p>
            <a:pPr lvl="2"/>
            <a:r>
              <a:rPr lang="fr-FR" dirty="0"/>
              <a:t>Téléphone / email</a:t>
            </a:r>
          </a:p>
        </p:txBody>
      </p:sp>
      <p:sp>
        <p:nvSpPr>
          <p:cNvPr id="3" name="Espace réservé du texte 2">
            <a:extLst>
              <a:ext uri="{FF2B5EF4-FFF2-40B4-BE49-F238E27FC236}">
                <a16:creationId xmlns:a16="http://schemas.microsoft.com/office/drawing/2014/main" id="{7F3EC92D-779A-4E97-9573-C33E8C50A6C5}"/>
              </a:ext>
            </a:extLst>
          </p:cNvPr>
          <p:cNvSpPr>
            <a:spLocks noGrp="1"/>
          </p:cNvSpPr>
          <p:nvPr>
            <p:ph type="body" sz="quarter" idx="76" hasCustomPrompt="1"/>
          </p:nvPr>
        </p:nvSpPr>
        <p:spPr>
          <a:xfrm>
            <a:off x="711200" y="728663"/>
            <a:ext cx="5029200" cy="1168400"/>
          </a:xfrm>
          <a:prstGeom prst="rect">
            <a:avLst/>
          </a:prstGeom>
        </p:spPr>
        <p:txBody>
          <a:bodyPr lIns="0" tIns="0" rIns="0" bIns="0"/>
          <a:lstStyle>
            <a:lvl1pPr marL="0" indent="0">
              <a:buNone/>
              <a:defRPr sz="3200" b="1">
                <a:solidFill>
                  <a:schemeClr val="bg1"/>
                </a:solidFill>
              </a:defRPr>
            </a:lvl1pPr>
            <a:lvl2pPr marL="0" indent="0">
              <a:buNone/>
              <a:defRPr sz="2000">
                <a:solidFill>
                  <a:schemeClr val="bg1"/>
                </a:solidFill>
              </a:defRPr>
            </a:lvl2pPr>
          </a:lstStyle>
          <a:p>
            <a:pPr lvl="0"/>
            <a:r>
              <a:rPr lang="fr-FR" dirty="0"/>
              <a:t>Ajouter remercîments</a:t>
            </a:r>
          </a:p>
          <a:p>
            <a:pPr lvl="1"/>
            <a:r>
              <a:rPr lang="fr-FR" dirty="0"/>
              <a:t>Commentaire</a:t>
            </a:r>
          </a:p>
        </p:txBody>
      </p:sp>
    </p:spTree>
    <p:extLst>
      <p:ext uri="{BB962C8B-B14F-4D97-AF65-F5344CB8AC3E}">
        <p14:creationId xmlns:p14="http://schemas.microsoft.com/office/powerpoint/2010/main" val="1364260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quipe">
    <p:bg>
      <p:bgRef idx="1001">
        <a:schemeClr val="bg1"/>
      </p:bgRef>
    </p:b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468ED51B-E7B7-4786-9BAA-9DD4108FADF3}"/>
              </a:ext>
            </a:extLst>
          </p:cNvPr>
          <p:cNvSpPr>
            <a:spLocks noGrp="1"/>
          </p:cNvSpPr>
          <p:nvPr>
            <p:ph type="pic" sz="quarter" idx="10" hasCustomPrompt="1"/>
          </p:nvPr>
        </p:nvSpPr>
        <p:spPr>
          <a:xfrm>
            <a:off x="695325"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37" name="Espace réservé pour une image  19">
            <a:extLst>
              <a:ext uri="{FF2B5EF4-FFF2-40B4-BE49-F238E27FC236}">
                <a16:creationId xmlns:a16="http://schemas.microsoft.com/office/drawing/2014/main" id="{6EB2579A-E5EB-434F-B814-3C38BB878F4E}"/>
              </a:ext>
            </a:extLst>
          </p:cNvPr>
          <p:cNvSpPr>
            <a:spLocks noGrp="1"/>
          </p:cNvSpPr>
          <p:nvPr>
            <p:ph type="pic" sz="quarter" idx="58" hasCustomPrompt="1"/>
          </p:nvPr>
        </p:nvSpPr>
        <p:spPr>
          <a:xfrm>
            <a:off x="695325"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31" name="Espace réservé du texte 21">
            <a:extLst>
              <a:ext uri="{FF2B5EF4-FFF2-40B4-BE49-F238E27FC236}">
                <a16:creationId xmlns:a16="http://schemas.microsoft.com/office/drawing/2014/main" id="{26DE09D1-45CD-4669-9E70-E8FD9E9C404A}"/>
              </a:ext>
            </a:extLst>
          </p:cNvPr>
          <p:cNvSpPr>
            <a:spLocks noGrp="1"/>
          </p:cNvSpPr>
          <p:nvPr>
            <p:ph type="body" sz="quarter" idx="14" hasCustomPrompt="1"/>
          </p:nvPr>
        </p:nvSpPr>
        <p:spPr>
          <a:xfrm>
            <a:off x="2135188"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36" name="Espace réservé pour une image  19">
            <a:extLst>
              <a:ext uri="{FF2B5EF4-FFF2-40B4-BE49-F238E27FC236}">
                <a16:creationId xmlns:a16="http://schemas.microsoft.com/office/drawing/2014/main" id="{C3BBAEE2-6E8A-44F0-88A4-E67948A69680}"/>
              </a:ext>
            </a:extLst>
          </p:cNvPr>
          <p:cNvSpPr>
            <a:spLocks noGrp="1"/>
          </p:cNvSpPr>
          <p:nvPr>
            <p:ph type="pic" sz="quarter" idx="70" hasCustomPrompt="1"/>
          </p:nvPr>
        </p:nvSpPr>
        <p:spPr>
          <a:xfrm>
            <a:off x="6096000"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48" name="Espace réservé pour une image  19">
            <a:extLst>
              <a:ext uri="{FF2B5EF4-FFF2-40B4-BE49-F238E27FC236}">
                <a16:creationId xmlns:a16="http://schemas.microsoft.com/office/drawing/2014/main" id="{0447784E-B91B-4CDE-9D41-9623EB77EA7C}"/>
              </a:ext>
            </a:extLst>
          </p:cNvPr>
          <p:cNvSpPr>
            <a:spLocks noGrp="1"/>
          </p:cNvSpPr>
          <p:nvPr>
            <p:ph type="pic" sz="quarter" idx="71" hasCustomPrompt="1"/>
          </p:nvPr>
        </p:nvSpPr>
        <p:spPr>
          <a:xfrm>
            <a:off x="6096000"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2" name="Titre 1">
            <a:extLst>
              <a:ext uri="{FF2B5EF4-FFF2-40B4-BE49-F238E27FC236}">
                <a16:creationId xmlns:a16="http://schemas.microsoft.com/office/drawing/2014/main" id="{95865095-93B9-47A8-9F31-07635F0F4EFD}"/>
              </a:ext>
            </a:extLst>
          </p:cNvPr>
          <p:cNvSpPr>
            <a:spLocks noGrp="1"/>
          </p:cNvSpPr>
          <p:nvPr>
            <p:ph type="title"/>
          </p:nvPr>
        </p:nvSpPr>
        <p:spPr/>
        <p:txBody>
          <a:bodyPr/>
          <a:lstStyle/>
          <a:p>
            <a:r>
              <a:rPr lang="fr-FR" dirty="0"/>
              <a:t>Modifiez le style du titre</a:t>
            </a:r>
          </a:p>
        </p:txBody>
      </p:sp>
      <p:sp>
        <p:nvSpPr>
          <p:cNvPr id="56" name="Espace réservé pour une image  19">
            <a:extLst>
              <a:ext uri="{FF2B5EF4-FFF2-40B4-BE49-F238E27FC236}">
                <a16:creationId xmlns:a16="http://schemas.microsoft.com/office/drawing/2014/main" id="{D911FD4F-D7A2-4B92-A90A-0A8D33708CEE}"/>
              </a:ext>
            </a:extLst>
          </p:cNvPr>
          <p:cNvSpPr>
            <a:spLocks noGrp="1"/>
          </p:cNvSpPr>
          <p:nvPr>
            <p:ph type="pic" sz="quarter" idx="74" hasCustomPrompt="1"/>
          </p:nvPr>
        </p:nvSpPr>
        <p:spPr>
          <a:xfrm>
            <a:off x="695325"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58" name="Espace réservé pour une image  19">
            <a:extLst>
              <a:ext uri="{FF2B5EF4-FFF2-40B4-BE49-F238E27FC236}">
                <a16:creationId xmlns:a16="http://schemas.microsoft.com/office/drawing/2014/main" id="{55EB7255-C0DC-4110-9FB4-3FFCCDF1FDE5}"/>
              </a:ext>
            </a:extLst>
          </p:cNvPr>
          <p:cNvSpPr>
            <a:spLocks noGrp="1"/>
          </p:cNvSpPr>
          <p:nvPr>
            <p:ph type="pic" sz="quarter" idx="76" hasCustomPrompt="1"/>
          </p:nvPr>
        </p:nvSpPr>
        <p:spPr>
          <a:xfrm>
            <a:off x="6096000"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9" name="Espace réservé du numéro de diapositive 8">
            <a:extLst>
              <a:ext uri="{FF2B5EF4-FFF2-40B4-BE49-F238E27FC236}">
                <a16:creationId xmlns:a16="http://schemas.microsoft.com/office/drawing/2014/main" id="{D7D7FD5F-62A2-4539-9024-47B9D1D53817}"/>
              </a:ext>
            </a:extLst>
          </p:cNvPr>
          <p:cNvSpPr>
            <a:spLocks noGrp="1"/>
          </p:cNvSpPr>
          <p:nvPr>
            <p:ph type="sldNum" sz="quarter" idx="82"/>
          </p:nvPr>
        </p:nvSpPr>
        <p:spPr/>
        <p:txBody>
          <a:bodyPr/>
          <a:lstStyle/>
          <a:p>
            <a:fld id="{00E0E155-A4C6-4C24-B5DD-AE65EC126F8C}" type="slidenum">
              <a:rPr lang="fr-FR" smtClean="0"/>
              <a:pPr/>
              <a:t>‹N°›</a:t>
            </a:fld>
            <a:endParaRPr lang="fr-FR" dirty="0"/>
          </a:p>
        </p:txBody>
      </p:sp>
      <p:sp>
        <p:nvSpPr>
          <p:cNvPr id="24" name="Espace réservé du texte 21">
            <a:extLst>
              <a:ext uri="{FF2B5EF4-FFF2-40B4-BE49-F238E27FC236}">
                <a16:creationId xmlns:a16="http://schemas.microsoft.com/office/drawing/2014/main" id="{14AFFB8B-5E13-4C5F-8FE9-9BCCE5A41013}"/>
              </a:ext>
            </a:extLst>
          </p:cNvPr>
          <p:cNvSpPr>
            <a:spLocks noGrp="1"/>
          </p:cNvSpPr>
          <p:nvPr>
            <p:ph type="body" sz="quarter" idx="83" hasCustomPrompt="1"/>
          </p:nvPr>
        </p:nvSpPr>
        <p:spPr>
          <a:xfrm>
            <a:off x="2135188"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5" name="Espace réservé du texte 21">
            <a:extLst>
              <a:ext uri="{FF2B5EF4-FFF2-40B4-BE49-F238E27FC236}">
                <a16:creationId xmlns:a16="http://schemas.microsoft.com/office/drawing/2014/main" id="{09DBBCBD-79FE-4C56-8D8B-3A886708FE0D}"/>
              </a:ext>
            </a:extLst>
          </p:cNvPr>
          <p:cNvSpPr>
            <a:spLocks noGrp="1"/>
          </p:cNvSpPr>
          <p:nvPr>
            <p:ph type="body" sz="quarter" idx="84" hasCustomPrompt="1"/>
          </p:nvPr>
        </p:nvSpPr>
        <p:spPr>
          <a:xfrm>
            <a:off x="2135188"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6" name="Espace réservé du texte 21">
            <a:extLst>
              <a:ext uri="{FF2B5EF4-FFF2-40B4-BE49-F238E27FC236}">
                <a16:creationId xmlns:a16="http://schemas.microsoft.com/office/drawing/2014/main" id="{D514AC0E-D69C-4B4C-9E0B-7BBD1DE344E9}"/>
              </a:ext>
            </a:extLst>
          </p:cNvPr>
          <p:cNvSpPr>
            <a:spLocks noGrp="1"/>
          </p:cNvSpPr>
          <p:nvPr>
            <p:ph type="body" sz="quarter" idx="85" hasCustomPrompt="1"/>
          </p:nvPr>
        </p:nvSpPr>
        <p:spPr>
          <a:xfrm>
            <a:off x="7535863"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7" name="Espace réservé du texte 21">
            <a:extLst>
              <a:ext uri="{FF2B5EF4-FFF2-40B4-BE49-F238E27FC236}">
                <a16:creationId xmlns:a16="http://schemas.microsoft.com/office/drawing/2014/main" id="{E620A7A5-C59E-4B74-9BCA-EF6DC7B1C4B0}"/>
              </a:ext>
            </a:extLst>
          </p:cNvPr>
          <p:cNvSpPr>
            <a:spLocks noGrp="1"/>
          </p:cNvSpPr>
          <p:nvPr>
            <p:ph type="body" sz="quarter" idx="86" hasCustomPrompt="1"/>
          </p:nvPr>
        </p:nvSpPr>
        <p:spPr>
          <a:xfrm>
            <a:off x="7535863"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8" name="Espace réservé du texte 21">
            <a:extLst>
              <a:ext uri="{FF2B5EF4-FFF2-40B4-BE49-F238E27FC236}">
                <a16:creationId xmlns:a16="http://schemas.microsoft.com/office/drawing/2014/main" id="{84D700AC-3905-4484-A74D-B0D8C65E99AA}"/>
              </a:ext>
            </a:extLst>
          </p:cNvPr>
          <p:cNvSpPr>
            <a:spLocks noGrp="1"/>
          </p:cNvSpPr>
          <p:nvPr>
            <p:ph type="body" sz="quarter" idx="87" hasCustomPrompt="1"/>
          </p:nvPr>
        </p:nvSpPr>
        <p:spPr>
          <a:xfrm>
            <a:off x="7535863"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17" name="Espace réservé du pied de page 2">
            <a:extLst>
              <a:ext uri="{FF2B5EF4-FFF2-40B4-BE49-F238E27FC236}">
                <a16:creationId xmlns:a16="http://schemas.microsoft.com/office/drawing/2014/main" id="{6F798CBF-E1FD-451D-BB05-15BA1A8F8CE8}"/>
              </a:ext>
            </a:extLst>
          </p:cNvPr>
          <p:cNvSpPr>
            <a:spLocks noGrp="1"/>
          </p:cNvSpPr>
          <p:nvPr>
            <p:ph type="ftr" sz="quarter" idx="19"/>
          </p:nvPr>
        </p:nvSpPr>
        <p:spPr>
          <a:xfrm>
            <a:off x="542925" y="6486522"/>
            <a:ext cx="8058150" cy="368300"/>
          </a:xfrm>
        </p:spPr>
        <p:txBody>
          <a:bodyPr/>
          <a:lstStyle/>
          <a:p>
            <a:r>
              <a:rPr lang="fr-FR"/>
              <a:t>The Shift Project – Décarbonons la Santé pour soigner durablement – 25 mars 2024</a:t>
            </a:r>
            <a:endParaRPr lang="fr-FR" dirty="0"/>
          </a:p>
        </p:txBody>
      </p:sp>
    </p:spTree>
    <p:extLst>
      <p:ext uri="{BB962C8B-B14F-4D97-AF65-F5344CB8AC3E}">
        <p14:creationId xmlns:p14="http://schemas.microsoft.com/office/powerpoint/2010/main" val="12266802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pitre">
  <p:cSld name="1_Chapitre">
    <p:bg>
      <p:bgPr>
        <a:solidFill>
          <a:schemeClr val="accent1"/>
        </a:solidFill>
        <a:effectLst/>
      </p:bgPr>
    </p:bg>
    <p:spTree>
      <p:nvGrpSpPr>
        <p:cNvPr id="1" name="Shape 23"/>
        <p:cNvGrpSpPr/>
        <p:nvPr/>
      </p:nvGrpSpPr>
      <p:grpSpPr>
        <a:xfrm>
          <a:off x="0" y="0"/>
          <a:ext cx="0" cy="0"/>
          <a:chOff x="0" y="0"/>
          <a:chExt cx="0" cy="0"/>
        </a:xfrm>
      </p:grpSpPr>
      <p:pic>
        <p:nvPicPr>
          <p:cNvPr id="24" name="Google Shape;24;p228"/>
          <p:cNvPicPr preferRelativeResize="0"/>
          <p:nvPr/>
        </p:nvPicPr>
        <p:blipFill rotWithShape="1">
          <a:blip r:embed="rId2">
            <a:alphaModFix/>
          </a:blip>
          <a:srcRect l="24025" b="217"/>
          <a:stretch/>
        </p:blipFill>
        <p:spPr>
          <a:xfrm>
            <a:off x="0" y="0"/>
            <a:ext cx="6124824" cy="6858000"/>
          </a:xfrm>
          <a:prstGeom prst="rect">
            <a:avLst/>
          </a:prstGeom>
          <a:noFill/>
          <a:ln>
            <a:noFill/>
          </a:ln>
        </p:spPr>
      </p:pic>
      <p:sp>
        <p:nvSpPr>
          <p:cNvPr id="25" name="Google Shape;25;p228"/>
          <p:cNvSpPr txBox="1">
            <a:spLocks noGrp="1"/>
          </p:cNvSpPr>
          <p:nvPr>
            <p:ph type="body" idx="1"/>
          </p:nvPr>
        </p:nvSpPr>
        <p:spPr>
          <a:xfrm>
            <a:off x="6962775" y="728663"/>
            <a:ext cx="4533900" cy="5400675"/>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2000"/>
              <a:buFont typeface="Arial"/>
              <a:buNone/>
              <a:defRPr sz="2000" b="1" i="0" u="none" strike="noStrike" cap="none">
                <a:solidFill>
                  <a:schemeClr val="accent6"/>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100" b="0" i="0" u="none" strike="noStrike" cap="none">
                <a:solidFill>
                  <a:schemeClr val="accent6"/>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6" name="Google Shape;26;p228"/>
          <p:cNvPicPr preferRelativeResize="0"/>
          <p:nvPr/>
        </p:nvPicPr>
        <p:blipFill rotWithShape="1">
          <a:blip r:embed="rId3">
            <a:alphaModFix/>
          </a:blip>
          <a:srcRect/>
          <a:stretch/>
        </p:blipFill>
        <p:spPr>
          <a:xfrm>
            <a:off x="10100310" y="5960121"/>
            <a:ext cx="1396365" cy="338434"/>
          </a:xfrm>
          <a:prstGeom prst="rect">
            <a:avLst/>
          </a:prstGeom>
          <a:noFill/>
          <a:ln>
            <a:noFill/>
          </a:ln>
        </p:spPr>
      </p:pic>
    </p:spTree>
    <p:extLst>
      <p:ext uri="{BB962C8B-B14F-4D97-AF65-F5344CB8AC3E}">
        <p14:creationId xmlns:p14="http://schemas.microsoft.com/office/powerpoint/2010/main" val="1057115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quipe">
    <p:bg>
      <p:bgRef idx="1001">
        <a:schemeClr val="bg1"/>
      </p:bgRef>
    </p:b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468ED51B-E7B7-4786-9BAA-9DD4108FADF3}"/>
              </a:ext>
            </a:extLst>
          </p:cNvPr>
          <p:cNvSpPr>
            <a:spLocks noGrp="1"/>
          </p:cNvSpPr>
          <p:nvPr>
            <p:ph type="pic" sz="quarter" idx="10" hasCustomPrompt="1"/>
          </p:nvPr>
        </p:nvSpPr>
        <p:spPr>
          <a:xfrm>
            <a:off x="695325"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37" name="Espace réservé pour une image  19">
            <a:extLst>
              <a:ext uri="{FF2B5EF4-FFF2-40B4-BE49-F238E27FC236}">
                <a16:creationId xmlns:a16="http://schemas.microsoft.com/office/drawing/2014/main" id="{6EB2579A-E5EB-434F-B814-3C38BB878F4E}"/>
              </a:ext>
            </a:extLst>
          </p:cNvPr>
          <p:cNvSpPr>
            <a:spLocks noGrp="1"/>
          </p:cNvSpPr>
          <p:nvPr>
            <p:ph type="pic" sz="quarter" idx="58" hasCustomPrompt="1"/>
          </p:nvPr>
        </p:nvSpPr>
        <p:spPr>
          <a:xfrm>
            <a:off x="695325"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31" name="Espace réservé du texte 21">
            <a:extLst>
              <a:ext uri="{FF2B5EF4-FFF2-40B4-BE49-F238E27FC236}">
                <a16:creationId xmlns:a16="http://schemas.microsoft.com/office/drawing/2014/main" id="{26DE09D1-45CD-4669-9E70-E8FD9E9C404A}"/>
              </a:ext>
            </a:extLst>
          </p:cNvPr>
          <p:cNvSpPr>
            <a:spLocks noGrp="1"/>
          </p:cNvSpPr>
          <p:nvPr>
            <p:ph type="body" sz="quarter" idx="14" hasCustomPrompt="1"/>
          </p:nvPr>
        </p:nvSpPr>
        <p:spPr>
          <a:xfrm>
            <a:off x="2135188"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36" name="Espace réservé pour une image  19">
            <a:extLst>
              <a:ext uri="{FF2B5EF4-FFF2-40B4-BE49-F238E27FC236}">
                <a16:creationId xmlns:a16="http://schemas.microsoft.com/office/drawing/2014/main" id="{C3BBAEE2-6E8A-44F0-88A4-E67948A69680}"/>
              </a:ext>
            </a:extLst>
          </p:cNvPr>
          <p:cNvSpPr>
            <a:spLocks noGrp="1"/>
          </p:cNvSpPr>
          <p:nvPr>
            <p:ph type="pic" sz="quarter" idx="70" hasCustomPrompt="1"/>
          </p:nvPr>
        </p:nvSpPr>
        <p:spPr>
          <a:xfrm>
            <a:off x="6096000"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48" name="Espace réservé pour une image  19">
            <a:extLst>
              <a:ext uri="{FF2B5EF4-FFF2-40B4-BE49-F238E27FC236}">
                <a16:creationId xmlns:a16="http://schemas.microsoft.com/office/drawing/2014/main" id="{0447784E-B91B-4CDE-9D41-9623EB77EA7C}"/>
              </a:ext>
            </a:extLst>
          </p:cNvPr>
          <p:cNvSpPr>
            <a:spLocks noGrp="1"/>
          </p:cNvSpPr>
          <p:nvPr>
            <p:ph type="pic" sz="quarter" idx="71" hasCustomPrompt="1"/>
          </p:nvPr>
        </p:nvSpPr>
        <p:spPr>
          <a:xfrm>
            <a:off x="6096000"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2" name="Titre 1">
            <a:extLst>
              <a:ext uri="{FF2B5EF4-FFF2-40B4-BE49-F238E27FC236}">
                <a16:creationId xmlns:a16="http://schemas.microsoft.com/office/drawing/2014/main" id="{95865095-93B9-47A8-9F31-07635F0F4EFD}"/>
              </a:ext>
            </a:extLst>
          </p:cNvPr>
          <p:cNvSpPr>
            <a:spLocks noGrp="1"/>
          </p:cNvSpPr>
          <p:nvPr>
            <p:ph type="title"/>
          </p:nvPr>
        </p:nvSpPr>
        <p:spPr/>
        <p:txBody>
          <a:bodyPr/>
          <a:lstStyle/>
          <a:p>
            <a:r>
              <a:rPr lang="fr-FR" dirty="0"/>
              <a:t>Modifiez le style du titre</a:t>
            </a:r>
          </a:p>
        </p:txBody>
      </p:sp>
      <p:sp>
        <p:nvSpPr>
          <p:cNvPr id="56" name="Espace réservé pour une image  19">
            <a:extLst>
              <a:ext uri="{FF2B5EF4-FFF2-40B4-BE49-F238E27FC236}">
                <a16:creationId xmlns:a16="http://schemas.microsoft.com/office/drawing/2014/main" id="{D911FD4F-D7A2-4B92-A90A-0A8D33708CEE}"/>
              </a:ext>
            </a:extLst>
          </p:cNvPr>
          <p:cNvSpPr>
            <a:spLocks noGrp="1"/>
          </p:cNvSpPr>
          <p:nvPr>
            <p:ph type="pic" sz="quarter" idx="74" hasCustomPrompt="1"/>
          </p:nvPr>
        </p:nvSpPr>
        <p:spPr>
          <a:xfrm>
            <a:off x="695325"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58" name="Espace réservé pour une image  19">
            <a:extLst>
              <a:ext uri="{FF2B5EF4-FFF2-40B4-BE49-F238E27FC236}">
                <a16:creationId xmlns:a16="http://schemas.microsoft.com/office/drawing/2014/main" id="{55EB7255-C0DC-4110-9FB4-3FFCCDF1FDE5}"/>
              </a:ext>
            </a:extLst>
          </p:cNvPr>
          <p:cNvSpPr>
            <a:spLocks noGrp="1"/>
          </p:cNvSpPr>
          <p:nvPr>
            <p:ph type="pic" sz="quarter" idx="76" hasCustomPrompt="1"/>
          </p:nvPr>
        </p:nvSpPr>
        <p:spPr>
          <a:xfrm>
            <a:off x="6096000"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9" name="Espace réservé du numéro de diapositive 8">
            <a:extLst>
              <a:ext uri="{FF2B5EF4-FFF2-40B4-BE49-F238E27FC236}">
                <a16:creationId xmlns:a16="http://schemas.microsoft.com/office/drawing/2014/main" id="{D7D7FD5F-62A2-4539-9024-47B9D1D53817}"/>
              </a:ext>
            </a:extLst>
          </p:cNvPr>
          <p:cNvSpPr>
            <a:spLocks noGrp="1"/>
          </p:cNvSpPr>
          <p:nvPr>
            <p:ph type="sldNum" sz="quarter" idx="82"/>
          </p:nvPr>
        </p:nvSpPr>
        <p:spPr/>
        <p:txBody>
          <a:bodyPr/>
          <a:lstStyle/>
          <a:p>
            <a:fld id="{00E0E155-A4C6-4C24-B5DD-AE65EC126F8C}" type="slidenum">
              <a:rPr lang="fr-FR" smtClean="0"/>
              <a:pPr/>
              <a:t>‹N°›</a:t>
            </a:fld>
            <a:endParaRPr lang="fr-FR" dirty="0"/>
          </a:p>
        </p:txBody>
      </p:sp>
      <p:sp>
        <p:nvSpPr>
          <p:cNvPr id="24" name="Espace réservé du texte 21">
            <a:extLst>
              <a:ext uri="{FF2B5EF4-FFF2-40B4-BE49-F238E27FC236}">
                <a16:creationId xmlns:a16="http://schemas.microsoft.com/office/drawing/2014/main" id="{14AFFB8B-5E13-4C5F-8FE9-9BCCE5A41013}"/>
              </a:ext>
            </a:extLst>
          </p:cNvPr>
          <p:cNvSpPr>
            <a:spLocks noGrp="1"/>
          </p:cNvSpPr>
          <p:nvPr>
            <p:ph type="body" sz="quarter" idx="83" hasCustomPrompt="1"/>
          </p:nvPr>
        </p:nvSpPr>
        <p:spPr>
          <a:xfrm>
            <a:off x="2135188"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5" name="Espace réservé du texte 21">
            <a:extLst>
              <a:ext uri="{FF2B5EF4-FFF2-40B4-BE49-F238E27FC236}">
                <a16:creationId xmlns:a16="http://schemas.microsoft.com/office/drawing/2014/main" id="{09DBBCBD-79FE-4C56-8D8B-3A886708FE0D}"/>
              </a:ext>
            </a:extLst>
          </p:cNvPr>
          <p:cNvSpPr>
            <a:spLocks noGrp="1"/>
          </p:cNvSpPr>
          <p:nvPr>
            <p:ph type="body" sz="quarter" idx="84" hasCustomPrompt="1"/>
          </p:nvPr>
        </p:nvSpPr>
        <p:spPr>
          <a:xfrm>
            <a:off x="2135188"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6" name="Espace réservé du texte 21">
            <a:extLst>
              <a:ext uri="{FF2B5EF4-FFF2-40B4-BE49-F238E27FC236}">
                <a16:creationId xmlns:a16="http://schemas.microsoft.com/office/drawing/2014/main" id="{D514AC0E-D69C-4B4C-9E0B-7BBD1DE344E9}"/>
              </a:ext>
            </a:extLst>
          </p:cNvPr>
          <p:cNvSpPr>
            <a:spLocks noGrp="1"/>
          </p:cNvSpPr>
          <p:nvPr>
            <p:ph type="body" sz="quarter" idx="85" hasCustomPrompt="1"/>
          </p:nvPr>
        </p:nvSpPr>
        <p:spPr>
          <a:xfrm>
            <a:off x="7535863"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7" name="Espace réservé du texte 21">
            <a:extLst>
              <a:ext uri="{FF2B5EF4-FFF2-40B4-BE49-F238E27FC236}">
                <a16:creationId xmlns:a16="http://schemas.microsoft.com/office/drawing/2014/main" id="{E620A7A5-C59E-4B74-9BCA-EF6DC7B1C4B0}"/>
              </a:ext>
            </a:extLst>
          </p:cNvPr>
          <p:cNvSpPr>
            <a:spLocks noGrp="1"/>
          </p:cNvSpPr>
          <p:nvPr>
            <p:ph type="body" sz="quarter" idx="86" hasCustomPrompt="1"/>
          </p:nvPr>
        </p:nvSpPr>
        <p:spPr>
          <a:xfrm>
            <a:off x="7535863"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8" name="Espace réservé du texte 21">
            <a:extLst>
              <a:ext uri="{FF2B5EF4-FFF2-40B4-BE49-F238E27FC236}">
                <a16:creationId xmlns:a16="http://schemas.microsoft.com/office/drawing/2014/main" id="{84D700AC-3905-4484-A74D-B0D8C65E99AA}"/>
              </a:ext>
            </a:extLst>
          </p:cNvPr>
          <p:cNvSpPr>
            <a:spLocks noGrp="1"/>
          </p:cNvSpPr>
          <p:nvPr>
            <p:ph type="body" sz="quarter" idx="87" hasCustomPrompt="1"/>
          </p:nvPr>
        </p:nvSpPr>
        <p:spPr>
          <a:xfrm>
            <a:off x="7535863"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17" name="Espace réservé du pied de page 2">
            <a:extLst>
              <a:ext uri="{FF2B5EF4-FFF2-40B4-BE49-F238E27FC236}">
                <a16:creationId xmlns:a16="http://schemas.microsoft.com/office/drawing/2014/main" id="{6F798CBF-E1FD-451D-BB05-15BA1A8F8CE8}"/>
              </a:ext>
            </a:extLst>
          </p:cNvPr>
          <p:cNvSpPr>
            <a:spLocks noGrp="1"/>
          </p:cNvSpPr>
          <p:nvPr>
            <p:ph type="ftr" sz="quarter" idx="19"/>
          </p:nvPr>
        </p:nvSpPr>
        <p:spPr>
          <a:xfrm>
            <a:off x="542925" y="6486522"/>
            <a:ext cx="8058150" cy="368300"/>
          </a:xfrm>
        </p:spPr>
        <p:txBody>
          <a:bodyPr/>
          <a:lstStyle/>
          <a:p>
            <a:r>
              <a:rPr lang="fr-FR"/>
              <a:t>The Shift Project – Décarbonons la Santé pour soigner durablement – 25 mars 2024</a:t>
            </a:r>
            <a:endParaRPr lang="fr-FR" dirty="0"/>
          </a:p>
        </p:txBody>
      </p:sp>
    </p:spTree>
    <p:extLst>
      <p:ext uri="{BB962C8B-B14F-4D97-AF65-F5344CB8AC3E}">
        <p14:creationId xmlns:p14="http://schemas.microsoft.com/office/powerpoint/2010/main" val="19721186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Diapo de bas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9302" y="1"/>
            <a:ext cx="10042903" cy="1096963"/>
          </a:xfrm>
        </p:spPr>
        <p:txBody>
          <a:bodyPr>
            <a:normAutofit/>
          </a:bodyPr>
          <a:lstStyle>
            <a:lvl1pPr>
              <a:defRPr sz="3200"/>
            </a:lvl1pPr>
          </a:lstStyle>
          <a:p>
            <a:r>
              <a:rPr lang="fr-FR" dirty="0"/>
              <a:t>MODIFIEZ LE STYLE DU TITRE</a:t>
            </a:r>
          </a:p>
        </p:txBody>
      </p:sp>
      <p:sp>
        <p:nvSpPr>
          <p:cNvPr id="3" name="Espace réservé du contenu 2"/>
          <p:cNvSpPr>
            <a:spLocks noGrp="1"/>
          </p:cNvSpPr>
          <p:nvPr>
            <p:ph idx="1" hasCustomPrompt="1"/>
          </p:nvPr>
        </p:nvSpPr>
        <p:spPr/>
        <p:txBody>
          <a:bodyPr>
            <a:normAutofit/>
          </a:bodyPr>
          <a:lstStyle>
            <a:lvl1pPr>
              <a:defRPr sz="2400"/>
            </a:lvl1pPr>
            <a:lvl2pPr>
              <a:defRPr sz="2000"/>
            </a:lvl2pPr>
            <a:lvl3pPr>
              <a:defRPr sz="1800"/>
            </a:lvl3pPr>
            <a:lvl4pPr>
              <a:defRPr sz="1600"/>
            </a:lvl4pPr>
            <a:lvl5pPr>
              <a:defRPr sz="140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4"/>
            <a:r>
              <a:rPr lang="fr-FR" dirty="0"/>
              <a:t>Cinquième niveau</a:t>
            </a:r>
          </a:p>
        </p:txBody>
      </p:sp>
    </p:spTree>
    <p:extLst>
      <p:ext uri="{BB962C8B-B14F-4D97-AF65-F5344CB8AC3E}">
        <p14:creationId xmlns:p14="http://schemas.microsoft.com/office/powerpoint/2010/main" val="46276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gure simple 2">
  <p:cSld name="Figure simple 2">
    <p:spTree>
      <p:nvGrpSpPr>
        <p:cNvPr id="1" name="Shape 62"/>
        <p:cNvGrpSpPr/>
        <p:nvPr/>
      </p:nvGrpSpPr>
      <p:grpSpPr>
        <a:xfrm>
          <a:off x="0" y="0"/>
          <a:ext cx="0" cy="0"/>
          <a:chOff x="0" y="0"/>
          <a:chExt cx="0" cy="0"/>
        </a:xfrm>
      </p:grpSpPr>
      <p:sp>
        <p:nvSpPr>
          <p:cNvPr id="63" name="Google Shape;63;p158"/>
          <p:cNvSpPr/>
          <p:nvPr/>
        </p:nvSpPr>
        <p:spPr>
          <a:xfrm>
            <a:off x="4295775" y="729932"/>
            <a:ext cx="7200900" cy="5037458"/>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158"/>
          <p:cNvSpPr txBox="1">
            <a:spLocks noGrp="1"/>
          </p:cNvSpPr>
          <p:nvPr>
            <p:ph type="body" idx="1"/>
          </p:nvPr>
        </p:nvSpPr>
        <p:spPr>
          <a:xfrm>
            <a:off x="4656138" y="1089027"/>
            <a:ext cx="6480176" cy="43195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158"/>
          <p:cNvSpPr txBox="1">
            <a:spLocks noGrp="1"/>
          </p:cNvSpPr>
          <p:nvPr>
            <p:ph type="body" idx="2"/>
          </p:nvPr>
        </p:nvSpPr>
        <p:spPr>
          <a:xfrm>
            <a:off x="695325" y="5408614"/>
            <a:ext cx="3060699"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 name="Google Shape;66;p158"/>
          <p:cNvSpPr txBox="1">
            <a:spLocks noGrp="1"/>
          </p:cNvSpPr>
          <p:nvPr>
            <p:ph type="body" idx="3"/>
          </p:nvPr>
        </p:nvSpPr>
        <p:spPr>
          <a:xfrm>
            <a:off x="695325" y="728661"/>
            <a:ext cx="3060699" cy="467995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58"/>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8" name="Google Shape;68;p158"/>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2933">
          <p15:clr>
            <a:srgbClr val="FBAE40"/>
          </p15:clr>
        </p15:guide>
        <p15:guide id="2" pos="7015">
          <p15:clr>
            <a:srgbClr val="FBAE40"/>
          </p15:clr>
        </p15:guide>
        <p15:guide id="3" pos="2366">
          <p15:clr>
            <a:srgbClr val="FBAE40"/>
          </p15:clr>
        </p15:guide>
        <p15:guide id="4" pos="2706">
          <p15:clr>
            <a:srgbClr val="FBAE40"/>
          </p15:clr>
        </p15:guide>
        <p15:guide id="5" orient="horz" pos="686">
          <p15:clr>
            <a:srgbClr val="FBAE40"/>
          </p15:clr>
        </p15:guide>
        <p15:guide id="6" orient="horz" pos="340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fr-FR"/>
              <a:t>The Shift Project – Décarbonons la Santé pour soigner durablement – 25 mars 2024</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92052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69"/>
        <p:cNvGrpSpPr/>
        <p:nvPr/>
      </p:nvGrpSpPr>
      <p:grpSpPr>
        <a:xfrm>
          <a:off x="0" y="0"/>
          <a:ext cx="0" cy="0"/>
          <a:chOff x="0" y="0"/>
          <a:chExt cx="0" cy="0"/>
        </a:xfrm>
      </p:grpSpPr>
      <p:sp>
        <p:nvSpPr>
          <p:cNvPr id="70" name="Google Shape;70;p159"/>
          <p:cNvSpPr/>
          <p:nvPr/>
        </p:nvSpPr>
        <p:spPr>
          <a:xfrm>
            <a:off x="695324" y="1808163"/>
            <a:ext cx="5221289" cy="3960812"/>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59"/>
          <p:cNvSpPr txBox="1">
            <a:spLocks noGrp="1"/>
          </p:cNvSpPr>
          <p:nvPr>
            <p:ph type="body" idx="1"/>
          </p:nvPr>
        </p:nvSpPr>
        <p:spPr>
          <a:xfrm>
            <a:off x="1055688" y="2168524"/>
            <a:ext cx="4500562" cy="324008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59"/>
          <p:cNvSpPr txBox="1">
            <a:spLocks noGrp="1"/>
          </p:cNvSpPr>
          <p:nvPr>
            <p:ph type="body" idx="2"/>
          </p:nvPr>
        </p:nvSpPr>
        <p:spPr>
          <a:xfrm>
            <a:off x="6635750" y="2168115"/>
            <a:ext cx="4500563" cy="32405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Google Shape;73;p159"/>
          <p:cNvSpPr txBox="1">
            <a:spLocks noGrp="1"/>
          </p:cNvSpPr>
          <p:nvPr>
            <p:ph type="body" idx="3"/>
          </p:nvPr>
        </p:nvSpPr>
        <p:spPr>
          <a:xfrm>
            <a:off x="695326" y="728662"/>
            <a:ext cx="6480174" cy="90201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59"/>
          <p:cNvSpPr/>
          <p:nvPr/>
        </p:nvSpPr>
        <p:spPr>
          <a:xfrm>
            <a:off x="6275388" y="1807436"/>
            <a:ext cx="5221289" cy="3961612"/>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159"/>
          <p:cNvSpPr txBox="1">
            <a:spLocks noGrp="1"/>
          </p:cNvSpPr>
          <p:nvPr>
            <p:ph type="body" idx="4"/>
          </p:nvPr>
        </p:nvSpPr>
        <p:spPr>
          <a:xfrm>
            <a:off x="695324" y="5772150"/>
            <a:ext cx="3060699"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159"/>
          <p:cNvSpPr txBox="1">
            <a:spLocks noGrp="1"/>
          </p:cNvSpPr>
          <p:nvPr>
            <p:ph type="body" idx="5"/>
          </p:nvPr>
        </p:nvSpPr>
        <p:spPr>
          <a:xfrm>
            <a:off x="6275388" y="5768975"/>
            <a:ext cx="3060699"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159"/>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8" name="Google Shape;78;p159"/>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7015">
          <p15:clr>
            <a:srgbClr val="FBAE40"/>
          </p15:clr>
        </p15:guide>
        <p15:guide id="2" pos="665">
          <p15:clr>
            <a:srgbClr val="FBAE40"/>
          </p15:clr>
        </p15:guide>
        <p15:guide id="3" orient="horz" pos="1366">
          <p15:clr>
            <a:srgbClr val="FBAE40"/>
          </p15:clr>
        </p15:guide>
        <p15:guide id="4" orient="horz" pos="3407">
          <p15:clr>
            <a:srgbClr val="FBAE40"/>
          </p15:clr>
        </p15:guide>
        <p15:guide id="5" pos="3953">
          <p15:clr>
            <a:srgbClr val="FBAE40"/>
          </p15:clr>
        </p15:guide>
        <p15:guide id="6" pos="3727">
          <p15:clr>
            <a:srgbClr val="FBAE40"/>
          </p15:clr>
        </p15:guide>
        <p15:guide id="7" orient="horz" pos="1139">
          <p15:clr>
            <a:srgbClr val="FBAE40"/>
          </p15:clr>
        </p15:guide>
        <p15:guide id="8" pos="3500">
          <p15:clr>
            <a:srgbClr val="FBAE40"/>
          </p15:clr>
        </p15:guide>
        <p15:guide id="9" pos="4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format paysage">
  <p:cSld name="Image format paysage">
    <p:spTree>
      <p:nvGrpSpPr>
        <p:cNvPr id="1" name="Shape 79"/>
        <p:cNvGrpSpPr/>
        <p:nvPr/>
      </p:nvGrpSpPr>
      <p:grpSpPr>
        <a:xfrm>
          <a:off x="0" y="0"/>
          <a:ext cx="0" cy="0"/>
          <a:chOff x="0" y="0"/>
          <a:chExt cx="0" cy="0"/>
        </a:xfrm>
      </p:grpSpPr>
      <p:sp>
        <p:nvSpPr>
          <p:cNvPr id="80" name="Google Shape;80;p160"/>
          <p:cNvSpPr>
            <a:spLocks noGrp="1"/>
          </p:cNvSpPr>
          <p:nvPr>
            <p:ph type="pic" idx="2"/>
          </p:nvPr>
        </p:nvSpPr>
        <p:spPr>
          <a:xfrm>
            <a:off x="-2" y="-1"/>
            <a:ext cx="7896227" cy="6489701"/>
          </a:xfrm>
          <a:prstGeom prst="rect">
            <a:avLst/>
          </a:prstGeom>
          <a:noFill/>
          <a:ln>
            <a:noFill/>
          </a:ln>
        </p:spPr>
      </p:sp>
      <p:sp>
        <p:nvSpPr>
          <p:cNvPr id="81" name="Google Shape;81;p160"/>
          <p:cNvSpPr txBox="1">
            <a:spLocks noGrp="1"/>
          </p:cNvSpPr>
          <p:nvPr>
            <p:ph type="body" idx="1"/>
          </p:nvPr>
        </p:nvSpPr>
        <p:spPr>
          <a:xfrm>
            <a:off x="8435975" y="728661"/>
            <a:ext cx="3060699" cy="504031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Google Shape;82;p160"/>
          <p:cNvSpPr txBox="1">
            <a:spLocks noGrp="1"/>
          </p:cNvSpPr>
          <p:nvPr>
            <p:ph type="body" idx="3"/>
          </p:nvPr>
        </p:nvSpPr>
        <p:spPr>
          <a:xfrm>
            <a:off x="8435975" y="5768975"/>
            <a:ext cx="3060699"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160"/>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84" name="Google Shape;84;p160"/>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4974">
          <p15:clr>
            <a:srgbClr val="FBAE40"/>
          </p15:clr>
        </p15:guide>
        <p15:guide id="2" pos="531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format portrait">
  <p:cSld name="Image format portrait">
    <p:spTree>
      <p:nvGrpSpPr>
        <p:cNvPr id="1" name="Shape 85"/>
        <p:cNvGrpSpPr/>
        <p:nvPr/>
      </p:nvGrpSpPr>
      <p:grpSpPr>
        <a:xfrm>
          <a:off x="0" y="0"/>
          <a:ext cx="0" cy="0"/>
          <a:chOff x="0" y="0"/>
          <a:chExt cx="0" cy="0"/>
        </a:xfrm>
      </p:grpSpPr>
      <p:sp>
        <p:nvSpPr>
          <p:cNvPr id="86" name="Google Shape;86;p161"/>
          <p:cNvSpPr>
            <a:spLocks noGrp="1"/>
          </p:cNvSpPr>
          <p:nvPr>
            <p:ph type="pic" idx="2"/>
          </p:nvPr>
        </p:nvSpPr>
        <p:spPr>
          <a:xfrm>
            <a:off x="7175500" y="-1"/>
            <a:ext cx="5016499" cy="6489701"/>
          </a:xfrm>
          <a:prstGeom prst="rect">
            <a:avLst/>
          </a:prstGeom>
          <a:noFill/>
          <a:ln>
            <a:noFill/>
          </a:ln>
        </p:spPr>
      </p:sp>
      <p:sp>
        <p:nvSpPr>
          <p:cNvPr id="87" name="Google Shape;87;p161"/>
          <p:cNvSpPr txBox="1">
            <a:spLocks noGrp="1"/>
          </p:cNvSpPr>
          <p:nvPr>
            <p:ph type="body" idx="1"/>
          </p:nvPr>
        </p:nvSpPr>
        <p:spPr>
          <a:xfrm>
            <a:off x="695325" y="728661"/>
            <a:ext cx="5940425" cy="468153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0000"/>
              </a:lnSpc>
              <a:spcBef>
                <a:spcPts val="120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161"/>
          <p:cNvSpPr txBox="1">
            <a:spLocks noGrp="1"/>
          </p:cNvSpPr>
          <p:nvPr>
            <p:ph type="body" idx="3"/>
          </p:nvPr>
        </p:nvSpPr>
        <p:spPr>
          <a:xfrm>
            <a:off x="695325" y="5410199"/>
            <a:ext cx="5940425" cy="358776"/>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120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914400" marR="0" lvl="1" indent="-228600" algn="r"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00000"/>
              </a:lnSpc>
              <a:spcBef>
                <a:spcPts val="12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28600" algn="l" rtl="0">
              <a:lnSpc>
                <a:spcPct val="100000"/>
              </a:lnSpc>
              <a:spcBef>
                <a:spcPts val="5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9" name="Google Shape;89;p161"/>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90" name="Google Shape;90;p161"/>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The Shift Project – Décarbonons la Santé pour soigner durablement – 25 mars 2024</a:t>
            </a:r>
            <a:endParaRPr/>
          </a:p>
        </p:txBody>
      </p:sp>
    </p:spTree>
  </p:cSld>
  <p:clrMapOvr>
    <a:masterClrMapping/>
  </p:clrMapOvr>
  <p:extLst>
    <p:ext uri="{DCECCB84-F9BA-43D5-87BE-67443E8EF086}">
      <p15:sldGuideLst xmlns:p15="http://schemas.microsoft.com/office/powerpoint/2012/main">
        <p15:guide id="1" pos="4520">
          <p15:clr>
            <a:srgbClr val="FBAE40"/>
          </p15:clr>
        </p15:guide>
        <p15:guide id="2" pos="41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899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9_Equipe">
    <p:bg>
      <p:bgRef idx="1001">
        <a:schemeClr val="bg1"/>
      </p:bgRef>
    </p:b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468ED51B-E7B7-4786-9BAA-9DD4108FADF3}"/>
              </a:ext>
            </a:extLst>
          </p:cNvPr>
          <p:cNvSpPr>
            <a:spLocks noGrp="1"/>
          </p:cNvSpPr>
          <p:nvPr>
            <p:ph type="pic" sz="quarter" idx="10" hasCustomPrompt="1"/>
          </p:nvPr>
        </p:nvSpPr>
        <p:spPr>
          <a:xfrm>
            <a:off x="695325"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37" name="Espace réservé pour une image  19">
            <a:extLst>
              <a:ext uri="{FF2B5EF4-FFF2-40B4-BE49-F238E27FC236}">
                <a16:creationId xmlns:a16="http://schemas.microsoft.com/office/drawing/2014/main" id="{6EB2579A-E5EB-434F-B814-3C38BB878F4E}"/>
              </a:ext>
            </a:extLst>
          </p:cNvPr>
          <p:cNvSpPr>
            <a:spLocks noGrp="1"/>
          </p:cNvSpPr>
          <p:nvPr>
            <p:ph type="pic" sz="quarter" idx="58" hasCustomPrompt="1"/>
          </p:nvPr>
        </p:nvSpPr>
        <p:spPr>
          <a:xfrm>
            <a:off x="695325"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31" name="Espace réservé du texte 21">
            <a:extLst>
              <a:ext uri="{FF2B5EF4-FFF2-40B4-BE49-F238E27FC236}">
                <a16:creationId xmlns:a16="http://schemas.microsoft.com/office/drawing/2014/main" id="{26DE09D1-45CD-4669-9E70-E8FD9E9C404A}"/>
              </a:ext>
            </a:extLst>
          </p:cNvPr>
          <p:cNvSpPr>
            <a:spLocks noGrp="1"/>
          </p:cNvSpPr>
          <p:nvPr>
            <p:ph type="body" sz="quarter" idx="14" hasCustomPrompt="1"/>
          </p:nvPr>
        </p:nvSpPr>
        <p:spPr>
          <a:xfrm>
            <a:off x="2135188"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36" name="Espace réservé pour une image  19">
            <a:extLst>
              <a:ext uri="{FF2B5EF4-FFF2-40B4-BE49-F238E27FC236}">
                <a16:creationId xmlns:a16="http://schemas.microsoft.com/office/drawing/2014/main" id="{C3BBAEE2-6E8A-44F0-88A4-E67948A69680}"/>
              </a:ext>
            </a:extLst>
          </p:cNvPr>
          <p:cNvSpPr>
            <a:spLocks noGrp="1"/>
          </p:cNvSpPr>
          <p:nvPr>
            <p:ph type="pic" sz="quarter" idx="70" hasCustomPrompt="1"/>
          </p:nvPr>
        </p:nvSpPr>
        <p:spPr>
          <a:xfrm>
            <a:off x="6096000"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48" name="Espace réservé pour une image  19">
            <a:extLst>
              <a:ext uri="{FF2B5EF4-FFF2-40B4-BE49-F238E27FC236}">
                <a16:creationId xmlns:a16="http://schemas.microsoft.com/office/drawing/2014/main" id="{0447784E-B91B-4CDE-9D41-9623EB77EA7C}"/>
              </a:ext>
            </a:extLst>
          </p:cNvPr>
          <p:cNvSpPr>
            <a:spLocks noGrp="1"/>
          </p:cNvSpPr>
          <p:nvPr>
            <p:ph type="pic" sz="quarter" idx="71" hasCustomPrompt="1"/>
          </p:nvPr>
        </p:nvSpPr>
        <p:spPr>
          <a:xfrm>
            <a:off x="6096000"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2" name="Titre 1">
            <a:extLst>
              <a:ext uri="{FF2B5EF4-FFF2-40B4-BE49-F238E27FC236}">
                <a16:creationId xmlns:a16="http://schemas.microsoft.com/office/drawing/2014/main" id="{95865095-93B9-47A8-9F31-07635F0F4EFD}"/>
              </a:ext>
            </a:extLst>
          </p:cNvPr>
          <p:cNvSpPr>
            <a:spLocks noGrp="1"/>
          </p:cNvSpPr>
          <p:nvPr>
            <p:ph type="title"/>
          </p:nvPr>
        </p:nvSpPr>
        <p:spPr/>
        <p:txBody>
          <a:bodyPr/>
          <a:lstStyle/>
          <a:p>
            <a:r>
              <a:rPr lang="fr-FR" dirty="0"/>
              <a:t>Modifiez le style du titre</a:t>
            </a:r>
          </a:p>
        </p:txBody>
      </p:sp>
      <p:sp>
        <p:nvSpPr>
          <p:cNvPr id="56" name="Espace réservé pour une image  19">
            <a:extLst>
              <a:ext uri="{FF2B5EF4-FFF2-40B4-BE49-F238E27FC236}">
                <a16:creationId xmlns:a16="http://schemas.microsoft.com/office/drawing/2014/main" id="{D911FD4F-D7A2-4B92-A90A-0A8D33708CEE}"/>
              </a:ext>
            </a:extLst>
          </p:cNvPr>
          <p:cNvSpPr>
            <a:spLocks noGrp="1"/>
          </p:cNvSpPr>
          <p:nvPr>
            <p:ph type="pic" sz="quarter" idx="74" hasCustomPrompt="1"/>
          </p:nvPr>
        </p:nvSpPr>
        <p:spPr>
          <a:xfrm>
            <a:off x="695325"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58" name="Espace réservé pour une image  19">
            <a:extLst>
              <a:ext uri="{FF2B5EF4-FFF2-40B4-BE49-F238E27FC236}">
                <a16:creationId xmlns:a16="http://schemas.microsoft.com/office/drawing/2014/main" id="{55EB7255-C0DC-4110-9FB4-3FFCCDF1FDE5}"/>
              </a:ext>
            </a:extLst>
          </p:cNvPr>
          <p:cNvSpPr>
            <a:spLocks noGrp="1"/>
          </p:cNvSpPr>
          <p:nvPr>
            <p:ph type="pic" sz="quarter" idx="76" hasCustomPrompt="1"/>
          </p:nvPr>
        </p:nvSpPr>
        <p:spPr>
          <a:xfrm>
            <a:off x="6096000"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9" name="Espace réservé du numéro de diapositive 8">
            <a:extLst>
              <a:ext uri="{FF2B5EF4-FFF2-40B4-BE49-F238E27FC236}">
                <a16:creationId xmlns:a16="http://schemas.microsoft.com/office/drawing/2014/main" id="{D7D7FD5F-62A2-4539-9024-47B9D1D53817}"/>
              </a:ext>
            </a:extLst>
          </p:cNvPr>
          <p:cNvSpPr>
            <a:spLocks noGrp="1"/>
          </p:cNvSpPr>
          <p:nvPr>
            <p:ph type="sldNum" sz="quarter" idx="82"/>
          </p:nvPr>
        </p:nvSpPr>
        <p:spPr/>
        <p:txBody>
          <a:bodyPr/>
          <a:lstStyle/>
          <a:p>
            <a:fld id="{00E0E155-A4C6-4C24-B5DD-AE65EC126F8C}" type="slidenum">
              <a:rPr lang="fr-FR" smtClean="0"/>
              <a:pPr/>
              <a:t>‹N°›</a:t>
            </a:fld>
            <a:endParaRPr lang="fr-FR" dirty="0"/>
          </a:p>
        </p:txBody>
      </p:sp>
      <p:sp>
        <p:nvSpPr>
          <p:cNvPr id="24" name="Espace réservé du texte 21">
            <a:extLst>
              <a:ext uri="{FF2B5EF4-FFF2-40B4-BE49-F238E27FC236}">
                <a16:creationId xmlns:a16="http://schemas.microsoft.com/office/drawing/2014/main" id="{14AFFB8B-5E13-4C5F-8FE9-9BCCE5A41013}"/>
              </a:ext>
            </a:extLst>
          </p:cNvPr>
          <p:cNvSpPr>
            <a:spLocks noGrp="1"/>
          </p:cNvSpPr>
          <p:nvPr>
            <p:ph type="body" sz="quarter" idx="83" hasCustomPrompt="1"/>
          </p:nvPr>
        </p:nvSpPr>
        <p:spPr>
          <a:xfrm>
            <a:off x="2135188"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5" name="Espace réservé du texte 21">
            <a:extLst>
              <a:ext uri="{FF2B5EF4-FFF2-40B4-BE49-F238E27FC236}">
                <a16:creationId xmlns:a16="http://schemas.microsoft.com/office/drawing/2014/main" id="{09DBBCBD-79FE-4C56-8D8B-3A886708FE0D}"/>
              </a:ext>
            </a:extLst>
          </p:cNvPr>
          <p:cNvSpPr>
            <a:spLocks noGrp="1"/>
          </p:cNvSpPr>
          <p:nvPr>
            <p:ph type="body" sz="quarter" idx="84" hasCustomPrompt="1"/>
          </p:nvPr>
        </p:nvSpPr>
        <p:spPr>
          <a:xfrm>
            <a:off x="2135188"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6" name="Espace réservé du texte 21">
            <a:extLst>
              <a:ext uri="{FF2B5EF4-FFF2-40B4-BE49-F238E27FC236}">
                <a16:creationId xmlns:a16="http://schemas.microsoft.com/office/drawing/2014/main" id="{D514AC0E-D69C-4B4C-9E0B-7BBD1DE344E9}"/>
              </a:ext>
            </a:extLst>
          </p:cNvPr>
          <p:cNvSpPr>
            <a:spLocks noGrp="1"/>
          </p:cNvSpPr>
          <p:nvPr>
            <p:ph type="body" sz="quarter" idx="85" hasCustomPrompt="1"/>
          </p:nvPr>
        </p:nvSpPr>
        <p:spPr>
          <a:xfrm>
            <a:off x="7535863"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7" name="Espace réservé du texte 21">
            <a:extLst>
              <a:ext uri="{FF2B5EF4-FFF2-40B4-BE49-F238E27FC236}">
                <a16:creationId xmlns:a16="http://schemas.microsoft.com/office/drawing/2014/main" id="{E620A7A5-C59E-4B74-9BCA-EF6DC7B1C4B0}"/>
              </a:ext>
            </a:extLst>
          </p:cNvPr>
          <p:cNvSpPr>
            <a:spLocks noGrp="1"/>
          </p:cNvSpPr>
          <p:nvPr>
            <p:ph type="body" sz="quarter" idx="86" hasCustomPrompt="1"/>
          </p:nvPr>
        </p:nvSpPr>
        <p:spPr>
          <a:xfrm>
            <a:off x="7535863"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8" name="Espace réservé du texte 21">
            <a:extLst>
              <a:ext uri="{FF2B5EF4-FFF2-40B4-BE49-F238E27FC236}">
                <a16:creationId xmlns:a16="http://schemas.microsoft.com/office/drawing/2014/main" id="{84D700AC-3905-4484-A74D-B0D8C65E99AA}"/>
              </a:ext>
            </a:extLst>
          </p:cNvPr>
          <p:cNvSpPr>
            <a:spLocks noGrp="1"/>
          </p:cNvSpPr>
          <p:nvPr>
            <p:ph type="body" sz="quarter" idx="87" hasCustomPrompt="1"/>
          </p:nvPr>
        </p:nvSpPr>
        <p:spPr>
          <a:xfrm>
            <a:off x="7535863"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17" name="Espace réservé du pied de page 2">
            <a:extLst>
              <a:ext uri="{FF2B5EF4-FFF2-40B4-BE49-F238E27FC236}">
                <a16:creationId xmlns:a16="http://schemas.microsoft.com/office/drawing/2014/main" id="{6F798CBF-E1FD-451D-BB05-15BA1A8F8CE8}"/>
              </a:ext>
            </a:extLst>
          </p:cNvPr>
          <p:cNvSpPr>
            <a:spLocks noGrp="1"/>
          </p:cNvSpPr>
          <p:nvPr>
            <p:ph type="ftr" sz="quarter" idx="19"/>
          </p:nvPr>
        </p:nvSpPr>
        <p:spPr>
          <a:xfrm>
            <a:off x="542925" y="6486522"/>
            <a:ext cx="8058150" cy="368300"/>
          </a:xfrm>
        </p:spPr>
        <p:txBody>
          <a:bodyPr/>
          <a:lstStyle/>
          <a:p>
            <a:r>
              <a:rPr lang="fr-FR"/>
              <a:t>The Shift Project – Décarbonons la Santé pour soigner durablement – 25 mars 2024</a:t>
            </a:r>
            <a:endParaRPr lang="fr-FR" dirty="0"/>
          </a:p>
        </p:txBody>
      </p:sp>
    </p:spTree>
    <p:extLst>
      <p:ext uri="{BB962C8B-B14F-4D97-AF65-F5344CB8AC3E}">
        <p14:creationId xmlns:p14="http://schemas.microsoft.com/office/powerpoint/2010/main" val="1704841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5_Equipe">
    <p:bg>
      <p:bgRef idx="1001">
        <a:schemeClr val="bg1"/>
      </p:bgRef>
    </p:b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468ED51B-E7B7-4786-9BAA-9DD4108FADF3}"/>
              </a:ext>
            </a:extLst>
          </p:cNvPr>
          <p:cNvSpPr>
            <a:spLocks noGrp="1"/>
          </p:cNvSpPr>
          <p:nvPr>
            <p:ph type="pic" sz="quarter" idx="10" hasCustomPrompt="1"/>
          </p:nvPr>
        </p:nvSpPr>
        <p:spPr>
          <a:xfrm>
            <a:off x="695325"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37" name="Espace réservé pour une image  19">
            <a:extLst>
              <a:ext uri="{FF2B5EF4-FFF2-40B4-BE49-F238E27FC236}">
                <a16:creationId xmlns:a16="http://schemas.microsoft.com/office/drawing/2014/main" id="{6EB2579A-E5EB-434F-B814-3C38BB878F4E}"/>
              </a:ext>
            </a:extLst>
          </p:cNvPr>
          <p:cNvSpPr>
            <a:spLocks noGrp="1"/>
          </p:cNvSpPr>
          <p:nvPr>
            <p:ph type="pic" sz="quarter" idx="58" hasCustomPrompt="1"/>
          </p:nvPr>
        </p:nvSpPr>
        <p:spPr>
          <a:xfrm>
            <a:off x="695325"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31" name="Espace réservé du texte 21">
            <a:extLst>
              <a:ext uri="{FF2B5EF4-FFF2-40B4-BE49-F238E27FC236}">
                <a16:creationId xmlns:a16="http://schemas.microsoft.com/office/drawing/2014/main" id="{26DE09D1-45CD-4669-9E70-E8FD9E9C404A}"/>
              </a:ext>
            </a:extLst>
          </p:cNvPr>
          <p:cNvSpPr>
            <a:spLocks noGrp="1"/>
          </p:cNvSpPr>
          <p:nvPr>
            <p:ph type="body" sz="quarter" idx="14" hasCustomPrompt="1"/>
          </p:nvPr>
        </p:nvSpPr>
        <p:spPr>
          <a:xfrm>
            <a:off x="2135188"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36" name="Espace réservé pour une image  19">
            <a:extLst>
              <a:ext uri="{FF2B5EF4-FFF2-40B4-BE49-F238E27FC236}">
                <a16:creationId xmlns:a16="http://schemas.microsoft.com/office/drawing/2014/main" id="{C3BBAEE2-6E8A-44F0-88A4-E67948A69680}"/>
              </a:ext>
            </a:extLst>
          </p:cNvPr>
          <p:cNvSpPr>
            <a:spLocks noGrp="1"/>
          </p:cNvSpPr>
          <p:nvPr>
            <p:ph type="pic" sz="quarter" idx="70" hasCustomPrompt="1"/>
          </p:nvPr>
        </p:nvSpPr>
        <p:spPr>
          <a:xfrm>
            <a:off x="6096000"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48" name="Espace réservé pour une image  19">
            <a:extLst>
              <a:ext uri="{FF2B5EF4-FFF2-40B4-BE49-F238E27FC236}">
                <a16:creationId xmlns:a16="http://schemas.microsoft.com/office/drawing/2014/main" id="{0447784E-B91B-4CDE-9D41-9623EB77EA7C}"/>
              </a:ext>
            </a:extLst>
          </p:cNvPr>
          <p:cNvSpPr>
            <a:spLocks noGrp="1"/>
          </p:cNvSpPr>
          <p:nvPr>
            <p:ph type="pic" sz="quarter" idx="71" hasCustomPrompt="1"/>
          </p:nvPr>
        </p:nvSpPr>
        <p:spPr>
          <a:xfrm>
            <a:off x="6096000"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2" name="Titre 1">
            <a:extLst>
              <a:ext uri="{FF2B5EF4-FFF2-40B4-BE49-F238E27FC236}">
                <a16:creationId xmlns:a16="http://schemas.microsoft.com/office/drawing/2014/main" id="{95865095-93B9-47A8-9F31-07635F0F4EFD}"/>
              </a:ext>
            </a:extLst>
          </p:cNvPr>
          <p:cNvSpPr>
            <a:spLocks noGrp="1"/>
          </p:cNvSpPr>
          <p:nvPr>
            <p:ph type="title"/>
          </p:nvPr>
        </p:nvSpPr>
        <p:spPr/>
        <p:txBody>
          <a:bodyPr/>
          <a:lstStyle/>
          <a:p>
            <a:r>
              <a:rPr lang="fr-FR" dirty="0"/>
              <a:t>Modifiez le style du titre</a:t>
            </a:r>
          </a:p>
        </p:txBody>
      </p:sp>
      <p:sp>
        <p:nvSpPr>
          <p:cNvPr id="56" name="Espace réservé pour une image  19">
            <a:extLst>
              <a:ext uri="{FF2B5EF4-FFF2-40B4-BE49-F238E27FC236}">
                <a16:creationId xmlns:a16="http://schemas.microsoft.com/office/drawing/2014/main" id="{D911FD4F-D7A2-4B92-A90A-0A8D33708CEE}"/>
              </a:ext>
            </a:extLst>
          </p:cNvPr>
          <p:cNvSpPr>
            <a:spLocks noGrp="1"/>
          </p:cNvSpPr>
          <p:nvPr>
            <p:ph type="pic" sz="quarter" idx="74" hasCustomPrompt="1"/>
          </p:nvPr>
        </p:nvSpPr>
        <p:spPr>
          <a:xfrm>
            <a:off x="695325"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58" name="Espace réservé pour une image  19">
            <a:extLst>
              <a:ext uri="{FF2B5EF4-FFF2-40B4-BE49-F238E27FC236}">
                <a16:creationId xmlns:a16="http://schemas.microsoft.com/office/drawing/2014/main" id="{55EB7255-C0DC-4110-9FB4-3FFCCDF1FDE5}"/>
              </a:ext>
            </a:extLst>
          </p:cNvPr>
          <p:cNvSpPr>
            <a:spLocks noGrp="1"/>
          </p:cNvSpPr>
          <p:nvPr>
            <p:ph type="pic" sz="quarter" idx="76" hasCustomPrompt="1"/>
          </p:nvPr>
        </p:nvSpPr>
        <p:spPr>
          <a:xfrm>
            <a:off x="6096000"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9" name="Espace réservé du numéro de diapositive 8">
            <a:extLst>
              <a:ext uri="{FF2B5EF4-FFF2-40B4-BE49-F238E27FC236}">
                <a16:creationId xmlns:a16="http://schemas.microsoft.com/office/drawing/2014/main" id="{D7D7FD5F-62A2-4539-9024-47B9D1D53817}"/>
              </a:ext>
            </a:extLst>
          </p:cNvPr>
          <p:cNvSpPr>
            <a:spLocks noGrp="1"/>
          </p:cNvSpPr>
          <p:nvPr>
            <p:ph type="sldNum" sz="quarter" idx="82"/>
          </p:nvPr>
        </p:nvSpPr>
        <p:spPr/>
        <p:txBody>
          <a:bodyPr/>
          <a:lstStyle/>
          <a:p>
            <a:fld id="{00E0E155-A4C6-4C24-B5DD-AE65EC126F8C}" type="slidenum">
              <a:rPr lang="fr-FR" smtClean="0"/>
              <a:pPr/>
              <a:t>‹N°›</a:t>
            </a:fld>
            <a:endParaRPr lang="fr-FR" dirty="0"/>
          </a:p>
        </p:txBody>
      </p:sp>
      <p:sp>
        <p:nvSpPr>
          <p:cNvPr id="24" name="Espace réservé du texte 21">
            <a:extLst>
              <a:ext uri="{FF2B5EF4-FFF2-40B4-BE49-F238E27FC236}">
                <a16:creationId xmlns:a16="http://schemas.microsoft.com/office/drawing/2014/main" id="{14AFFB8B-5E13-4C5F-8FE9-9BCCE5A41013}"/>
              </a:ext>
            </a:extLst>
          </p:cNvPr>
          <p:cNvSpPr>
            <a:spLocks noGrp="1"/>
          </p:cNvSpPr>
          <p:nvPr>
            <p:ph type="body" sz="quarter" idx="83" hasCustomPrompt="1"/>
          </p:nvPr>
        </p:nvSpPr>
        <p:spPr>
          <a:xfrm>
            <a:off x="2135188"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5" name="Espace réservé du texte 21">
            <a:extLst>
              <a:ext uri="{FF2B5EF4-FFF2-40B4-BE49-F238E27FC236}">
                <a16:creationId xmlns:a16="http://schemas.microsoft.com/office/drawing/2014/main" id="{09DBBCBD-79FE-4C56-8D8B-3A886708FE0D}"/>
              </a:ext>
            </a:extLst>
          </p:cNvPr>
          <p:cNvSpPr>
            <a:spLocks noGrp="1"/>
          </p:cNvSpPr>
          <p:nvPr>
            <p:ph type="body" sz="quarter" idx="84" hasCustomPrompt="1"/>
          </p:nvPr>
        </p:nvSpPr>
        <p:spPr>
          <a:xfrm>
            <a:off x="2135188"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6" name="Espace réservé du texte 21">
            <a:extLst>
              <a:ext uri="{FF2B5EF4-FFF2-40B4-BE49-F238E27FC236}">
                <a16:creationId xmlns:a16="http://schemas.microsoft.com/office/drawing/2014/main" id="{D514AC0E-D69C-4B4C-9E0B-7BBD1DE344E9}"/>
              </a:ext>
            </a:extLst>
          </p:cNvPr>
          <p:cNvSpPr>
            <a:spLocks noGrp="1"/>
          </p:cNvSpPr>
          <p:nvPr>
            <p:ph type="body" sz="quarter" idx="85" hasCustomPrompt="1"/>
          </p:nvPr>
        </p:nvSpPr>
        <p:spPr>
          <a:xfrm>
            <a:off x="7535863"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7" name="Espace réservé du texte 21">
            <a:extLst>
              <a:ext uri="{FF2B5EF4-FFF2-40B4-BE49-F238E27FC236}">
                <a16:creationId xmlns:a16="http://schemas.microsoft.com/office/drawing/2014/main" id="{E620A7A5-C59E-4B74-9BCA-EF6DC7B1C4B0}"/>
              </a:ext>
            </a:extLst>
          </p:cNvPr>
          <p:cNvSpPr>
            <a:spLocks noGrp="1"/>
          </p:cNvSpPr>
          <p:nvPr>
            <p:ph type="body" sz="quarter" idx="86" hasCustomPrompt="1"/>
          </p:nvPr>
        </p:nvSpPr>
        <p:spPr>
          <a:xfrm>
            <a:off x="7535863"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8" name="Espace réservé du texte 21">
            <a:extLst>
              <a:ext uri="{FF2B5EF4-FFF2-40B4-BE49-F238E27FC236}">
                <a16:creationId xmlns:a16="http://schemas.microsoft.com/office/drawing/2014/main" id="{84D700AC-3905-4484-A74D-B0D8C65E99AA}"/>
              </a:ext>
            </a:extLst>
          </p:cNvPr>
          <p:cNvSpPr>
            <a:spLocks noGrp="1"/>
          </p:cNvSpPr>
          <p:nvPr>
            <p:ph type="body" sz="quarter" idx="87" hasCustomPrompt="1"/>
          </p:nvPr>
        </p:nvSpPr>
        <p:spPr>
          <a:xfrm>
            <a:off x="7535863"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17" name="Espace réservé du pied de page 2">
            <a:extLst>
              <a:ext uri="{FF2B5EF4-FFF2-40B4-BE49-F238E27FC236}">
                <a16:creationId xmlns:a16="http://schemas.microsoft.com/office/drawing/2014/main" id="{6F798CBF-E1FD-451D-BB05-15BA1A8F8CE8}"/>
              </a:ext>
            </a:extLst>
          </p:cNvPr>
          <p:cNvSpPr>
            <a:spLocks noGrp="1"/>
          </p:cNvSpPr>
          <p:nvPr>
            <p:ph type="ftr" sz="quarter" idx="19"/>
          </p:nvPr>
        </p:nvSpPr>
        <p:spPr>
          <a:xfrm>
            <a:off x="542925" y="6486522"/>
            <a:ext cx="8058150" cy="368300"/>
          </a:xfrm>
        </p:spPr>
        <p:txBody>
          <a:bodyPr/>
          <a:lstStyle/>
          <a:p>
            <a:r>
              <a:rPr lang="fr-FR"/>
              <a:t>The Shift Project – Décarbonons la Santé pour soigner durablement – 25 mars 2024</a:t>
            </a:r>
            <a:endParaRPr lang="fr-FR" dirty="0"/>
          </a:p>
        </p:txBody>
      </p:sp>
    </p:spTree>
    <p:extLst>
      <p:ext uri="{BB962C8B-B14F-4D97-AF65-F5344CB8AC3E}">
        <p14:creationId xmlns:p14="http://schemas.microsoft.com/office/powerpoint/2010/main" val="38217145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oleObject" Target="../embeddings/oleObject1.bin"/><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vmlDrawing" Target="../drawings/vmlDrawing1.vml"/><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5"/>
          <p:cNvSpPr/>
          <p:nvPr/>
        </p:nvSpPr>
        <p:spPr>
          <a:xfrm>
            <a:off x="0" y="6489700"/>
            <a:ext cx="12192000" cy="36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35"/>
          <p:cNvSpPr txBox="1">
            <a:spLocks noGrp="1"/>
          </p:cNvSpPr>
          <p:nvPr>
            <p:ph type="ftr" idx="11"/>
          </p:nvPr>
        </p:nvSpPr>
        <p:spPr>
          <a:xfrm>
            <a:off x="695325" y="6489700"/>
            <a:ext cx="8058150" cy="368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The Shift Project – Décarbonons la Santé pour soigner durablement – 25 mars 2024</a:t>
            </a:r>
            <a:endParaRPr/>
          </a:p>
        </p:txBody>
      </p:sp>
      <p:sp>
        <p:nvSpPr>
          <p:cNvPr id="12" name="Google Shape;12;p135"/>
          <p:cNvSpPr txBox="1">
            <a:spLocks noGrp="1"/>
          </p:cNvSpPr>
          <p:nvPr>
            <p:ph type="title"/>
          </p:nvPr>
        </p:nvSpPr>
        <p:spPr>
          <a:xfrm>
            <a:off x="695325" y="728661"/>
            <a:ext cx="7200000" cy="54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12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35"/>
          <p:cNvSpPr txBox="1">
            <a:spLocks noGrp="1"/>
          </p:cNvSpPr>
          <p:nvPr>
            <p:ph type="sldNum" idx="12"/>
          </p:nvPr>
        </p:nvSpPr>
        <p:spPr>
          <a:xfrm>
            <a:off x="8753475" y="6486522"/>
            <a:ext cx="2450306" cy="36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14" name="Google Shape;14;p135"/>
          <p:cNvPicPr preferRelativeResize="0"/>
          <p:nvPr/>
        </p:nvPicPr>
        <p:blipFill rotWithShape="1">
          <a:blip r:embed="rId15">
            <a:alphaModFix/>
          </a:blip>
          <a:srcRect/>
          <a:stretch/>
        </p:blipFill>
        <p:spPr>
          <a:xfrm>
            <a:off x="11316383" y="6617811"/>
            <a:ext cx="180292" cy="1057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717" r:id="rId7"/>
    <p:sldLayoutId id="2147483754" r:id="rId8"/>
    <p:sldLayoutId id="2147483760" r:id="rId9"/>
    <p:sldLayoutId id="2147483770" r:id="rId10"/>
    <p:sldLayoutId id="2147483774" r:id="rId11"/>
    <p:sldLayoutId id="2147483775" r:id="rId12"/>
    <p:sldLayoutId id="2147483779"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88">
          <p15:clr>
            <a:srgbClr val="F26B43"/>
          </p15:clr>
        </p15:guide>
        <p15:guide id="2" orient="horz" pos="459">
          <p15:clr>
            <a:srgbClr val="F26B43"/>
          </p15:clr>
        </p15:guide>
        <p15:guide id="3" pos="438">
          <p15:clr>
            <a:srgbClr val="F26B43"/>
          </p15:clr>
        </p15:guide>
        <p15:guide id="4" pos="7242">
          <p15:clr>
            <a:srgbClr val="F26B43"/>
          </p15:clr>
        </p15:guide>
        <p15:guide id="5" orient="horz" pos="36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8">
          <p15:clr>
            <a:srgbClr val="F26B43"/>
          </p15:clr>
        </p15:guide>
        <p15:guide id="2" orient="horz" pos="459">
          <p15:clr>
            <a:srgbClr val="F26B43"/>
          </p15:clr>
        </p15:guide>
        <p15:guide id="3" orient="horz" pos="3861">
          <p15:clr>
            <a:srgbClr val="F26B43"/>
          </p15:clr>
        </p15:guide>
        <p15:guide id="4"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8">
          <p15:clr>
            <a:srgbClr val="F26B43"/>
          </p15:clr>
        </p15:guide>
        <p15:guide id="2" orient="horz" pos="459">
          <p15:clr>
            <a:srgbClr val="F26B43"/>
          </p15:clr>
        </p15:guide>
        <p15:guide id="3" orient="horz" pos="3861">
          <p15:clr>
            <a:srgbClr val="F26B43"/>
          </p15:clr>
        </p15:guide>
        <p15:guide id="4" pos="72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0A917D-F329-4C92-9C19-753209C89897}"/>
              </a:ext>
            </a:extLst>
          </p:cNvPr>
          <p:cNvGraphicFramePr>
            <a:graphicFrameLocks noChangeAspect="1"/>
          </p:cNvGraphicFramePr>
          <p:nvPr userDrawn="1">
            <p:custDataLst>
              <p:tags r:id="rId12"/>
            </p:custDataLst>
            <p:extLst>
              <p:ext uri="{D42A27DB-BD31-4B8C-83A1-F6EECF244321}">
                <p14:modId xmlns:p14="http://schemas.microsoft.com/office/powerpoint/2010/main" val="1893414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3" imgW="384" imgH="384" progId="TCLayout.ActiveDocument.1">
                  <p:embed/>
                </p:oleObj>
              </mc:Choice>
              <mc:Fallback>
                <p:oleObj name="think-cell Slide" r:id="rId13" imgW="384" imgH="384" progId="TCLayout.ActiveDocument.1">
                  <p:embed/>
                  <p:pic>
                    <p:nvPicPr>
                      <p:cNvPr id="2" name="Object 1" hidden="1">
                        <a:extLst>
                          <a:ext uri="{FF2B5EF4-FFF2-40B4-BE49-F238E27FC236}">
                            <a16:creationId xmlns:a16="http://schemas.microsoft.com/office/drawing/2014/main" id="{600A917D-F329-4C92-9C19-753209C8989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5781226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19" r:id="rId5"/>
    <p:sldLayoutId id="2147483720" r:id="rId6"/>
    <p:sldLayoutId id="2147483721" r:id="rId7"/>
    <p:sldLayoutId id="2147483722" r:id="rId8"/>
    <p:sldLayoutId id="2147483723" r:id="rId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59">
          <p15:clr>
            <a:srgbClr val="F26B43"/>
          </p15:clr>
        </p15:guide>
        <p15:guide id="3" orient="horz" pos="3861">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ipcc.ch/languages-2/francais/publications/" TargetMode="External"/><Relationship Id="rId2" Type="http://schemas.openxmlformats.org/officeDocument/2006/relationships/hyperlink" Target="https://www.lancetcountdown.org/" TargetMode="Externa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hyperlink" Target="https://theshiftproject.org/wp-content/uploads/2021/11/211125-TSP-PTEF-Rapport-final-Sante.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AB7EE6-B848-DA3A-E9BB-96BDD1CFD20F}"/>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
        <p:nvSpPr>
          <p:cNvPr id="3" name="Espace réservé du numéro de diapositive 2">
            <a:extLst>
              <a:ext uri="{FF2B5EF4-FFF2-40B4-BE49-F238E27FC236}">
                <a16:creationId xmlns:a16="http://schemas.microsoft.com/office/drawing/2014/main" id="{80082FD0-E3FE-CC0E-D817-521E234F7679}"/>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1</a:t>
            </a:fld>
            <a:endParaRPr lang="en-US" dirty="0"/>
          </a:p>
        </p:txBody>
      </p:sp>
      <p:sp>
        <p:nvSpPr>
          <p:cNvPr id="5" name="ZoneTexte 4">
            <a:extLst>
              <a:ext uri="{FF2B5EF4-FFF2-40B4-BE49-F238E27FC236}">
                <a16:creationId xmlns:a16="http://schemas.microsoft.com/office/drawing/2014/main" id="{391586A8-2554-F603-1793-01F8283478F6}"/>
              </a:ext>
            </a:extLst>
          </p:cNvPr>
          <p:cNvSpPr txBox="1"/>
          <p:nvPr/>
        </p:nvSpPr>
        <p:spPr>
          <a:xfrm>
            <a:off x="2444667" y="1641487"/>
            <a:ext cx="7302663" cy="1077218"/>
          </a:xfrm>
          <a:prstGeom prst="rect">
            <a:avLst/>
          </a:prstGeom>
          <a:noFill/>
        </p:spPr>
        <p:txBody>
          <a:bodyPr wrap="square">
            <a:spAutoFit/>
          </a:bodyPr>
          <a:lstStyle/>
          <a:p>
            <a:r>
              <a:rPr lang="fr-FR" sz="3200" b="1" dirty="0">
                <a:solidFill>
                  <a:srgbClr val="00B050"/>
                </a:solidFill>
                <a:latin typeface="UICTFontTextStyleBody"/>
              </a:rPr>
              <a:t>Hémato-Green</a:t>
            </a:r>
          </a:p>
          <a:p>
            <a:r>
              <a:rPr lang="fr-FR" sz="3200" b="1" dirty="0">
                <a:solidFill>
                  <a:srgbClr val="00B050"/>
                </a:solidFill>
                <a:latin typeface="UICTFontTextStyleBody"/>
              </a:rPr>
              <a:t>Pour une hématologie plus durable</a:t>
            </a:r>
            <a:endParaRPr lang="fr-FR" sz="3200" b="1" dirty="0">
              <a:solidFill>
                <a:srgbClr val="00B050"/>
              </a:solidFill>
            </a:endParaRPr>
          </a:p>
        </p:txBody>
      </p:sp>
      <p:sp>
        <p:nvSpPr>
          <p:cNvPr id="7" name="ZoneTexte 6">
            <a:extLst>
              <a:ext uri="{FF2B5EF4-FFF2-40B4-BE49-F238E27FC236}">
                <a16:creationId xmlns:a16="http://schemas.microsoft.com/office/drawing/2014/main" id="{BC86DB97-E934-A30F-7F91-5B592D8CDFC1}"/>
              </a:ext>
            </a:extLst>
          </p:cNvPr>
          <p:cNvSpPr txBox="1"/>
          <p:nvPr/>
        </p:nvSpPr>
        <p:spPr>
          <a:xfrm>
            <a:off x="1466224" y="3224983"/>
            <a:ext cx="9737557" cy="3477875"/>
          </a:xfrm>
          <a:prstGeom prst="rect">
            <a:avLst/>
          </a:prstGeom>
          <a:noFill/>
        </p:spPr>
        <p:txBody>
          <a:bodyPr wrap="square">
            <a:spAutoFit/>
          </a:bodyPr>
          <a:lstStyle/>
          <a:p>
            <a:pPr marL="118571">
              <a:spcAft>
                <a:spcPts val="1200"/>
              </a:spcAft>
              <a:buClr>
                <a:srgbClr val="00004B"/>
              </a:buClr>
              <a:buSzPct val="114000"/>
            </a:pPr>
            <a:r>
              <a:rPr lang="fr-FR" sz="2000" spc="-1" dirty="0">
                <a:solidFill>
                  <a:schemeClr val="bg2"/>
                </a:solidFill>
                <a:latin typeface="Arial"/>
              </a:rPr>
              <a:t>Pr Caroline Besson</a:t>
            </a:r>
          </a:p>
          <a:p>
            <a:pPr marL="118571">
              <a:spcAft>
                <a:spcPts val="1200"/>
              </a:spcAft>
              <a:buClr>
                <a:srgbClr val="00004B"/>
              </a:buClr>
              <a:buSzPct val="114000"/>
            </a:pPr>
            <a:endParaRPr lang="fr-FR" sz="2000" spc="-1" dirty="0">
              <a:solidFill>
                <a:schemeClr val="bg2"/>
              </a:solidFill>
              <a:latin typeface="Arial"/>
            </a:endParaRPr>
          </a:p>
          <a:p>
            <a:pPr marL="118571">
              <a:spcAft>
                <a:spcPts val="1200"/>
              </a:spcAft>
              <a:buClr>
                <a:srgbClr val="00004B"/>
              </a:buClr>
              <a:buSzPct val="114000"/>
            </a:pPr>
            <a:r>
              <a:rPr lang="fr-FR" sz="2000" spc="-1" dirty="0">
                <a:solidFill>
                  <a:schemeClr val="bg2"/>
                </a:solidFill>
                <a:latin typeface="Arial"/>
              </a:rPr>
              <a:t>Vice-Doyenne Recherche, UFR Simone Veil - Santé, Université Versailles Saint Quentin en Yvelines / Paris Saclay</a:t>
            </a:r>
          </a:p>
          <a:p>
            <a:pPr marL="118571">
              <a:spcAft>
                <a:spcPts val="1200"/>
              </a:spcAft>
              <a:buClr>
                <a:srgbClr val="00004B"/>
              </a:buClr>
              <a:buSzPct val="114000"/>
            </a:pPr>
            <a:endParaRPr lang="fr-FR" sz="2000" spc="-1" dirty="0">
              <a:solidFill>
                <a:schemeClr val="bg2"/>
              </a:solidFill>
            </a:endParaRPr>
          </a:p>
          <a:p>
            <a:pPr marL="118571">
              <a:spcAft>
                <a:spcPts val="1200"/>
              </a:spcAft>
              <a:buClr>
                <a:srgbClr val="00004B"/>
              </a:buClr>
              <a:buSzPct val="114000"/>
            </a:pPr>
            <a:r>
              <a:rPr lang="fr-FR" sz="2000" spc="-1" dirty="0">
                <a:solidFill>
                  <a:schemeClr val="bg2"/>
                </a:solidFill>
              </a:rPr>
              <a:t>Service d'hématologie clinique, Centre Hospitalier de Versailles</a:t>
            </a:r>
          </a:p>
          <a:p>
            <a:pPr marL="118571">
              <a:spcAft>
                <a:spcPts val="1200"/>
              </a:spcAft>
              <a:buClr>
                <a:srgbClr val="00004B"/>
              </a:buClr>
              <a:buSzPct val="114000"/>
            </a:pPr>
            <a:endParaRPr lang="fr-FR" sz="2000" spc="-1" dirty="0">
              <a:solidFill>
                <a:schemeClr val="bg2"/>
              </a:solidFill>
              <a:latin typeface="Arial"/>
            </a:endParaRPr>
          </a:p>
          <a:p>
            <a:pPr marL="118571">
              <a:spcAft>
                <a:spcPts val="1200"/>
              </a:spcAft>
              <a:buClr>
                <a:srgbClr val="00004B"/>
              </a:buClr>
              <a:buSzPct val="114000"/>
            </a:pPr>
            <a:r>
              <a:rPr lang="fr-FR" sz="2000" spc="-1" dirty="0">
                <a:solidFill>
                  <a:schemeClr val="bg2"/>
                </a:solidFill>
                <a:latin typeface="Arial"/>
              </a:rPr>
              <a:t>Centre de recherche en Epidémiologie et Santé des Populations (CESP)</a:t>
            </a:r>
          </a:p>
        </p:txBody>
      </p:sp>
      <p:pic>
        <p:nvPicPr>
          <p:cNvPr id="8" name="Image 7" descr="Une image contenant clipart, dessin humoristique, illustration&#10;&#10;Description générée automatiquement">
            <a:extLst>
              <a:ext uri="{FF2B5EF4-FFF2-40B4-BE49-F238E27FC236}">
                <a16:creationId xmlns:a16="http://schemas.microsoft.com/office/drawing/2014/main" id="{A744DDAF-B088-5C98-A8E6-BFF39B5C3A07}"/>
              </a:ext>
            </a:extLst>
          </p:cNvPr>
          <p:cNvPicPr>
            <a:picLocks noChangeAspect="1"/>
          </p:cNvPicPr>
          <p:nvPr/>
        </p:nvPicPr>
        <p:blipFill>
          <a:blip r:embed="rId2"/>
          <a:stretch>
            <a:fillRect/>
          </a:stretch>
        </p:blipFill>
        <p:spPr>
          <a:xfrm>
            <a:off x="10346982" y="1197624"/>
            <a:ext cx="1845018" cy="1845018"/>
          </a:xfrm>
          <a:prstGeom prst="rect">
            <a:avLst/>
          </a:prstGeom>
        </p:spPr>
      </p:pic>
      <p:pic>
        <p:nvPicPr>
          <p:cNvPr id="1026" name="Picture 2" descr="Centre Hospitalier de Versailles">
            <a:extLst>
              <a:ext uri="{FF2B5EF4-FFF2-40B4-BE49-F238E27FC236}">
                <a16:creationId xmlns:a16="http://schemas.microsoft.com/office/drawing/2014/main" id="{E5816526-AA75-A06D-4940-6DC89CF8A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106" y="155142"/>
            <a:ext cx="2074422" cy="779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logo institutionnel de l'UVSQ - UVSQ">
            <a:extLst>
              <a:ext uri="{FF2B5EF4-FFF2-40B4-BE49-F238E27FC236}">
                <a16:creationId xmlns:a16="http://schemas.microsoft.com/office/drawing/2014/main" id="{EA39402F-ED42-6216-1C27-5EEA572B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13" y="-77948"/>
            <a:ext cx="1802066" cy="1275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 cesp">
            <a:extLst>
              <a:ext uri="{FF2B5EF4-FFF2-40B4-BE49-F238E27FC236}">
                <a16:creationId xmlns:a16="http://schemas.microsoft.com/office/drawing/2014/main" id="{7957658A-68E5-9D3B-641D-9A14EC902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566" y="82430"/>
            <a:ext cx="2355030" cy="85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6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2" name="Groupe 3"/>
          <p:cNvGrpSpPr/>
          <p:nvPr/>
        </p:nvGrpSpPr>
        <p:grpSpPr>
          <a:xfrm>
            <a:off x="1674720" y="1892640"/>
            <a:ext cx="8627520" cy="3097920"/>
            <a:chOff x="1256040" y="1419480"/>
            <a:chExt cx="6470640" cy="2323440"/>
          </a:xfrm>
        </p:grpSpPr>
        <p:pic>
          <p:nvPicPr>
            <p:cNvPr id="1343" name="Image 7"/>
            <p:cNvPicPr/>
            <p:nvPr/>
          </p:nvPicPr>
          <p:blipFill>
            <a:blip r:embed="rId3"/>
            <a:stretch/>
          </p:blipFill>
          <p:spPr>
            <a:xfrm>
              <a:off x="1256040" y="1419480"/>
              <a:ext cx="6470640" cy="1035720"/>
            </a:xfrm>
            <a:prstGeom prst="rect">
              <a:avLst/>
            </a:prstGeom>
            <a:ln w="0">
              <a:noFill/>
            </a:ln>
          </p:spPr>
        </p:pic>
        <p:pic>
          <p:nvPicPr>
            <p:cNvPr id="1344" name="Image 1"/>
            <p:cNvPicPr/>
            <p:nvPr/>
          </p:nvPicPr>
          <p:blipFill>
            <a:blip r:embed="rId4"/>
            <a:stretch/>
          </p:blipFill>
          <p:spPr>
            <a:xfrm>
              <a:off x="1256040" y="2328120"/>
              <a:ext cx="6470640" cy="1414800"/>
            </a:xfrm>
            <a:prstGeom prst="rect">
              <a:avLst/>
            </a:prstGeom>
            <a:ln w="0">
              <a:noFill/>
            </a:ln>
          </p:spPr>
        </p:pic>
      </p:grpSp>
      <p:sp>
        <p:nvSpPr>
          <p:cNvPr id="1345" name="PlaceHolder 1"/>
          <p:cNvSpPr>
            <a:spLocks noGrp="1"/>
          </p:cNvSpPr>
          <p:nvPr>
            <p:ph type="title"/>
          </p:nvPr>
        </p:nvSpPr>
        <p:spPr>
          <a:xfrm>
            <a:off x="609600" y="273600"/>
            <a:ext cx="10971360" cy="1143840"/>
          </a:xfrm>
          <a:prstGeom prst="rect">
            <a:avLst/>
          </a:prstGeom>
          <a:noFill/>
          <a:ln w="0">
            <a:noFill/>
          </a:ln>
        </p:spPr>
        <p:txBody>
          <a:bodyPr lIns="0" tIns="0" rIns="0" bIns="0" anchor="ctr">
            <a:noAutofit/>
          </a:bodyPr>
          <a:lstStyle/>
          <a:p>
            <a:pPr>
              <a:lnSpc>
                <a:spcPct val="100000"/>
              </a:lnSpc>
              <a:buNone/>
            </a:pPr>
            <a:r>
              <a:rPr lang="fr-FR" sz="2933" spc="-1" dirty="0">
                <a:solidFill>
                  <a:srgbClr val="00004B"/>
                </a:solidFill>
                <a:latin typeface="Arial"/>
                <a:ea typeface="Arial"/>
              </a:rPr>
              <a:t>Réduction des émissions des médicaments et dispositifs médicaux</a:t>
            </a:r>
            <a:r>
              <a:rPr sz="2933" dirty="0"/>
              <a:t/>
            </a:r>
            <a:br>
              <a:rPr sz="2933" dirty="0"/>
            </a:br>
            <a:r>
              <a:rPr lang="fr-FR" sz="2667" i="1" spc="-1" dirty="0">
                <a:solidFill>
                  <a:srgbClr val="00004B"/>
                </a:solidFill>
                <a:latin typeface="Arial"/>
                <a:ea typeface="Arial"/>
              </a:rPr>
              <a:t>Réduire l’intensité carbone</a:t>
            </a:r>
            <a:endParaRPr lang="fr-FR" sz="2667" b="0" spc="-1" dirty="0">
              <a:solidFill>
                <a:srgbClr val="000000"/>
              </a:solidFill>
              <a:latin typeface="Arial"/>
            </a:endParaRPr>
          </a:p>
        </p:txBody>
      </p:sp>
      <p:sp>
        <p:nvSpPr>
          <p:cNvPr id="1348" name="PlaceHolder 2"/>
          <p:cNvSpPr>
            <a:spLocks noGrp="1"/>
          </p:cNvSpPr>
          <p:nvPr>
            <p:ph type="sldNum" idx="93"/>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1" i="1" strike="noStrike" spc="-1">
                <a:solidFill>
                  <a:schemeClr val="lt1"/>
                </a:solidFill>
                <a:latin typeface="Arial"/>
                <a:ea typeface="Arial"/>
              </a:defRPr>
            </a:lvl1pPr>
          </a:lstStyle>
          <a:p>
            <a:fld id="{E0843917-A3AC-4866-A9E7-831417FDDF3D}" type="slidenum">
              <a:rPr lang="uk-UA"/>
              <a:pPr/>
              <a:t>10</a:t>
            </a:fld>
            <a:endParaRPr lang="fr-FR" b="0">
              <a:latin typeface="Calibri"/>
            </a:endParaRPr>
          </a:p>
        </p:txBody>
      </p:sp>
      <p:sp>
        <p:nvSpPr>
          <p:cNvPr id="2" name="Espace réservé du pied de page 1">
            <a:extLst>
              <a:ext uri="{FF2B5EF4-FFF2-40B4-BE49-F238E27FC236}">
                <a16:creationId xmlns:a16="http://schemas.microsoft.com/office/drawing/2014/main" id="{C76C1231-47CC-4DA3-B00D-B7741DF690F2}"/>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Google Shape;1671;p83"/>
          <p:cNvSpPr/>
          <p:nvPr/>
        </p:nvSpPr>
        <p:spPr>
          <a:xfrm>
            <a:off x="1496452" y="6485280"/>
            <a:ext cx="11663520" cy="36288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tabLst>
                <a:tab pos="0" algn="l"/>
              </a:tabLst>
            </a:pPr>
            <a:r>
              <a:rPr lang="fr-FR" sz="1400" spc="-1" dirty="0">
                <a:solidFill>
                  <a:srgbClr val="FFFFFF"/>
                </a:solidFill>
                <a:latin typeface="Arial"/>
                <a:ea typeface="Gill Sans"/>
              </a:rPr>
              <a:t>Source : </a:t>
            </a:r>
            <a:r>
              <a:rPr lang="fr-FR" sz="1400" spc="-1" dirty="0" err="1">
                <a:solidFill>
                  <a:srgbClr val="FFFFFF"/>
                </a:solidFill>
                <a:latin typeface="Arial"/>
                <a:ea typeface="Gill Sans"/>
              </a:rPr>
              <a:t>Ecovamed</a:t>
            </a:r>
            <a:endParaRPr lang="fr-FR" sz="1400" spc="-1" dirty="0">
              <a:latin typeface="Calibri"/>
            </a:endParaRPr>
          </a:p>
        </p:txBody>
      </p:sp>
      <p:sp>
        <p:nvSpPr>
          <p:cNvPr id="1360" name="Google Shape;1662;p82"/>
          <p:cNvSpPr/>
          <p:nvPr/>
        </p:nvSpPr>
        <p:spPr>
          <a:xfrm>
            <a:off x="609600" y="273600"/>
            <a:ext cx="10971360" cy="114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buNone/>
            </a:pPr>
            <a:r>
              <a:rPr lang="fr-FR" sz="2933" b="1" spc="-1" dirty="0">
                <a:solidFill>
                  <a:srgbClr val="00004B"/>
                </a:solidFill>
                <a:latin typeface="Arial"/>
                <a:ea typeface="Arial"/>
              </a:rPr>
              <a:t>Réduction des émissions des médicaments et dispositifs médicaux</a:t>
            </a:r>
            <a:r>
              <a:rPr sz="2933" dirty="0"/>
              <a:t/>
            </a:r>
            <a:br>
              <a:rPr sz="2933" dirty="0"/>
            </a:br>
            <a:r>
              <a:rPr lang="fr-FR" sz="2667" b="1" i="1" spc="-1" dirty="0">
                <a:solidFill>
                  <a:srgbClr val="00004B"/>
                </a:solidFill>
                <a:latin typeface="Arial"/>
                <a:ea typeface="Arial"/>
              </a:rPr>
              <a:t>Réduire l’intensité carbone</a:t>
            </a:r>
            <a:endParaRPr lang="fr-FR" sz="2667" spc="-1" dirty="0">
              <a:latin typeface="Calibri"/>
            </a:endParaRPr>
          </a:p>
        </p:txBody>
      </p:sp>
      <p:sp>
        <p:nvSpPr>
          <p:cNvPr id="1362" name="PlaceHolder 1"/>
          <p:cNvSpPr>
            <a:spLocks noGrp="1"/>
          </p:cNvSpPr>
          <p:nvPr>
            <p:ph type="sldNum" idx="95"/>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0" i="1" strike="noStrike" spc="-1">
                <a:solidFill>
                  <a:schemeClr val="lt1"/>
                </a:solidFill>
                <a:latin typeface="Arial"/>
                <a:ea typeface="Arial"/>
              </a:defRPr>
            </a:lvl1pPr>
          </a:lstStyle>
          <a:p>
            <a:fld id="{7116669F-1CE2-4877-BBEC-6DC050DBC9BE}" type="slidenum">
              <a:rPr lang="uk-UA"/>
              <a:pPr/>
              <a:t>11</a:t>
            </a:fld>
            <a:endParaRPr lang="fr-FR">
              <a:latin typeface="Calibri"/>
            </a:endParaRPr>
          </a:p>
        </p:txBody>
      </p:sp>
      <p:pic>
        <p:nvPicPr>
          <p:cNvPr id="2" name="Google Shape;670;g24f4a9131bc_0_403">
            <a:extLst>
              <a:ext uri="{FF2B5EF4-FFF2-40B4-BE49-F238E27FC236}">
                <a16:creationId xmlns:a16="http://schemas.microsoft.com/office/drawing/2014/main" id="{8568514A-F873-8EC9-9627-7CEDEAC4D6F1}"/>
              </a:ext>
            </a:extLst>
          </p:cNvPr>
          <p:cNvPicPr preferRelativeResize="0"/>
          <p:nvPr/>
        </p:nvPicPr>
        <p:blipFill>
          <a:blip r:embed="rId3">
            <a:alphaModFix/>
          </a:blip>
          <a:stretch>
            <a:fillRect/>
          </a:stretch>
        </p:blipFill>
        <p:spPr>
          <a:xfrm>
            <a:off x="2188708" y="1448548"/>
            <a:ext cx="7813143" cy="5036732"/>
          </a:xfrm>
          <a:prstGeom prst="rect">
            <a:avLst/>
          </a:prstGeom>
          <a:noFill/>
          <a:ln>
            <a:noFill/>
          </a:ln>
        </p:spPr>
      </p:pic>
      <p:sp>
        <p:nvSpPr>
          <p:cNvPr id="3" name="Google Shape;672;g24f4a9131bc_0_403">
            <a:extLst>
              <a:ext uri="{FF2B5EF4-FFF2-40B4-BE49-F238E27FC236}">
                <a16:creationId xmlns:a16="http://schemas.microsoft.com/office/drawing/2014/main" id="{157C77B6-2CC9-462A-7E7D-EF6ABD0AA622}"/>
              </a:ext>
            </a:extLst>
          </p:cNvPr>
          <p:cNvSpPr txBox="1"/>
          <p:nvPr/>
        </p:nvSpPr>
        <p:spPr>
          <a:xfrm>
            <a:off x="609600" y="3309241"/>
            <a:ext cx="2278500" cy="1169511"/>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000" b="1" dirty="0"/>
          </a:p>
          <a:p>
            <a:pPr marL="0" lvl="0" indent="0" algn="l" rtl="0">
              <a:spcBef>
                <a:spcPts val="0"/>
              </a:spcBef>
              <a:spcAft>
                <a:spcPts val="0"/>
              </a:spcAft>
              <a:buNone/>
            </a:pPr>
            <a:r>
              <a:rPr lang="fr-BE" sz="2000" b="1" dirty="0"/>
              <a:t>Analyse de cycle de vie </a:t>
            </a:r>
            <a:endParaRPr sz="2000" b="1" dirty="0"/>
          </a:p>
        </p:txBody>
      </p:sp>
      <p:sp>
        <p:nvSpPr>
          <p:cNvPr id="4" name="Espace réservé du pied de page 3">
            <a:extLst>
              <a:ext uri="{FF2B5EF4-FFF2-40B4-BE49-F238E27FC236}">
                <a16:creationId xmlns:a16="http://schemas.microsoft.com/office/drawing/2014/main" id="{AB36DE55-40C2-464C-A5CA-8C5D42B2BD34}"/>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extLst>
      <p:ext uri="{BB962C8B-B14F-4D97-AF65-F5344CB8AC3E}">
        <p14:creationId xmlns:p14="http://schemas.microsoft.com/office/powerpoint/2010/main" val="2584748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PlaceHolder 1"/>
          <p:cNvSpPr>
            <a:spLocks noGrp="1"/>
          </p:cNvSpPr>
          <p:nvPr>
            <p:ph/>
          </p:nvPr>
        </p:nvSpPr>
        <p:spPr>
          <a:xfrm>
            <a:off x="864480" y="1715040"/>
            <a:ext cx="8015520" cy="465120"/>
          </a:xfrm>
          <a:prstGeom prst="rect">
            <a:avLst/>
          </a:prstGeom>
          <a:noFill/>
          <a:ln w="0">
            <a:noFill/>
          </a:ln>
        </p:spPr>
        <p:txBody>
          <a:bodyPr lIns="0" tIns="0" rIns="0" bIns="0" anchor="t">
            <a:noAutofit/>
          </a:bodyPr>
          <a:lstStyle/>
          <a:p>
            <a:pPr>
              <a:lnSpc>
                <a:spcPct val="100000"/>
              </a:lnSpc>
              <a:buNone/>
              <a:tabLst>
                <a:tab pos="0" algn="l"/>
              </a:tabLst>
            </a:pPr>
            <a:r>
              <a:rPr lang="fr-FR" sz="1867" b="1" spc="-1">
                <a:solidFill>
                  <a:srgbClr val="00004B"/>
                </a:solidFill>
                <a:latin typeface="Arial"/>
                <a:ea typeface="Arial"/>
              </a:rPr>
              <a:t>Analyse de la structure de consommation</a:t>
            </a:r>
            <a:endParaRPr lang="fr-FR" sz="1867" b="1" spc="-1">
              <a:solidFill>
                <a:srgbClr val="00004B"/>
              </a:solidFill>
              <a:latin typeface="Arial"/>
            </a:endParaRPr>
          </a:p>
          <a:p>
            <a:pPr marL="609585" indent="-304792">
              <a:lnSpc>
                <a:spcPct val="100000"/>
              </a:lnSpc>
              <a:spcBef>
                <a:spcPts val="1335"/>
              </a:spcBef>
              <a:buNone/>
              <a:tabLst>
                <a:tab pos="0" algn="l"/>
              </a:tabLst>
            </a:pPr>
            <a:endParaRPr lang="fr-FR" sz="1867" b="1" spc="-1">
              <a:solidFill>
                <a:srgbClr val="00004B"/>
              </a:solidFill>
              <a:latin typeface="Arial"/>
            </a:endParaRPr>
          </a:p>
          <a:p>
            <a:pPr marL="609585" indent="-304792">
              <a:lnSpc>
                <a:spcPct val="100000"/>
              </a:lnSpc>
              <a:spcBef>
                <a:spcPts val="1335"/>
              </a:spcBef>
              <a:buNone/>
              <a:tabLst>
                <a:tab pos="0" algn="l"/>
              </a:tabLst>
            </a:pPr>
            <a:endParaRPr lang="fr-FR" sz="1867" b="1" spc="-1">
              <a:solidFill>
                <a:srgbClr val="00004B"/>
              </a:solidFill>
              <a:latin typeface="Arial"/>
            </a:endParaRPr>
          </a:p>
          <a:p>
            <a:pPr marL="609585" indent="-304792">
              <a:lnSpc>
                <a:spcPct val="100000"/>
              </a:lnSpc>
              <a:spcBef>
                <a:spcPts val="1335"/>
              </a:spcBef>
              <a:buNone/>
              <a:tabLst>
                <a:tab pos="0" algn="l"/>
              </a:tabLst>
            </a:pPr>
            <a:endParaRPr lang="fr-FR" sz="1867" b="1" spc="-1">
              <a:solidFill>
                <a:srgbClr val="00004B"/>
              </a:solidFill>
              <a:latin typeface="Arial"/>
            </a:endParaRPr>
          </a:p>
          <a:p>
            <a:pPr marL="609585" indent="-304792">
              <a:lnSpc>
                <a:spcPct val="100000"/>
              </a:lnSpc>
              <a:spcBef>
                <a:spcPts val="1335"/>
              </a:spcBef>
              <a:buNone/>
              <a:tabLst>
                <a:tab pos="0" algn="l"/>
              </a:tabLst>
            </a:pPr>
            <a:endParaRPr lang="fr-FR" sz="1867" b="1" spc="-1">
              <a:solidFill>
                <a:srgbClr val="00004B"/>
              </a:solidFill>
              <a:latin typeface="Arial"/>
            </a:endParaRPr>
          </a:p>
          <a:p>
            <a:pPr marL="609585" indent="-304792">
              <a:lnSpc>
                <a:spcPct val="100000"/>
              </a:lnSpc>
              <a:spcBef>
                <a:spcPts val="1335"/>
              </a:spcBef>
              <a:buNone/>
              <a:tabLst>
                <a:tab pos="0" algn="l"/>
              </a:tabLst>
            </a:pPr>
            <a:endParaRPr lang="fr-FR" sz="1867" b="1" spc="-1">
              <a:solidFill>
                <a:srgbClr val="00004B"/>
              </a:solidFill>
              <a:latin typeface="Arial"/>
            </a:endParaRPr>
          </a:p>
          <a:p>
            <a:pPr marL="304792" indent="-304792">
              <a:lnSpc>
                <a:spcPct val="100000"/>
              </a:lnSpc>
              <a:spcBef>
                <a:spcPts val="1335"/>
              </a:spcBef>
              <a:buNone/>
              <a:tabLst>
                <a:tab pos="0" algn="l"/>
              </a:tabLst>
            </a:pPr>
            <a:endParaRPr lang="fr-FR" sz="1867" b="1" spc="-1">
              <a:solidFill>
                <a:srgbClr val="00004B"/>
              </a:solidFill>
              <a:latin typeface="Arial"/>
            </a:endParaRPr>
          </a:p>
          <a:p>
            <a:pPr marL="478548" indent="-304792">
              <a:lnSpc>
                <a:spcPct val="100000"/>
              </a:lnSpc>
              <a:spcBef>
                <a:spcPts val="400"/>
              </a:spcBef>
              <a:buNone/>
              <a:tabLst>
                <a:tab pos="0" algn="l"/>
              </a:tabLst>
            </a:pPr>
            <a:endParaRPr lang="fr-FR" sz="1867" b="1" spc="-1">
              <a:solidFill>
                <a:srgbClr val="00004B"/>
              </a:solidFill>
              <a:latin typeface="Arial"/>
            </a:endParaRPr>
          </a:p>
        </p:txBody>
      </p:sp>
      <p:grpSp>
        <p:nvGrpSpPr>
          <p:cNvPr id="1379" name="Grouper 2"/>
          <p:cNvGrpSpPr/>
          <p:nvPr/>
        </p:nvGrpSpPr>
        <p:grpSpPr>
          <a:xfrm>
            <a:off x="3069120" y="2237760"/>
            <a:ext cx="5999040" cy="2054880"/>
            <a:chOff x="2301840" y="1678320"/>
            <a:chExt cx="4499280" cy="1541160"/>
          </a:xfrm>
        </p:grpSpPr>
        <p:sp>
          <p:nvSpPr>
            <p:cNvPr id="1380" name="Google Shape;1712;p86"/>
            <p:cNvSpPr/>
            <p:nvPr/>
          </p:nvSpPr>
          <p:spPr>
            <a:xfrm>
              <a:off x="2301840" y="2575080"/>
              <a:ext cx="1054080" cy="64440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tabLst>
                  <a:tab pos="0" algn="l"/>
                </a:tabLst>
              </a:pPr>
              <a:r>
                <a:rPr lang="fr-FR" sz="1333" b="1" spc="-1">
                  <a:solidFill>
                    <a:srgbClr val="282828"/>
                  </a:solidFill>
                  <a:latin typeface="Arial"/>
                  <a:ea typeface="Arial"/>
                </a:rPr>
                <a:t>         Inutiles</a:t>
              </a:r>
              <a:endParaRPr lang="fr-FR" sz="1333" spc="-1">
                <a:latin typeface="Calibri"/>
              </a:endParaRPr>
            </a:p>
            <a:p>
              <a:pPr algn="r">
                <a:tabLst>
                  <a:tab pos="0" algn="l"/>
                </a:tabLst>
              </a:pPr>
              <a:r>
                <a:rPr lang="fr-FR" sz="1333" b="1" spc="-1">
                  <a:solidFill>
                    <a:srgbClr val="282828"/>
                  </a:solidFill>
                  <a:latin typeface="Arial"/>
                  <a:ea typeface="Arial"/>
                </a:rPr>
                <a:t>Gaspillés</a:t>
              </a:r>
              <a:endParaRPr lang="fr-FR" sz="1333" spc="-1">
                <a:latin typeface="Calibri"/>
              </a:endParaRPr>
            </a:p>
            <a:p>
              <a:pPr algn="ctr">
                <a:tabLst>
                  <a:tab pos="0" algn="l"/>
                </a:tabLst>
              </a:pPr>
              <a:endParaRPr lang="fr-FR" sz="1333" spc="-1">
                <a:latin typeface="Calibri"/>
              </a:endParaRPr>
            </a:p>
          </p:txBody>
        </p:sp>
        <p:sp>
          <p:nvSpPr>
            <p:cNvPr id="1381" name="Google Shape;1713;p86"/>
            <p:cNvSpPr/>
            <p:nvPr/>
          </p:nvSpPr>
          <p:spPr>
            <a:xfrm>
              <a:off x="3290400" y="2666160"/>
              <a:ext cx="1171800" cy="46476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tabLst>
                  <a:tab pos="0" algn="l"/>
                </a:tabLst>
              </a:pPr>
              <a:r>
                <a:rPr lang="fr-FR" sz="1333" b="1" spc="-1">
                  <a:solidFill>
                    <a:srgbClr val="282828"/>
                  </a:solidFill>
                  <a:latin typeface="Arial"/>
                  <a:ea typeface="Arial"/>
                </a:rPr>
                <a:t>Substituable</a:t>
              </a:r>
              <a:endParaRPr lang="fr-FR" sz="1333" spc="-1">
                <a:latin typeface="Calibri"/>
              </a:endParaRPr>
            </a:p>
            <a:p>
              <a:pPr>
                <a:tabLst>
                  <a:tab pos="0" algn="l"/>
                </a:tabLst>
              </a:pPr>
              <a:endParaRPr lang="fr-FR" sz="1333" spc="-1">
                <a:latin typeface="Calibri"/>
              </a:endParaRPr>
            </a:p>
          </p:txBody>
        </p:sp>
        <p:sp>
          <p:nvSpPr>
            <p:cNvPr id="1382" name="Google Shape;1714;p86"/>
            <p:cNvSpPr/>
            <p:nvPr/>
          </p:nvSpPr>
          <p:spPr>
            <a:xfrm>
              <a:off x="4366080" y="2575080"/>
              <a:ext cx="1281600" cy="64440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tabLst>
                  <a:tab pos="0" algn="l"/>
                </a:tabLst>
              </a:pPr>
              <a:r>
                <a:rPr lang="fr-FR" sz="1333" b="1" spc="-1">
                  <a:solidFill>
                    <a:srgbClr val="282828"/>
                  </a:solidFill>
                  <a:latin typeface="Arial"/>
                  <a:ea typeface="Arial"/>
                </a:rPr>
                <a:t>Non</a:t>
              </a:r>
              <a:endParaRPr lang="fr-FR" sz="1333" spc="-1">
                <a:latin typeface="Calibri"/>
              </a:endParaRPr>
            </a:p>
            <a:p>
              <a:pPr algn="ctr">
                <a:tabLst>
                  <a:tab pos="0" algn="l"/>
                </a:tabLst>
              </a:pPr>
              <a:r>
                <a:rPr lang="fr-FR" sz="1333" b="1" spc="-1">
                  <a:solidFill>
                    <a:srgbClr val="282828"/>
                  </a:solidFill>
                  <a:latin typeface="Arial"/>
                  <a:ea typeface="Arial"/>
                </a:rPr>
                <a:t>Substituable</a:t>
              </a:r>
              <a:endParaRPr lang="fr-FR" sz="1333" spc="-1">
                <a:latin typeface="Calibri"/>
              </a:endParaRPr>
            </a:p>
            <a:p>
              <a:pPr algn="ctr">
                <a:tabLst>
                  <a:tab pos="0" algn="l"/>
                </a:tabLst>
              </a:pPr>
              <a:endParaRPr lang="fr-FR" sz="1333" spc="-1">
                <a:latin typeface="Calibri"/>
              </a:endParaRPr>
            </a:p>
          </p:txBody>
        </p:sp>
        <p:grpSp>
          <p:nvGrpSpPr>
            <p:cNvPr id="1383" name="Grouper 1"/>
            <p:cNvGrpSpPr/>
            <p:nvPr/>
          </p:nvGrpSpPr>
          <p:grpSpPr>
            <a:xfrm>
              <a:off x="2661480" y="1678320"/>
              <a:ext cx="4139640" cy="928440"/>
              <a:chOff x="2661480" y="1678320"/>
              <a:chExt cx="4139640" cy="928440"/>
            </a:xfrm>
          </p:grpSpPr>
          <p:sp>
            <p:nvSpPr>
              <p:cNvPr id="1384" name="Google Shape;1704;p86"/>
              <p:cNvSpPr/>
              <p:nvPr/>
            </p:nvSpPr>
            <p:spPr>
              <a:xfrm>
                <a:off x="2662560" y="2255760"/>
                <a:ext cx="725040" cy="338400"/>
              </a:xfrm>
              <a:prstGeom prst="rect">
                <a:avLst/>
              </a:prstGeom>
              <a:gradFill rotWithShape="0">
                <a:gsLst>
                  <a:gs pos="0">
                    <a:srgbClr val="FF0000"/>
                  </a:gs>
                  <a:gs pos="100000">
                    <a:srgbClr val="FFFFFF"/>
                  </a:gs>
                </a:gsLst>
                <a:lin ang="0"/>
              </a:gradFill>
              <a:ln w="25400">
                <a:solidFill>
                  <a:srgbClr val="282828"/>
                </a:solidFill>
                <a:miter/>
              </a:ln>
            </p:spPr>
            <p:style>
              <a:lnRef idx="0">
                <a:scrgbClr r="0" g="0" b="0"/>
              </a:lnRef>
              <a:fillRef idx="0">
                <a:scrgbClr r="0" g="0" b="0"/>
              </a:fillRef>
              <a:effectRef idx="0">
                <a:scrgbClr r="0" g="0" b="0"/>
              </a:effectRef>
              <a:fontRef idx="minor"/>
            </p:style>
            <p:txBody>
              <a:bodyPr/>
              <a:lstStyle/>
              <a:p>
                <a:endParaRPr lang="fr-FR"/>
              </a:p>
            </p:txBody>
          </p:sp>
          <p:sp>
            <p:nvSpPr>
              <p:cNvPr id="1385" name="Google Shape;1705;p86"/>
              <p:cNvSpPr/>
              <p:nvPr/>
            </p:nvSpPr>
            <p:spPr>
              <a:xfrm>
                <a:off x="3394800" y="2255760"/>
                <a:ext cx="844560" cy="338400"/>
              </a:xfrm>
              <a:prstGeom prst="rect">
                <a:avLst/>
              </a:prstGeom>
              <a:solidFill>
                <a:srgbClr val="00B050"/>
              </a:solidFill>
              <a:ln w="25400">
                <a:solidFill>
                  <a:srgbClr val="282828"/>
                </a:solidFill>
                <a:miter/>
              </a:ln>
            </p:spPr>
            <p:style>
              <a:lnRef idx="0">
                <a:scrgbClr r="0" g="0" b="0"/>
              </a:lnRef>
              <a:fillRef idx="0">
                <a:scrgbClr r="0" g="0" b="0"/>
              </a:fillRef>
              <a:effectRef idx="0">
                <a:scrgbClr r="0" g="0" b="0"/>
              </a:effectRef>
              <a:fontRef idx="minor"/>
            </p:style>
            <p:txBody>
              <a:bodyPr/>
              <a:lstStyle/>
              <a:p>
                <a:endParaRPr lang="fr-FR"/>
              </a:p>
            </p:txBody>
          </p:sp>
          <p:sp>
            <p:nvSpPr>
              <p:cNvPr id="1386" name="Google Shape;1706;p86"/>
              <p:cNvSpPr/>
              <p:nvPr/>
            </p:nvSpPr>
            <p:spPr>
              <a:xfrm>
                <a:off x="4235040" y="2255760"/>
                <a:ext cx="1370520" cy="338400"/>
              </a:xfrm>
              <a:prstGeom prst="rect">
                <a:avLst/>
              </a:prstGeom>
              <a:solidFill>
                <a:srgbClr val="00B050"/>
              </a:solidFill>
              <a:ln w="25400">
                <a:solidFill>
                  <a:srgbClr val="282828"/>
                </a:solidFill>
                <a:miter/>
              </a:ln>
            </p:spPr>
            <p:style>
              <a:lnRef idx="0">
                <a:scrgbClr r="0" g="0" b="0"/>
              </a:lnRef>
              <a:fillRef idx="0">
                <a:scrgbClr r="0" g="0" b="0"/>
              </a:fillRef>
              <a:effectRef idx="0">
                <a:scrgbClr r="0" g="0" b="0"/>
              </a:effectRef>
              <a:fontRef idx="minor"/>
            </p:style>
            <p:txBody>
              <a:bodyPr/>
              <a:lstStyle/>
              <a:p>
                <a:endParaRPr lang="fr-FR"/>
              </a:p>
            </p:txBody>
          </p:sp>
          <p:sp>
            <p:nvSpPr>
              <p:cNvPr id="1387" name="Google Shape;1707;p86"/>
              <p:cNvSpPr/>
              <p:nvPr/>
            </p:nvSpPr>
            <p:spPr>
              <a:xfrm>
                <a:off x="5607360" y="2255760"/>
                <a:ext cx="563400" cy="338400"/>
              </a:xfrm>
              <a:prstGeom prst="rect">
                <a:avLst/>
              </a:prstGeom>
              <a:solidFill>
                <a:srgbClr val="FFFFFF"/>
              </a:solidFill>
              <a:ln w="25400">
                <a:solidFill>
                  <a:srgbClr val="379B81"/>
                </a:solidFill>
                <a:miter/>
              </a:ln>
            </p:spPr>
            <p:style>
              <a:lnRef idx="0">
                <a:scrgbClr r="0" g="0" b="0"/>
              </a:lnRef>
              <a:fillRef idx="0">
                <a:scrgbClr r="0" g="0" b="0"/>
              </a:fillRef>
              <a:effectRef idx="0">
                <a:scrgbClr r="0" g="0" b="0"/>
              </a:effectRef>
              <a:fontRef idx="minor"/>
            </p:style>
            <p:txBody>
              <a:bodyPr/>
              <a:lstStyle/>
              <a:p>
                <a:endParaRPr lang="fr-FR"/>
              </a:p>
            </p:txBody>
          </p:sp>
          <p:sp>
            <p:nvSpPr>
              <p:cNvPr id="1388" name="Google Shape;1708;p86"/>
              <p:cNvSpPr/>
              <p:nvPr/>
            </p:nvSpPr>
            <p:spPr>
              <a:xfrm rot="5400000">
                <a:off x="4051800" y="637560"/>
                <a:ext cx="104760" cy="2885760"/>
              </a:xfrm>
              <a:prstGeom prst="leftBracket">
                <a:avLst>
                  <a:gd name="adj" fmla="val 8333"/>
                </a:avLst>
              </a:prstGeom>
              <a:noFill/>
              <a:ln w="28575">
                <a:solidFill>
                  <a:srgbClr val="282828"/>
                </a:solidFill>
                <a:miter/>
              </a:ln>
            </p:spPr>
            <p:style>
              <a:lnRef idx="0">
                <a:scrgbClr r="0" g="0" b="0"/>
              </a:lnRef>
              <a:fillRef idx="0">
                <a:scrgbClr r="0" g="0" b="0"/>
              </a:fillRef>
              <a:effectRef idx="0">
                <a:scrgbClr r="0" g="0" b="0"/>
              </a:effectRef>
              <a:fontRef idx="minor"/>
            </p:style>
            <p:txBody>
              <a:bodyPr/>
              <a:lstStyle/>
              <a:p>
                <a:endParaRPr lang="fr-FR"/>
              </a:p>
            </p:txBody>
          </p:sp>
          <p:sp>
            <p:nvSpPr>
              <p:cNvPr id="1389" name="Google Shape;1709;p86"/>
              <p:cNvSpPr/>
              <p:nvPr/>
            </p:nvSpPr>
            <p:spPr>
              <a:xfrm rot="5400000">
                <a:off x="5820840" y="1815480"/>
                <a:ext cx="104760" cy="529560"/>
              </a:xfrm>
              <a:prstGeom prst="leftBracket">
                <a:avLst>
                  <a:gd name="adj" fmla="val 8333"/>
                </a:avLst>
              </a:prstGeom>
              <a:noFill/>
              <a:ln w="28575">
                <a:solidFill>
                  <a:srgbClr val="282828"/>
                </a:solidFill>
                <a:miter/>
              </a:ln>
            </p:spPr>
            <p:style>
              <a:lnRef idx="0">
                <a:scrgbClr r="0" g="0" b="0"/>
              </a:lnRef>
              <a:fillRef idx="0">
                <a:scrgbClr r="0" g="0" b="0"/>
              </a:fillRef>
              <a:effectRef idx="0">
                <a:scrgbClr r="0" g="0" b="0"/>
              </a:effectRef>
              <a:fontRef idx="minor"/>
            </p:style>
            <p:txBody>
              <a:bodyPr/>
              <a:lstStyle/>
              <a:p>
                <a:endParaRPr lang="fr-FR"/>
              </a:p>
            </p:txBody>
          </p:sp>
          <p:sp>
            <p:nvSpPr>
              <p:cNvPr id="1390" name="Google Shape;1710;p86"/>
              <p:cNvSpPr/>
              <p:nvPr/>
            </p:nvSpPr>
            <p:spPr>
              <a:xfrm>
                <a:off x="5324040" y="1678320"/>
                <a:ext cx="1477080" cy="46476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tabLst>
                    <a:tab pos="0" algn="l"/>
                  </a:tabLst>
                </a:pPr>
                <a:r>
                  <a:rPr lang="fr-FR" sz="1333" b="1" spc="-1">
                    <a:solidFill>
                      <a:srgbClr val="282828"/>
                    </a:solidFill>
                    <a:latin typeface="Arial"/>
                    <a:ea typeface="Arial"/>
                  </a:rPr>
                  <a:t>Sous-traitement</a:t>
                </a:r>
                <a:endParaRPr lang="fr-FR" sz="1333" spc="-1">
                  <a:latin typeface="Calibri"/>
                </a:endParaRPr>
              </a:p>
              <a:p>
                <a:pPr>
                  <a:tabLst>
                    <a:tab pos="0" algn="l"/>
                  </a:tabLst>
                </a:pPr>
                <a:endParaRPr lang="fr-FR" sz="1333" spc="-1">
                  <a:latin typeface="Calibri"/>
                </a:endParaRPr>
              </a:p>
            </p:txBody>
          </p:sp>
          <p:sp>
            <p:nvSpPr>
              <p:cNvPr id="1391" name="Google Shape;1711;p86"/>
              <p:cNvSpPr/>
              <p:nvPr/>
            </p:nvSpPr>
            <p:spPr>
              <a:xfrm>
                <a:off x="3233880" y="1682280"/>
                <a:ext cx="1739160" cy="338400"/>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tabLst>
                    <a:tab pos="0" algn="l"/>
                  </a:tabLst>
                </a:pPr>
                <a:r>
                  <a:rPr lang="fr-FR" sz="1333" b="1" spc="-1">
                    <a:solidFill>
                      <a:srgbClr val="282828"/>
                    </a:solidFill>
                    <a:latin typeface="Arial"/>
                    <a:ea typeface="Arial"/>
                  </a:rPr>
                  <a:t>Ensemble consommé</a:t>
                </a:r>
                <a:endParaRPr lang="fr-FR" sz="1333" spc="-1">
                  <a:latin typeface="Calibri"/>
                </a:endParaRPr>
              </a:p>
              <a:p>
                <a:pPr algn="ctr">
                  <a:tabLst>
                    <a:tab pos="0" algn="l"/>
                  </a:tabLst>
                </a:pPr>
                <a:endParaRPr lang="fr-FR" sz="1333" spc="-1">
                  <a:latin typeface="Calibri"/>
                </a:endParaRPr>
              </a:p>
            </p:txBody>
          </p:sp>
          <p:sp>
            <p:nvSpPr>
              <p:cNvPr id="1392" name="Google Shape;1715;p86"/>
              <p:cNvSpPr/>
              <p:nvPr/>
            </p:nvSpPr>
            <p:spPr>
              <a:xfrm flipH="1">
                <a:off x="3546000" y="2255760"/>
                <a:ext cx="185040" cy="351000"/>
              </a:xfrm>
              <a:custGeom>
                <a:avLst/>
                <a:gdLst/>
                <a:ahLst/>
                <a:cxnLst/>
                <a:rect l="l" t="t" r="r" b="b"/>
                <a:pathLst>
                  <a:path w="21600" h="21600">
                    <a:moveTo>
                      <a:pt x="0" y="0"/>
                    </a:moveTo>
                    <a:lnTo>
                      <a:pt x="21600" y="21600"/>
                    </a:lnTo>
                  </a:path>
                </a:pathLst>
              </a:cu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fr-FR"/>
              </a:p>
            </p:txBody>
          </p:sp>
          <p:sp>
            <p:nvSpPr>
              <p:cNvPr id="1393" name="Google Shape;1716;p86"/>
              <p:cNvSpPr/>
              <p:nvPr/>
            </p:nvSpPr>
            <p:spPr>
              <a:xfrm flipH="1">
                <a:off x="3716640" y="2255760"/>
                <a:ext cx="185040" cy="351000"/>
              </a:xfrm>
              <a:custGeom>
                <a:avLst/>
                <a:gdLst/>
                <a:ahLst/>
                <a:cxnLst/>
                <a:rect l="l" t="t" r="r" b="b"/>
                <a:pathLst>
                  <a:path w="21600" h="21600">
                    <a:moveTo>
                      <a:pt x="0" y="0"/>
                    </a:moveTo>
                    <a:lnTo>
                      <a:pt x="21600" y="21600"/>
                    </a:lnTo>
                  </a:path>
                </a:pathLst>
              </a:cu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fr-FR"/>
              </a:p>
            </p:txBody>
          </p:sp>
          <p:sp>
            <p:nvSpPr>
              <p:cNvPr id="1394" name="Google Shape;1717;p86"/>
              <p:cNvSpPr/>
              <p:nvPr/>
            </p:nvSpPr>
            <p:spPr>
              <a:xfrm flipH="1">
                <a:off x="3887640" y="2255760"/>
                <a:ext cx="185040" cy="351000"/>
              </a:xfrm>
              <a:custGeom>
                <a:avLst/>
                <a:gdLst/>
                <a:ahLst/>
                <a:cxnLst/>
                <a:rect l="l" t="t" r="r" b="b"/>
                <a:pathLst>
                  <a:path w="21600" h="21600">
                    <a:moveTo>
                      <a:pt x="0" y="0"/>
                    </a:moveTo>
                    <a:lnTo>
                      <a:pt x="21600" y="21600"/>
                    </a:lnTo>
                  </a:path>
                </a:pathLst>
              </a:cu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fr-FR"/>
              </a:p>
            </p:txBody>
          </p:sp>
          <p:sp>
            <p:nvSpPr>
              <p:cNvPr id="1395" name="Google Shape;1718;p86"/>
              <p:cNvSpPr/>
              <p:nvPr/>
            </p:nvSpPr>
            <p:spPr>
              <a:xfrm flipH="1">
                <a:off x="3375000" y="2255760"/>
                <a:ext cx="185040" cy="351000"/>
              </a:xfrm>
              <a:custGeom>
                <a:avLst/>
                <a:gdLst/>
                <a:ahLst/>
                <a:cxnLst/>
                <a:rect l="l" t="t" r="r" b="b"/>
                <a:pathLst>
                  <a:path w="21600" h="21600">
                    <a:moveTo>
                      <a:pt x="0" y="0"/>
                    </a:moveTo>
                    <a:lnTo>
                      <a:pt x="21600" y="21600"/>
                    </a:lnTo>
                  </a:path>
                </a:pathLst>
              </a:cu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fr-FR"/>
              </a:p>
            </p:txBody>
          </p:sp>
          <p:sp>
            <p:nvSpPr>
              <p:cNvPr id="1396" name="Google Shape;1719;p86"/>
              <p:cNvSpPr/>
              <p:nvPr/>
            </p:nvSpPr>
            <p:spPr>
              <a:xfrm flipH="1">
                <a:off x="4058280" y="2255760"/>
                <a:ext cx="185040" cy="351000"/>
              </a:xfrm>
              <a:custGeom>
                <a:avLst/>
                <a:gdLst/>
                <a:ahLst/>
                <a:cxnLst/>
                <a:rect l="l" t="t" r="r" b="b"/>
                <a:pathLst>
                  <a:path w="21600" h="21600">
                    <a:moveTo>
                      <a:pt x="0" y="0"/>
                    </a:moveTo>
                    <a:lnTo>
                      <a:pt x="21600" y="21600"/>
                    </a:lnTo>
                  </a:path>
                </a:pathLst>
              </a:cu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fr-FR"/>
              </a:p>
            </p:txBody>
          </p:sp>
        </p:grpSp>
      </p:grpSp>
      <p:sp>
        <p:nvSpPr>
          <p:cNvPr id="1397" name="Google Shape;1720;p86"/>
          <p:cNvSpPr/>
          <p:nvPr/>
        </p:nvSpPr>
        <p:spPr>
          <a:xfrm>
            <a:off x="830400" y="4152960"/>
            <a:ext cx="8015040" cy="512897"/>
          </a:xfrm>
          <a:prstGeom prst="rect">
            <a:avLst/>
          </a:prstGeom>
          <a:noFill/>
          <a:ln w="0">
            <a:noFill/>
          </a:ln>
        </p:spPr>
        <p:style>
          <a:lnRef idx="0">
            <a:scrgbClr r="0" g="0" b="0"/>
          </a:lnRef>
          <a:fillRef idx="0">
            <a:scrgbClr r="0" g="0" b="0"/>
          </a:fillRef>
          <a:effectRef idx="0">
            <a:scrgbClr r="0" g="0" b="0"/>
          </a:effectRef>
          <a:fontRef idx="minor"/>
        </p:style>
        <p:txBody>
          <a:bodyPr tIns="121920" bIns="121920" anchor="t">
            <a:spAutoFit/>
          </a:bodyPr>
          <a:lstStyle/>
          <a:p>
            <a:pPr marL="609585" indent="-414710">
              <a:buClr>
                <a:srgbClr val="282828"/>
              </a:buClr>
              <a:buFont typeface="Arial"/>
              <a:buChar char="-"/>
            </a:pPr>
            <a:r>
              <a:rPr lang="fr-FR" sz="1733" spc="-1">
                <a:solidFill>
                  <a:srgbClr val="282828"/>
                </a:solidFill>
                <a:latin typeface="Arial"/>
                <a:ea typeface="Arial"/>
              </a:rPr>
              <a:t>Inutiles : pas de bénéfice (+/- dangereux)</a:t>
            </a:r>
            <a:endParaRPr lang="fr-FR" sz="1733" spc="-1">
              <a:latin typeface="Calibri"/>
            </a:endParaRPr>
          </a:p>
        </p:txBody>
      </p:sp>
      <p:sp>
        <p:nvSpPr>
          <p:cNvPr id="1398" name="Google Shape;1721;p86"/>
          <p:cNvSpPr/>
          <p:nvPr/>
        </p:nvSpPr>
        <p:spPr>
          <a:xfrm>
            <a:off x="830400" y="4500960"/>
            <a:ext cx="8015040" cy="512897"/>
          </a:xfrm>
          <a:prstGeom prst="rect">
            <a:avLst/>
          </a:prstGeom>
          <a:noFill/>
          <a:ln w="0">
            <a:noFill/>
          </a:ln>
        </p:spPr>
        <p:style>
          <a:lnRef idx="0">
            <a:scrgbClr r="0" g="0" b="0"/>
          </a:lnRef>
          <a:fillRef idx="0">
            <a:scrgbClr r="0" g="0" b="0"/>
          </a:fillRef>
          <a:effectRef idx="0">
            <a:scrgbClr r="0" g="0" b="0"/>
          </a:effectRef>
          <a:fontRef idx="minor"/>
        </p:style>
        <p:txBody>
          <a:bodyPr tIns="121920" bIns="121920" anchor="t">
            <a:spAutoFit/>
          </a:bodyPr>
          <a:lstStyle/>
          <a:p>
            <a:pPr marL="609585" indent="-414710">
              <a:buClr>
                <a:srgbClr val="282828"/>
              </a:buClr>
              <a:buFont typeface="Arial"/>
              <a:buChar char="-"/>
            </a:pPr>
            <a:r>
              <a:rPr lang="fr-FR" sz="1733" spc="-1">
                <a:solidFill>
                  <a:srgbClr val="282828"/>
                </a:solidFill>
                <a:latin typeface="Arial"/>
                <a:ea typeface="Arial"/>
              </a:rPr>
              <a:t>Gaspillés : médicaments entamés</a:t>
            </a:r>
            <a:endParaRPr lang="fr-FR" sz="1733" spc="-1">
              <a:latin typeface="Calibri"/>
            </a:endParaRPr>
          </a:p>
        </p:txBody>
      </p:sp>
      <p:sp>
        <p:nvSpPr>
          <p:cNvPr id="1399" name="Google Shape;1722;p86"/>
          <p:cNvSpPr/>
          <p:nvPr/>
        </p:nvSpPr>
        <p:spPr>
          <a:xfrm>
            <a:off x="830400" y="4852320"/>
            <a:ext cx="8015040" cy="512897"/>
          </a:xfrm>
          <a:prstGeom prst="rect">
            <a:avLst/>
          </a:prstGeom>
          <a:noFill/>
          <a:ln w="0">
            <a:noFill/>
          </a:ln>
        </p:spPr>
        <p:style>
          <a:lnRef idx="0">
            <a:scrgbClr r="0" g="0" b="0"/>
          </a:lnRef>
          <a:fillRef idx="0">
            <a:scrgbClr r="0" g="0" b="0"/>
          </a:fillRef>
          <a:effectRef idx="0">
            <a:scrgbClr r="0" g="0" b="0"/>
          </a:effectRef>
          <a:fontRef idx="minor"/>
        </p:style>
        <p:txBody>
          <a:bodyPr tIns="121920" bIns="121920" anchor="t">
            <a:spAutoFit/>
          </a:bodyPr>
          <a:lstStyle/>
          <a:p>
            <a:pPr marL="609585" indent="-414710">
              <a:buClr>
                <a:srgbClr val="282828"/>
              </a:buClr>
              <a:buFont typeface="Arial"/>
              <a:buChar char="-"/>
            </a:pPr>
            <a:r>
              <a:rPr lang="fr-FR" sz="1733" spc="-1">
                <a:solidFill>
                  <a:srgbClr val="282828"/>
                </a:solidFill>
                <a:latin typeface="Arial"/>
                <a:ea typeface="Arial"/>
              </a:rPr>
              <a:t>Substituable : même efficacité moins émissif</a:t>
            </a:r>
            <a:endParaRPr lang="fr-FR" sz="1733" spc="-1">
              <a:latin typeface="Calibri"/>
            </a:endParaRPr>
          </a:p>
        </p:txBody>
      </p:sp>
      <p:sp>
        <p:nvSpPr>
          <p:cNvPr id="1400" name="Google Shape;1723;p86"/>
          <p:cNvSpPr/>
          <p:nvPr/>
        </p:nvSpPr>
        <p:spPr>
          <a:xfrm>
            <a:off x="830400" y="5201760"/>
            <a:ext cx="8015040" cy="512897"/>
          </a:xfrm>
          <a:prstGeom prst="rect">
            <a:avLst/>
          </a:prstGeom>
          <a:noFill/>
          <a:ln w="0">
            <a:noFill/>
          </a:ln>
        </p:spPr>
        <p:style>
          <a:lnRef idx="0">
            <a:scrgbClr r="0" g="0" b="0"/>
          </a:lnRef>
          <a:fillRef idx="0">
            <a:scrgbClr r="0" g="0" b="0"/>
          </a:fillRef>
          <a:effectRef idx="0">
            <a:scrgbClr r="0" g="0" b="0"/>
          </a:effectRef>
          <a:fontRef idx="minor"/>
        </p:style>
        <p:txBody>
          <a:bodyPr tIns="121920" bIns="121920" anchor="t">
            <a:spAutoFit/>
          </a:bodyPr>
          <a:lstStyle/>
          <a:p>
            <a:pPr marL="609585" indent="-414710">
              <a:buClr>
                <a:srgbClr val="282828"/>
              </a:buClr>
              <a:buFont typeface="Arial"/>
              <a:buChar char="-"/>
            </a:pPr>
            <a:r>
              <a:rPr lang="fr-FR" sz="1733" spc="-1">
                <a:solidFill>
                  <a:srgbClr val="282828"/>
                </a:solidFill>
                <a:latin typeface="Arial"/>
                <a:ea typeface="Arial"/>
              </a:rPr>
              <a:t>Non substituable : moins émissif =&gt; moins efficace</a:t>
            </a:r>
            <a:endParaRPr lang="fr-FR" sz="1733" spc="-1">
              <a:latin typeface="Calibri"/>
            </a:endParaRPr>
          </a:p>
        </p:txBody>
      </p:sp>
      <p:sp>
        <p:nvSpPr>
          <p:cNvPr id="1401" name="Google Shape;1724;p86"/>
          <p:cNvSpPr/>
          <p:nvPr/>
        </p:nvSpPr>
        <p:spPr>
          <a:xfrm>
            <a:off x="830400" y="5551680"/>
            <a:ext cx="8015040" cy="533544"/>
          </a:xfrm>
          <a:prstGeom prst="rect">
            <a:avLst/>
          </a:prstGeom>
          <a:noFill/>
          <a:ln w="0">
            <a:noFill/>
          </a:ln>
        </p:spPr>
        <p:style>
          <a:lnRef idx="0">
            <a:scrgbClr r="0" g="0" b="0"/>
          </a:lnRef>
          <a:fillRef idx="0">
            <a:scrgbClr r="0" g="0" b="0"/>
          </a:fillRef>
          <a:effectRef idx="0">
            <a:scrgbClr r="0" g="0" b="0"/>
          </a:effectRef>
          <a:fontRef idx="minor"/>
        </p:style>
        <p:txBody>
          <a:bodyPr tIns="121920" bIns="121920" anchor="t">
            <a:spAutoFit/>
          </a:bodyPr>
          <a:lstStyle/>
          <a:p>
            <a:pPr marL="609585" indent="-414710">
              <a:buClr>
                <a:srgbClr val="282828"/>
              </a:buClr>
              <a:buFont typeface="Arial"/>
              <a:buChar char="-"/>
            </a:pPr>
            <a:r>
              <a:rPr lang="fr-FR" sz="1733" spc="-1" dirty="0" err="1">
                <a:solidFill>
                  <a:srgbClr val="282828"/>
                </a:solidFill>
                <a:latin typeface="Arial"/>
                <a:ea typeface="Arial"/>
              </a:rPr>
              <a:t>Sous-traitement</a:t>
            </a:r>
            <a:r>
              <a:rPr lang="fr-FR" sz="1733" spc="-1" dirty="0">
                <a:solidFill>
                  <a:srgbClr val="282828"/>
                </a:solidFill>
                <a:latin typeface="Arial"/>
                <a:ea typeface="Arial"/>
              </a:rPr>
              <a:t> = maladie non dépistée, pb accès aux soins</a:t>
            </a:r>
            <a:r>
              <a:rPr lang="fr-FR" sz="1867" b="1" spc="-1" dirty="0">
                <a:solidFill>
                  <a:srgbClr val="282828"/>
                </a:solidFill>
                <a:latin typeface="Arial"/>
                <a:ea typeface="Arial"/>
              </a:rPr>
              <a:t> </a:t>
            </a:r>
            <a:endParaRPr lang="fr-FR" sz="1867" spc="-1" dirty="0">
              <a:latin typeface="Calibri"/>
            </a:endParaRPr>
          </a:p>
        </p:txBody>
      </p:sp>
      <p:sp>
        <p:nvSpPr>
          <p:cNvPr id="1402" name="Google Shape;1662;p82"/>
          <p:cNvSpPr/>
          <p:nvPr/>
        </p:nvSpPr>
        <p:spPr>
          <a:xfrm>
            <a:off x="609600" y="273600"/>
            <a:ext cx="10971360" cy="114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buNone/>
            </a:pPr>
            <a:r>
              <a:rPr lang="fr-FR" sz="2933" b="1" spc="-1">
                <a:solidFill>
                  <a:srgbClr val="00004B"/>
                </a:solidFill>
                <a:latin typeface="Arial"/>
                <a:ea typeface="Arial"/>
              </a:rPr>
              <a:t>Réduction des médicaments et dispositifs médicaux</a:t>
            </a:r>
            <a:r>
              <a:rPr sz="2933"/>
              <a:t/>
            </a:r>
            <a:br>
              <a:rPr sz="2933"/>
            </a:br>
            <a:r>
              <a:rPr lang="fr-FR" sz="2667" b="1" i="1" spc="-1">
                <a:solidFill>
                  <a:srgbClr val="00004B"/>
                </a:solidFill>
                <a:latin typeface="Arial"/>
                <a:ea typeface="Arial"/>
              </a:rPr>
              <a:t>Réduire les volumes prescrits</a:t>
            </a:r>
            <a:endParaRPr lang="fr-FR" sz="2667" spc="-1">
              <a:latin typeface="Calibri"/>
            </a:endParaRPr>
          </a:p>
        </p:txBody>
      </p:sp>
      <p:sp>
        <p:nvSpPr>
          <p:cNvPr id="1404" name="PlaceHolder 2"/>
          <p:cNvSpPr>
            <a:spLocks noGrp="1"/>
          </p:cNvSpPr>
          <p:nvPr>
            <p:ph type="sldNum" idx="98"/>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0" i="1" strike="noStrike" spc="-1">
                <a:solidFill>
                  <a:schemeClr val="lt1"/>
                </a:solidFill>
                <a:latin typeface="Arial"/>
                <a:ea typeface="Arial"/>
              </a:defRPr>
            </a:lvl1pPr>
          </a:lstStyle>
          <a:p>
            <a:fld id="{89E19DE9-84C1-4C6B-834D-97CDAEBDB6CF}" type="slidenum">
              <a:rPr lang="uk-UA"/>
              <a:pPr/>
              <a:t>12</a:t>
            </a:fld>
            <a:endParaRPr lang="fr-FR">
              <a:latin typeface="Calibri"/>
            </a:endParaRPr>
          </a:p>
        </p:txBody>
      </p:sp>
      <p:sp>
        <p:nvSpPr>
          <p:cNvPr id="2" name="Espace réservé du pied de page 1">
            <a:extLst>
              <a:ext uri="{FF2B5EF4-FFF2-40B4-BE49-F238E27FC236}">
                <a16:creationId xmlns:a16="http://schemas.microsoft.com/office/drawing/2014/main" id="{119216DF-B3B3-431F-BB53-F63028C19CA8}"/>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Google Shape;1848;p92"/>
          <p:cNvSpPr/>
          <p:nvPr/>
        </p:nvSpPr>
        <p:spPr>
          <a:xfrm>
            <a:off x="5290800" y="6517440"/>
            <a:ext cx="6390720" cy="464640"/>
          </a:xfrm>
          <a:prstGeom prst="rect">
            <a:avLst/>
          </a:prstGeom>
          <a:noFill/>
          <a:ln w="0">
            <a:noFill/>
          </a:ln>
        </p:spPr>
        <p:style>
          <a:lnRef idx="0">
            <a:scrgbClr r="0" g="0" b="0"/>
          </a:lnRef>
          <a:fillRef idx="0">
            <a:scrgbClr r="0" g="0" b="0"/>
          </a:fillRef>
          <a:effectRef idx="0">
            <a:scrgbClr r="0" g="0" b="0"/>
          </a:effectRef>
          <a:fontRef idx="minor"/>
        </p:style>
        <p:txBody>
          <a:bodyPr lIns="0" tIns="45600" rIns="0" bIns="45600" anchor="t">
            <a:noAutofit/>
          </a:bodyPr>
          <a:lstStyle/>
          <a:p>
            <a:pPr algn="ctr">
              <a:lnSpc>
                <a:spcPct val="100000"/>
              </a:lnSpc>
              <a:buNone/>
            </a:pPr>
            <a:r>
              <a:rPr lang="fr-FR" sz="1400" spc="-1" dirty="0" err="1">
                <a:solidFill>
                  <a:srgbClr val="FFFFFF"/>
                </a:solidFill>
                <a:latin typeface="Arial"/>
                <a:ea typeface="Arial"/>
              </a:rPr>
              <a:t>Woodcok</a:t>
            </a:r>
            <a:r>
              <a:rPr lang="fr-FR" sz="1400" spc="-1" dirty="0">
                <a:solidFill>
                  <a:srgbClr val="FFFFFF"/>
                </a:solidFill>
                <a:latin typeface="Arial"/>
                <a:ea typeface="Arial"/>
              </a:rPr>
              <a:t> A et al. </a:t>
            </a:r>
            <a:r>
              <a:rPr lang="fr-FR" sz="1400" i="1" spc="-1" dirty="0">
                <a:solidFill>
                  <a:srgbClr val="FFFFFF"/>
                </a:solidFill>
                <a:latin typeface="Arial"/>
                <a:ea typeface="Arial"/>
              </a:rPr>
              <a:t>The </a:t>
            </a:r>
            <a:r>
              <a:rPr lang="fr-FR" sz="1400" i="1" spc="-1" dirty="0" err="1">
                <a:solidFill>
                  <a:srgbClr val="FFFFFF"/>
                </a:solidFill>
                <a:latin typeface="Arial"/>
                <a:ea typeface="Arial"/>
              </a:rPr>
              <a:t>European</a:t>
            </a:r>
            <a:r>
              <a:rPr lang="fr-FR" sz="1400" i="1" spc="-1" dirty="0">
                <a:solidFill>
                  <a:srgbClr val="FFFFFF"/>
                </a:solidFill>
                <a:latin typeface="Arial"/>
                <a:ea typeface="Arial"/>
              </a:rPr>
              <a:t> </a:t>
            </a:r>
            <a:r>
              <a:rPr lang="fr-FR" sz="1400" i="1" spc="-1" dirty="0" err="1">
                <a:solidFill>
                  <a:srgbClr val="FFFFFF"/>
                </a:solidFill>
                <a:latin typeface="Arial"/>
                <a:ea typeface="Arial"/>
              </a:rPr>
              <a:t>Respiratory</a:t>
            </a:r>
            <a:r>
              <a:rPr lang="fr-FR" sz="1400" i="1" spc="-1" dirty="0">
                <a:solidFill>
                  <a:srgbClr val="FFFFFF"/>
                </a:solidFill>
                <a:latin typeface="Arial"/>
                <a:ea typeface="Arial"/>
              </a:rPr>
              <a:t> Journal (</a:t>
            </a:r>
            <a:r>
              <a:rPr lang="fr-FR" sz="1400" spc="-1" dirty="0">
                <a:solidFill>
                  <a:srgbClr val="FFFFFF"/>
                </a:solidFill>
                <a:latin typeface="Arial"/>
                <a:ea typeface="Arial"/>
              </a:rPr>
              <a:t>2022)</a:t>
            </a:r>
            <a:endParaRPr lang="fr-FR" sz="1400" spc="-1" dirty="0">
              <a:latin typeface="Calibri"/>
            </a:endParaRPr>
          </a:p>
          <a:p>
            <a:pPr>
              <a:tabLst>
                <a:tab pos="0" algn="l"/>
              </a:tabLst>
            </a:pPr>
            <a:endParaRPr lang="fr-FR" sz="1400" spc="-1" dirty="0">
              <a:latin typeface="Calibri"/>
            </a:endParaRPr>
          </a:p>
          <a:p>
            <a:pPr algn="ctr">
              <a:lnSpc>
                <a:spcPct val="90000"/>
              </a:lnSpc>
              <a:tabLst>
                <a:tab pos="0" algn="l"/>
              </a:tabLst>
            </a:pPr>
            <a:endParaRPr lang="fr-FR" sz="1400" spc="-1" dirty="0">
              <a:latin typeface="Calibri"/>
            </a:endParaRPr>
          </a:p>
        </p:txBody>
      </p:sp>
      <p:pic>
        <p:nvPicPr>
          <p:cNvPr id="1505" name="Google Shape;1849;p92"/>
          <p:cNvPicPr/>
          <p:nvPr/>
        </p:nvPicPr>
        <p:blipFill>
          <a:blip r:embed="rId3"/>
          <a:stretch/>
        </p:blipFill>
        <p:spPr>
          <a:xfrm>
            <a:off x="732480" y="1174080"/>
            <a:ext cx="5028480" cy="3986880"/>
          </a:xfrm>
          <a:prstGeom prst="rect">
            <a:avLst/>
          </a:prstGeom>
          <a:ln w="0">
            <a:noFill/>
          </a:ln>
        </p:spPr>
      </p:pic>
      <p:pic>
        <p:nvPicPr>
          <p:cNvPr id="1506" name="Google Shape;1850;p92"/>
          <p:cNvPicPr/>
          <p:nvPr/>
        </p:nvPicPr>
        <p:blipFill>
          <a:blip r:embed="rId4"/>
          <a:stretch/>
        </p:blipFill>
        <p:spPr>
          <a:xfrm>
            <a:off x="5952960" y="1532160"/>
            <a:ext cx="5066400" cy="3415200"/>
          </a:xfrm>
          <a:prstGeom prst="rect">
            <a:avLst/>
          </a:prstGeom>
          <a:ln w="0">
            <a:noFill/>
          </a:ln>
        </p:spPr>
      </p:pic>
      <p:pic>
        <p:nvPicPr>
          <p:cNvPr id="1507" name="Google Shape;1851;p92"/>
          <p:cNvPicPr/>
          <p:nvPr/>
        </p:nvPicPr>
        <p:blipFill>
          <a:blip r:embed="rId5"/>
          <a:stretch/>
        </p:blipFill>
        <p:spPr>
          <a:xfrm>
            <a:off x="2060640" y="5041440"/>
            <a:ext cx="968640" cy="1235040"/>
          </a:xfrm>
          <a:prstGeom prst="rect">
            <a:avLst/>
          </a:prstGeom>
          <a:ln w="0">
            <a:noFill/>
          </a:ln>
        </p:spPr>
      </p:pic>
      <p:pic>
        <p:nvPicPr>
          <p:cNvPr id="1508" name="Google Shape;1852;p92"/>
          <p:cNvPicPr/>
          <p:nvPr/>
        </p:nvPicPr>
        <p:blipFill>
          <a:blip r:embed="rId6"/>
          <a:stretch/>
        </p:blipFill>
        <p:spPr>
          <a:xfrm>
            <a:off x="3276000" y="5041440"/>
            <a:ext cx="1252320" cy="1231680"/>
          </a:xfrm>
          <a:prstGeom prst="rect">
            <a:avLst/>
          </a:prstGeom>
          <a:ln w="0">
            <a:noFill/>
          </a:ln>
        </p:spPr>
      </p:pic>
      <p:pic>
        <p:nvPicPr>
          <p:cNvPr id="1509" name="Google Shape;1853;p92"/>
          <p:cNvPicPr/>
          <p:nvPr/>
        </p:nvPicPr>
        <p:blipFill>
          <a:blip r:embed="rId7"/>
          <a:stretch/>
        </p:blipFill>
        <p:spPr>
          <a:xfrm>
            <a:off x="4664640" y="5041440"/>
            <a:ext cx="1096320" cy="1096320"/>
          </a:xfrm>
          <a:prstGeom prst="rect">
            <a:avLst/>
          </a:prstGeom>
          <a:ln w="0">
            <a:noFill/>
          </a:ln>
        </p:spPr>
      </p:pic>
      <p:pic>
        <p:nvPicPr>
          <p:cNvPr id="1510" name="Google Shape;1854;p92"/>
          <p:cNvPicPr/>
          <p:nvPr/>
        </p:nvPicPr>
        <p:blipFill>
          <a:blip r:embed="rId8"/>
          <a:stretch/>
        </p:blipFill>
        <p:spPr>
          <a:xfrm>
            <a:off x="6537120" y="4948320"/>
            <a:ext cx="1429920" cy="1143840"/>
          </a:xfrm>
          <a:prstGeom prst="rect">
            <a:avLst/>
          </a:prstGeom>
          <a:ln w="0">
            <a:noFill/>
          </a:ln>
        </p:spPr>
      </p:pic>
      <p:pic>
        <p:nvPicPr>
          <p:cNvPr id="1511" name="Google Shape;1855;p92"/>
          <p:cNvPicPr/>
          <p:nvPr/>
        </p:nvPicPr>
        <p:blipFill>
          <a:blip r:embed="rId9"/>
          <a:stretch/>
        </p:blipFill>
        <p:spPr>
          <a:xfrm>
            <a:off x="7914240" y="4948320"/>
            <a:ext cx="1143840" cy="1143840"/>
          </a:xfrm>
          <a:prstGeom prst="rect">
            <a:avLst/>
          </a:prstGeom>
          <a:ln w="0">
            <a:noFill/>
          </a:ln>
        </p:spPr>
      </p:pic>
      <p:pic>
        <p:nvPicPr>
          <p:cNvPr id="1512" name="Google Shape;1856;p92"/>
          <p:cNvPicPr/>
          <p:nvPr/>
        </p:nvPicPr>
        <p:blipFill>
          <a:blip r:embed="rId10"/>
          <a:stretch/>
        </p:blipFill>
        <p:spPr>
          <a:xfrm>
            <a:off x="10048320" y="4948320"/>
            <a:ext cx="1429920" cy="1143840"/>
          </a:xfrm>
          <a:prstGeom prst="rect">
            <a:avLst/>
          </a:prstGeom>
          <a:ln w="0">
            <a:noFill/>
          </a:ln>
        </p:spPr>
      </p:pic>
      <p:pic>
        <p:nvPicPr>
          <p:cNvPr id="1513" name="Google Shape;1857;p92"/>
          <p:cNvPicPr/>
          <p:nvPr/>
        </p:nvPicPr>
        <p:blipFill>
          <a:blip r:embed="rId11"/>
          <a:stretch/>
        </p:blipFill>
        <p:spPr>
          <a:xfrm>
            <a:off x="8938080" y="4948320"/>
            <a:ext cx="1143840" cy="1143840"/>
          </a:xfrm>
          <a:prstGeom prst="rect">
            <a:avLst/>
          </a:prstGeom>
          <a:ln w="0">
            <a:noFill/>
          </a:ln>
        </p:spPr>
      </p:pic>
      <p:sp>
        <p:nvSpPr>
          <p:cNvPr id="1514" name="Google Shape;1662;p82"/>
          <p:cNvSpPr/>
          <p:nvPr/>
        </p:nvSpPr>
        <p:spPr>
          <a:xfrm>
            <a:off x="609600" y="273600"/>
            <a:ext cx="10971360" cy="114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buNone/>
            </a:pPr>
            <a:r>
              <a:rPr lang="fr-FR" sz="2933" b="1" spc="-1">
                <a:solidFill>
                  <a:srgbClr val="00004B"/>
                </a:solidFill>
                <a:latin typeface="Arial"/>
                <a:ea typeface="Arial"/>
              </a:rPr>
              <a:t>Réduction des médicaments et dispositifs médicaux</a:t>
            </a:r>
            <a:r>
              <a:rPr sz="2933"/>
              <a:t/>
            </a:r>
            <a:br>
              <a:rPr sz="2933"/>
            </a:br>
            <a:r>
              <a:rPr lang="fr-FR" sz="2667" b="1" i="1" spc="-1">
                <a:solidFill>
                  <a:srgbClr val="00004B"/>
                </a:solidFill>
                <a:latin typeface="Arial"/>
                <a:ea typeface="Arial"/>
              </a:rPr>
              <a:t>Substituer – cas des inhalateurs</a:t>
            </a:r>
            <a:endParaRPr lang="fr-FR" sz="2667" spc="-1">
              <a:latin typeface="Calibri"/>
            </a:endParaRPr>
          </a:p>
        </p:txBody>
      </p:sp>
      <p:sp>
        <p:nvSpPr>
          <p:cNvPr id="1515" name="PlaceHolder 1"/>
          <p:cNvSpPr>
            <a:spLocks noGrp="1"/>
          </p:cNvSpPr>
          <p:nvPr>
            <p:ph type="sldNum" idx="104"/>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1" i="1" strike="noStrike" spc="-1">
                <a:solidFill>
                  <a:schemeClr val="lt1"/>
                </a:solidFill>
                <a:latin typeface="Arial"/>
                <a:ea typeface="Arial"/>
              </a:defRPr>
            </a:lvl1pPr>
          </a:lstStyle>
          <a:p>
            <a:fld id="{9356BB6B-EDF8-4EED-B824-EEA21B83C44C}" type="slidenum">
              <a:rPr lang="uk-UA"/>
              <a:pPr/>
              <a:t>13</a:t>
            </a:fld>
            <a:endParaRPr lang="fr-FR" b="0">
              <a:latin typeface="Calibri"/>
            </a:endParaRPr>
          </a:p>
        </p:txBody>
      </p:sp>
      <p:sp>
        <p:nvSpPr>
          <p:cNvPr id="2" name="Espace réservé du pied de page 1">
            <a:extLst>
              <a:ext uri="{FF2B5EF4-FFF2-40B4-BE49-F238E27FC236}">
                <a16:creationId xmlns:a16="http://schemas.microsoft.com/office/drawing/2014/main" id="{931649B0-B7FB-4C3B-B45E-1AB6AE168F98}"/>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Google Shape;1828;p91"/>
          <p:cNvSpPr/>
          <p:nvPr/>
        </p:nvSpPr>
        <p:spPr>
          <a:xfrm>
            <a:off x="6490560" y="6489600"/>
            <a:ext cx="6390720" cy="464640"/>
          </a:xfrm>
          <a:prstGeom prst="rect">
            <a:avLst/>
          </a:prstGeom>
          <a:noFill/>
          <a:ln w="0">
            <a:noFill/>
          </a:ln>
        </p:spPr>
        <p:style>
          <a:lnRef idx="0">
            <a:scrgbClr r="0" g="0" b="0"/>
          </a:lnRef>
          <a:fillRef idx="0">
            <a:scrgbClr r="0" g="0" b="0"/>
          </a:fillRef>
          <a:effectRef idx="0">
            <a:scrgbClr r="0" g="0" b="0"/>
          </a:effectRef>
          <a:fontRef idx="minor"/>
        </p:style>
        <p:txBody>
          <a:bodyPr lIns="0" tIns="45600" rIns="0" bIns="45600" anchor="t">
            <a:noAutofit/>
          </a:bodyPr>
          <a:lstStyle/>
          <a:p>
            <a:pPr algn="ctr">
              <a:tabLst>
                <a:tab pos="0" algn="l"/>
              </a:tabLst>
            </a:pPr>
            <a:r>
              <a:rPr lang="fr-FR" sz="1400" spc="-1" dirty="0">
                <a:solidFill>
                  <a:srgbClr val="FFFFFF"/>
                </a:solidFill>
                <a:latin typeface="Arial"/>
                <a:ea typeface="Arial"/>
              </a:rPr>
              <a:t>Martin et al. JACR (2018)</a:t>
            </a:r>
            <a:endParaRPr lang="fr-FR" sz="1400" spc="-1" dirty="0">
              <a:latin typeface="Calibri"/>
            </a:endParaRPr>
          </a:p>
          <a:p>
            <a:pPr algn="ctr">
              <a:tabLst>
                <a:tab pos="0" algn="l"/>
              </a:tabLst>
            </a:pPr>
            <a:endParaRPr lang="fr-FR" sz="1400" spc="-1" dirty="0">
              <a:latin typeface="Calibri"/>
            </a:endParaRPr>
          </a:p>
          <a:p>
            <a:pPr algn="ctr">
              <a:lnSpc>
                <a:spcPct val="90000"/>
              </a:lnSpc>
              <a:tabLst>
                <a:tab pos="0" algn="l"/>
              </a:tabLst>
            </a:pPr>
            <a:endParaRPr lang="fr-FR" sz="1400" spc="-1" dirty="0">
              <a:latin typeface="Calibri"/>
            </a:endParaRPr>
          </a:p>
        </p:txBody>
      </p:sp>
      <p:pic>
        <p:nvPicPr>
          <p:cNvPr id="1489" name="Google Shape;1829;p91" descr="Clinical Ultrasonography 101: Where Right Upper Quadrant Scans Go Wrong -  CanadiEM"/>
          <p:cNvPicPr/>
          <p:nvPr/>
        </p:nvPicPr>
        <p:blipFill>
          <a:blip r:embed="rId3"/>
          <a:stretch/>
        </p:blipFill>
        <p:spPr>
          <a:xfrm>
            <a:off x="609600" y="2141280"/>
            <a:ext cx="2995680" cy="1974720"/>
          </a:xfrm>
          <a:prstGeom prst="rect">
            <a:avLst/>
          </a:prstGeom>
          <a:ln w="0">
            <a:noFill/>
          </a:ln>
        </p:spPr>
      </p:pic>
      <p:pic>
        <p:nvPicPr>
          <p:cNvPr id="1490" name="Google Shape;1830;p91" descr="Scanner en pathologie digestive : quelle évolution technique ces dernières  années, quelles limites ? – FMC-HGE"/>
          <p:cNvPicPr/>
          <p:nvPr/>
        </p:nvPicPr>
        <p:blipFill>
          <a:blip r:embed="rId4"/>
          <a:stretch/>
        </p:blipFill>
        <p:spPr>
          <a:xfrm>
            <a:off x="5086080" y="1913760"/>
            <a:ext cx="2438880" cy="2429280"/>
          </a:xfrm>
          <a:prstGeom prst="rect">
            <a:avLst/>
          </a:prstGeom>
          <a:ln w="0">
            <a:noFill/>
          </a:ln>
        </p:spPr>
      </p:pic>
      <p:pic>
        <p:nvPicPr>
          <p:cNvPr id="1491" name="Google Shape;1831;p91" descr="IRM abdominale : quand et pourquoi ? IRM abdominale résultat"/>
          <p:cNvPicPr/>
          <p:nvPr/>
        </p:nvPicPr>
        <p:blipFill>
          <a:blip r:embed="rId5"/>
          <a:stretch/>
        </p:blipFill>
        <p:spPr>
          <a:xfrm>
            <a:off x="8938080" y="2077920"/>
            <a:ext cx="2470080" cy="2101440"/>
          </a:xfrm>
          <a:prstGeom prst="rect">
            <a:avLst/>
          </a:prstGeom>
          <a:ln w="0">
            <a:noFill/>
          </a:ln>
        </p:spPr>
      </p:pic>
      <p:sp>
        <p:nvSpPr>
          <p:cNvPr id="1492" name="Google Shape;1832;p91"/>
          <p:cNvSpPr/>
          <p:nvPr/>
        </p:nvSpPr>
        <p:spPr>
          <a:xfrm>
            <a:off x="475680" y="4435200"/>
            <a:ext cx="3315840" cy="584775"/>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tabLst>
                <a:tab pos="0" algn="l"/>
              </a:tabLst>
            </a:pPr>
            <a:r>
              <a:rPr lang="fr-FR" sz="1600" spc="-1">
                <a:solidFill>
                  <a:srgbClr val="000000"/>
                </a:solidFill>
                <a:latin typeface="Arial"/>
                <a:ea typeface="Arial"/>
              </a:rPr>
              <a:t>Production: 0,5 kg eCO2/examen</a:t>
            </a:r>
            <a:endParaRPr lang="fr-FR" sz="1600" spc="-1">
              <a:latin typeface="Calibri"/>
            </a:endParaRPr>
          </a:p>
          <a:p>
            <a:pPr>
              <a:tabLst>
                <a:tab pos="0" algn="l"/>
              </a:tabLst>
            </a:pPr>
            <a:r>
              <a:rPr lang="fr-FR" sz="1600" spc="-1">
                <a:solidFill>
                  <a:srgbClr val="000000"/>
                </a:solidFill>
                <a:latin typeface="Arial"/>
                <a:ea typeface="Arial"/>
              </a:rPr>
              <a:t>Utilisation: 0,64 kg eCO2/examen</a:t>
            </a:r>
            <a:endParaRPr lang="fr-FR" sz="1600" spc="-1">
              <a:latin typeface="Calibri"/>
            </a:endParaRPr>
          </a:p>
        </p:txBody>
      </p:sp>
      <p:sp>
        <p:nvSpPr>
          <p:cNvPr id="1493" name="Google Shape;1833;p91"/>
          <p:cNvSpPr/>
          <p:nvPr/>
        </p:nvSpPr>
        <p:spPr>
          <a:xfrm>
            <a:off x="1221120" y="1397281"/>
            <a:ext cx="1772640" cy="37965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tabLst>
                <a:tab pos="0" algn="l"/>
              </a:tabLst>
            </a:pPr>
            <a:r>
              <a:rPr lang="fr-FR" sz="1867" b="1" spc="-1">
                <a:solidFill>
                  <a:srgbClr val="000000"/>
                </a:solidFill>
                <a:latin typeface="Arial"/>
                <a:ea typeface="Arial"/>
              </a:rPr>
              <a:t>Echographie</a:t>
            </a:r>
            <a:endParaRPr lang="fr-FR" sz="1867" spc="-1">
              <a:latin typeface="Calibri"/>
            </a:endParaRPr>
          </a:p>
        </p:txBody>
      </p:sp>
      <p:sp>
        <p:nvSpPr>
          <p:cNvPr id="1494" name="Google Shape;1834;p91"/>
          <p:cNvSpPr/>
          <p:nvPr/>
        </p:nvSpPr>
        <p:spPr>
          <a:xfrm>
            <a:off x="5640000" y="1397281"/>
            <a:ext cx="1339680" cy="37965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tabLst>
                <a:tab pos="0" algn="l"/>
              </a:tabLst>
            </a:pPr>
            <a:r>
              <a:rPr lang="fr-FR" sz="1867" b="1" spc="-1">
                <a:solidFill>
                  <a:srgbClr val="000000"/>
                </a:solidFill>
                <a:latin typeface="Arial"/>
                <a:ea typeface="Arial"/>
              </a:rPr>
              <a:t>Scanner</a:t>
            </a:r>
            <a:endParaRPr lang="fr-FR" sz="1867" spc="-1">
              <a:latin typeface="Calibri"/>
            </a:endParaRPr>
          </a:p>
        </p:txBody>
      </p:sp>
      <p:sp>
        <p:nvSpPr>
          <p:cNvPr id="1495" name="Google Shape;1835;p91"/>
          <p:cNvSpPr/>
          <p:nvPr/>
        </p:nvSpPr>
        <p:spPr>
          <a:xfrm>
            <a:off x="9648480" y="1397280"/>
            <a:ext cx="962880" cy="37965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tabLst>
                <a:tab pos="0" algn="l"/>
              </a:tabLst>
            </a:pPr>
            <a:r>
              <a:rPr lang="fr-FR" sz="1867" b="1" spc="-1">
                <a:solidFill>
                  <a:srgbClr val="000000"/>
                </a:solidFill>
                <a:latin typeface="Arial"/>
                <a:ea typeface="Arial"/>
              </a:rPr>
              <a:t>IRM</a:t>
            </a:r>
            <a:endParaRPr lang="fr-FR" sz="1867" spc="-1">
              <a:latin typeface="Calibri"/>
            </a:endParaRPr>
          </a:p>
        </p:txBody>
      </p:sp>
      <p:sp>
        <p:nvSpPr>
          <p:cNvPr id="1496" name="Google Shape;1836;p91"/>
          <p:cNvSpPr/>
          <p:nvPr/>
        </p:nvSpPr>
        <p:spPr>
          <a:xfrm>
            <a:off x="4659360" y="4435200"/>
            <a:ext cx="3356640" cy="584775"/>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tabLst>
                <a:tab pos="0" algn="l"/>
              </a:tabLst>
            </a:pPr>
            <a:r>
              <a:rPr lang="fr-FR" sz="1600" spc="-1">
                <a:solidFill>
                  <a:srgbClr val="000000"/>
                </a:solidFill>
                <a:latin typeface="Arial"/>
                <a:ea typeface="Arial"/>
              </a:rPr>
              <a:t>Production: 4 kg eCO2/examen</a:t>
            </a:r>
            <a:endParaRPr lang="fr-FR" sz="1600" spc="-1">
              <a:latin typeface="Calibri"/>
            </a:endParaRPr>
          </a:p>
          <a:p>
            <a:pPr>
              <a:tabLst>
                <a:tab pos="0" algn="l"/>
              </a:tabLst>
            </a:pPr>
            <a:r>
              <a:rPr lang="fr-FR" sz="1600" spc="-1">
                <a:solidFill>
                  <a:srgbClr val="000000"/>
                </a:solidFill>
                <a:latin typeface="Arial"/>
                <a:ea typeface="Arial"/>
              </a:rPr>
              <a:t>Utilisation: 2,61 kg eCO2/examen</a:t>
            </a:r>
            <a:endParaRPr lang="fr-FR" sz="1600" spc="-1">
              <a:latin typeface="Calibri"/>
            </a:endParaRPr>
          </a:p>
        </p:txBody>
      </p:sp>
      <p:sp>
        <p:nvSpPr>
          <p:cNvPr id="1497" name="Google Shape;1837;p91"/>
          <p:cNvSpPr/>
          <p:nvPr/>
        </p:nvSpPr>
        <p:spPr>
          <a:xfrm>
            <a:off x="8664480" y="4435200"/>
            <a:ext cx="3527040" cy="584775"/>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tabLst>
                <a:tab pos="0" algn="l"/>
              </a:tabLst>
            </a:pPr>
            <a:r>
              <a:rPr lang="fr-FR" sz="1600" spc="-1">
                <a:solidFill>
                  <a:srgbClr val="000000"/>
                </a:solidFill>
                <a:latin typeface="Arial"/>
                <a:ea typeface="Arial"/>
              </a:rPr>
              <a:t>Production: 6 kg eCO2/examen</a:t>
            </a:r>
            <a:endParaRPr lang="fr-FR" sz="1600" spc="-1">
              <a:latin typeface="Calibri"/>
            </a:endParaRPr>
          </a:p>
          <a:p>
            <a:pPr>
              <a:tabLst>
                <a:tab pos="0" algn="l"/>
              </a:tabLst>
            </a:pPr>
            <a:r>
              <a:rPr lang="fr-FR" sz="1600" spc="-1">
                <a:solidFill>
                  <a:srgbClr val="000000"/>
                </a:solidFill>
                <a:latin typeface="Arial"/>
                <a:ea typeface="Arial"/>
              </a:rPr>
              <a:t>Utilisation: 13,72 kg eCO2/examen</a:t>
            </a:r>
            <a:endParaRPr lang="fr-FR" sz="1600" spc="-1">
              <a:latin typeface="Calibri"/>
            </a:endParaRPr>
          </a:p>
        </p:txBody>
      </p:sp>
      <p:sp>
        <p:nvSpPr>
          <p:cNvPr id="1498" name="Google Shape;1838;p91"/>
          <p:cNvSpPr/>
          <p:nvPr/>
        </p:nvSpPr>
        <p:spPr>
          <a:xfrm>
            <a:off x="1559520" y="5191200"/>
            <a:ext cx="4847040" cy="564480"/>
          </a:xfrm>
          <a:custGeom>
            <a:avLst/>
            <a:gdLst/>
            <a:ahLst/>
            <a:cxnLst/>
            <a:rect l="l" t="t" r="r" b="b"/>
            <a:pathLst>
              <a:path w="4143736" h="509292">
                <a:moveTo>
                  <a:pt x="0" y="0"/>
                </a:moveTo>
                <a:cubicBezTo>
                  <a:pt x="777432" y="253678"/>
                  <a:pt x="1554865" y="507357"/>
                  <a:pt x="2245488" y="509286"/>
                </a:cubicBezTo>
                <a:cubicBezTo>
                  <a:pt x="2936111" y="511215"/>
                  <a:pt x="3840865" y="92598"/>
                  <a:pt x="4143736" y="11575"/>
                </a:cubicBezTo>
              </a:path>
            </a:pathLst>
          </a:custGeom>
          <a:noFill/>
          <a:ln w="38100">
            <a:solidFill>
              <a:srgbClr val="FFC000"/>
            </a:solidFill>
            <a:round/>
          </a:ln>
        </p:spPr>
        <p:style>
          <a:lnRef idx="0">
            <a:scrgbClr r="0" g="0" b="0"/>
          </a:lnRef>
          <a:fillRef idx="0">
            <a:scrgbClr r="0" g="0" b="0"/>
          </a:fillRef>
          <a:effectRef idx="0">
            <a:scrgbClr r="0" g="0" b="0"/>
          </a:effectRef>
          <a:fontRef idx="minor"/>
        </p:style>
        <p:txBody>
          <a:bodyPr/>
          <a:lstStyle/>
          <a:p>
            <a:endParaRPr lang="fr-FR"/>
          </a:p>
        </p:txBody>
      </p:sp>
      <p:sp>
        <p:nvSpPr>
          <p:cNvPr id="1499" name="Google Shape;1839;p91"/>
          <p:cNvSpPr/>
          <p:nvPr/>
        </p:nvSpPr>
        <p:spPr>
          <a:xfrm>
            <a:off x="1573440" y="5107680"/>
            <a:ext cx="8694240" cy="1084800"/>
          </a:xfrm>
          <a:custGeom>
            <a:avLst/>
            <a:gdLst/>
            <a:ahLst/>
            <a:cxnLst/>
            <a:rect l="l" t="t" r="r" b="b"/>
            <a:pathLst>
              <a:path w="7928659" h="775511">
                <a:moveTo>
                  <a:pt x="0" y="11574"/>
                </a:moveTo>
                <a:cubicBezTo>
                  <a:pt x="1434296" y="394503"/>
                  <a:pt x="2868593" y="777433"/>
                  <a:pt x="4190036" y="775504"/>
                </a:cubicBezTo>
                <a:cubicBezTo>
                  <a:pt x="5511479" y="773575"/>
                  <a:pt x="6720069" y="386787"/>
                  <a:pt x="7928659" y="0"/>
                </a:cubicBezTo>
              </a:path>
            </a:pathLst>
          </a:custGeom>
          <a:noFill/>
          <a:ln w="57150">
            <a:solidFill>
              <a:srgbClr val="ED7D31"/>
            </a:solidFill>
            <a:round/>
          </a:ln>
        </p:spPr>
        <p:style>
          <a:lnRef idx="0">
            <a:scrgbClr r="0" g="0" b="0"/>
          </a:lnRef>
          <a:fillRef idx="0">
            <a:scrgbClr r="0" g="0" b="0"/>
          </a:fillRef>
          <a:effectRef idx="0">
            <a:scrgbClr r="0" g="0" b="0"/>
          </a:effectRef>
          <a:fontRef idx="minor"/>
        </p:style>
        <p:txBody>
          <a:bodyPr/>
          <a:lstStyle/>
          <a:p>
            <a:endParaRPr lang="fr-FR"/>
          </a:p>
        </p:txBody>
      </p:sp>
      <p:sp>
        <p:nvSpPr>
          <p:cNvPr id="1500" name="Google Shape;1840;p91"/>
          <p:cNvSpPr/>
          <p:nvPr/>
        </p:nvSpPr>
        <p:spPr>
          <a:xfrm>
            <a:off x="3946560" y="5337601"/>
            <a:ext cx="492480" cy="338554"/>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tabLst>
                <a:tab pos="0" algn="l"/>
              </a:tabLst>
            </a:pPr>
            <a:r>
              <a:rPr lang="fr-FR" sz="1600" spc="-1">
                <a:solidFill>
                  <a:srgbClr val="000000"/>
                </a:solidFill>
                <a:latin typeface="Arial"/>
                <a:ea typeface="Arial"/>
              </a:rPr>
              <a:t>X6</a:t>
            </a:r>
            <a:endParaRPr lang="fr-FR" sz="1600" spc="-1">
              <a:latin typeface="Calibri"/>
            </a:endParaRPr>
          </a:p>
        </p:txBody>
      </p:sp>
      <p:sp>
        <p:nvSpPr>
          <p:cNvPr id="1501" name="Google Shape;1841;p91"/>
          <p:cNvSpPr/>
          <p:nvPr/>
        </p:nvSpPr>
        <p:spPr>
          <a:xfrm>
            <a:off x="5861280" y="5806081"/>
            <a:ext cx="629280" cy="338554"/>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tabLst>
                <a:tab pos="0" algn="l"/>
              </a:tabLst>
            </a:pPr>
            <a:r>
              <a:rPr lang="fr-FR" sz="1600" spc="-1">
                <a:solidFill>
                  <a:srgbClr val="000000"/>
                </a:solidFill>
                <a:latin typeface="Arial"/>
                <a:ea typeface="Arial"/>
              </a:rPr>
              <a:t>X20</a:t>
            </a:r>
            <a:endParaRPr lang="fr-FR" sz="1600" spc="-1">
              <a:latin typeface="Calibri"/>
            </a:endParaRPr>
          </a:p>
        </p:txBody>
      </p:sp>
      <p:sp>
        <p:nvSpPr>
          <p:cNvPr id="1502" name="Google Shape;1662;p82"/>
          <p:cNvSpPr/>
          <p:nvPr/>
        </p:nvSpPr>
        <p:spPr>
          <a:xfrm>
            <a:off x="609600" y="273600"/>
            <a:ext cx="10971360" cy="114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buNone/>
            </a:pPr>
            <a:r>
              <a:rPr lang="fr-FR" sz="2933" b="1" spc="-1">
                <a:solidFill>
                  <a:srgbClr val="00004B"/>
                </a:solidFill>
                <a:latin typeface="Arial"/>
                <a:ea typeface="Arial"/>
              </a:rPr>
              <a:t>Réduction des médicaments et dispositifs médicaux</a:t>
            </a:r>
            <a:r>
              <a:rPr sz="2933"/>
              <a:t/>
            </a:r>
            <a:br>
              <a:rPr sz="2933"/>
            </a:br>
            <a:r>
              <a:rPr lang="fr-FR" sz="2667" b="1" i="1" spc="-1">
                <a:solidFill>
                  <a:srgbClr val="00004B"/>
                </a:solidFill>
                <a:latin typeface="Arial"/>
                <a:ea typeface="Arial"/>
              </a:rPr>
              <a:t>Substituer– cas de l’imagerie</a:t>
            </a:r>
            <a:endParaRPr lang="fr-FR" sz="2667" spc="-1">
              <a:latin typeface="Calibri"/>
            </a:endParaRPr>
          </a:p>
        </p:txBody>
      </p:sp>
      <p:sp>
        <p:nvSpPr>
          <p:cNvPr id="1503" name="PlaceHolder 1"/>
          <p:cNvSpPr>
            <a:spLocks noGrp="1"/>
          </p:cNvSpPr>
          <p:nvPr>
            <p:ph type="sldNum" idx="103"/>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1" i="1" strike="noStrike" spc="-1">
                <a:solidFill>
                  <a:schemeClr val="lt1"/>
                </a:solidFill>
                <a:latin typeface="Arial"/>
                <a:ea typeface="Arial"/>
              </a:defRPr>
            </a:lvl1pPr>
          </a:lstStyle>
          <a:p>
            <a:fld id="{626F7A0C-CB3D-4F42-AC75-7A2E7389627E}" type="slidenum">
              <a:rPr lang="uk-UA"/>
              <a:pPr/>
              <a:t>14</a:t>
            </a:fld>
            <a:endParaRPr lang="fr-FR" b="0">
              <a:latin typeface="Calibri"/>
            </a:endParaRPr>
          </a:p>
        </p:txBody>
      </p:sp>
      <p:sp>
        <p:nvSpPr>
          <p:cNvPr id="2" name="Espace réservé du pied de page 1">
            <a:extLst>
              <a:ext uri="{FF2B5EF4-FFF2-40B4-BE49-F238E27FC236}">
                <a16:creationId xmlns:a16="http://schemas.microsoft.com/office/drawing/2014/main" id="{97E35BEF-7AEB-4CE0-965D-63E6073AEABB}"/>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PlaceHolder 1"/>
          <p:cNvSpPr>
            <a:spLocks noGrp="1"/>
          </p:cNvSpPr>
          <p:nvPr>
            <p:ph type="title"/>
          </p:nvPr>
        </p:nvSpPr>
        <p:spPr>
          <a:xfrm>
            <a:off x="609600" y="273600"/>
            <a:ext cx="10971360" cy="1143840"/>
          </a:xfrm>
          <a:prstGeom prst="rect">
            <a:avLst/>
          </a:prstGeom>
          <a:noFill/>
          <a:ln w="0">
            <a:noFill/>
          </a:ln>
        </p:spPr>
        <p:txBody>
          <a:bodyPr lIns="0" tIns="0" rIns="0" bIns="0" anchor="ctr">
            <a:noAutofit/>
          </a:bodyPr>
          <a:lstStyle/>
          <a:p>
            <a:pPr>
              <a:lnSpc>
                <a:spcPct val="100000"/>
              </a:lnSpc>
              <a:buNone/>
            </a:pPr>
            <a:r>
              <a:rPr lang="fr-FR" sz="2933" spc="-1" dirty="0">
                <a:solidFill>
                  <a:srgbClr val="00004B"/>
                </a:solidFill>
                <a:latin typeface="Arial"/>
                <a:ea typeface="Arial"/>
              </a:rPr>
              <a:t>Réduction par mesures chiffrées</a:t>
            </a:r>
            <a:endParaRPr lang="fr-FR" sz="2933" b="0" spc="-1" dirty="0">
              <a:solidFill>
                <a:srgbClr val="000000"/>
              </a:solidFill>
              <a:latin typeface="Arial"/>
            </a:endParaRPr>
          </a:p>
          <a:p>
            <a:pPr>
              <a:lnSpc>
                <a:spcPct val="100000"/>
              </a:lnSpc>
              <a:tabLst>
                <a:tab pos="0" algn="l"/>
              </a:tabLst>
            </a:pPr>
            <a:r>
              <a:rPr lang="fr-FR" sz="2667" i="1" spc="-1" dirty="0">
                <a:solidFill>
                  <a:srgbClr val="00004B"/>
                </a:solidFill>
                <a:latin typeface="Arial"/>
                <a:ea typeface="Arial"/>
              </a:rPr>
              <a:t>Gaz médicaux et déchets</a:t>
            </a:r>
            <a:endParaRPr lang="fr-FR" sz="2667" b="0" spc="-1" dirty="0">
              <a:solidFill>
                <a:srgbClr val="000000"/>
              </a:solidFill>
              <a:latin typeface="Arial"/>
            </a:endParaRPr>
          </a:p>
        </p:txBody>
      </p:sp>
      <p:pic>
        <p:nvPicPr>
          <p:cNvPr id="1337" name="Google Shape;1654;p81" descr="A picture containing text, indoor, items, cluttered&#10;&#10;Description automatically generated"/>
          <p:cNvPicPr/>
          <p:nvPr/>
        </p:nvPicPr>
        <p:blipFill>
          <a:blip r:embed="rId3"/>
          <a:stretch/>
        </p:blipFill>
        <p:spPr>
          <a:xfrm>
            <a:off x="8837280" y="2614560"/>
            <a:ext cx="2800800" cy="1627680"/>
          </a:xfrm>
          <a:prstGeom prst="rect">
            <a:avLst/>
          </a:prstGeom>
          <a:ln w="0">
            <a:noFill/>
          </a:ln>
          <a:effectLst>
            <a:outerShdw blurRad="291960" dist="139498" dir="2700000" algn="tl" rotWithShape="0">
              <a:srgbClr val="333333">
                <a:alpha val="65000"/>
              </a:srgbClr>
            </a:outerShdw>
          </a:effectLst>
        </p:spPr>
      </p:pic>
      <p:sp>
        <p:nvSpPr>
          <p:cNvPr id="1338" name="Google Shape;1655;p81"/>
          <p:cNvSpPr/>
          <p:nvPr/>
        </p:nvSpPr>
        <p:spPr>
          <a:xfrm>
            <a:off x="4431840" y="5439840"/>
            <a:ext cx="3327840" cy="532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fr-FR"/>
          </a:p>
        </p:txBody>
      </p:sp>
      <p:pic>
        <p:nvPicPr>
          <p:cNvPr id="1339" name="Image 1"/>
          <p:cNvPicPr/>
          <p:nvPr/>
        </p:nvPicPr>
        <p:blipFill>
          <a:blip r:embed="rId4"/>
          <a:srcRect t="452"/>
          <a:stretch/>
        </p:blipFill>
        <p:spPr>
          <a:xfrm>
            <a:off x="995520" y="2044320"/>
            <a:ext cx="7089600" cy="3592320"/>
          </a:xfrm>
          <a:prstGeom prst="rect">
            <a:avLst/>
          </a:prstGeom>
          <a:ln w="0">
            <a:noFill/>
          </a:ln>
        </p:spPr>
      </p:pic>
      <p:sp>
        <p:nvSpPr>
          <p:cNvPr id="1341" name="PlaceHolder 2"/>
          <p:cNvSpPr>
            <a:spLocks noGrp="1"/>
          </p:cNvSpPr>
          <p:nvPr>
            <p:ph type="sldNum" idx="92"/>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1" i="1" strike="noStrike" spc="-1">
                <a:solidFill>
                  <a:schemeClr val="lt1"/>
                </a:solidFill>
                <a:latin typeface="Arial"/>
                <a:ea typeface="Arial"/>
              </a:defRPr>
            </a:lvl1pPr>
          </a:lstStyle>
          <a:p>
            <a:fld id="{65D48F63-A0C4-4F89-8BAD-37F1A8C55A94}" type="slidenum">
              <a:rPr lang="uk-UA"/>
              <a:pPr/>
              <a:t>15</a:t>
            </a:fld>
            <a:endParaRPr lang="fr-FR" b="0">
              <a:latin typeface="Calibri"/>
            </a:endParaRPr>
          </a:p>
        </p:txBody>
      </p:sp>
      <p:sp>
        <p:nvSpPr>
          <p:cNvPr id="3" name="Espace réservé du pied de page 2">
            <a:extLst>
              <a:ext uri="{FF2B5EF4-FFF2-40B4-BE49-F238E27FC236}">
                <a16:creationId xmlns:a16="http://schemas.microsoft.com/office/drawing/2014/main" id="{95123EF5-CD01-41CA-843C-E6C3DB76B60E}"/>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 name="PlaceHolder 1"/>
          <p:cNvSpPr>
            <a:spLocks noGrp="1"/>
          </p:cNvSpPr>
          <p:nvPr>
            <p:ph type="title"/>
          </p:nvPr>
        </p:nvSpPr>
        <p:spPr>
          <a:xfrm>
            <a:off x="609600" y="273600"/>
            <a:ext cx="10971360" cy="1143840"/>
          </a:xfrm>
          <a:prstGeom prst="rect">
            <a:avLst/>
          </a:prstGeom>
          <a:noFill/>
          <a:ln w="0">
            <a:noFill/>
          </a:ln>
        </p:spPr>
        <p:txBody>
          <a:bodyPr lIns="0" tIns="0" rIns="0" bIns="0" anchor="ctr">
            <a:noAutofit/>
          </a:bodyPr>
          <a:lstStyle/>
          <a:p>
            <a:pPr>
              <a:lnSpc>
                <a:spcPct val="100000"/>
              </a:lnSpc>
              <a:buNone/>
            </a:pPr>
            <a:r>
              <a:rPr lang="fr-FR" sz="2933" spc="-1" dirty="0">
                <a:solidFill>
                  <a:srgbClr val="00004B"/>
                </a:solidFill>
                <a:latin typeface="Arial"/>
                <a:ea typeface="Arial"/>
              </a:rPr>
              <a:t>Réduction par mesures chiffrées</a:t>
            </a:r>
            <a:endParaRPr lang="fr-FR" sz="2933" b="0" spc="-1" dirty="0">
              <a:solidFill>
                <a:srgbClr val="000000"/>
              </a:solidFill>
              <a:latin typeface="Arial"/>
            </a:endParaRPr>
          </a:p>
          <a:p>
            <a:pPr>
              <a:lnSpc>
                <a:spcPct val="100000"/>
              </a:lnSpc>
              <a:tabLst>
                <a:tab pos="0" algn="l"/>
              </a:tabLst>
            </a:pPr>
            <a:r>
              <a:rPr lang="fr-FR" sz="2667" i="1" spc="-1" dirty="0">
                <a:solidFill>
                  <a:srgbClr val="00004B"/>
                </a:solidFill>
                <a:latin typeface="Arial"/>
                <a:ea typeface="Arial"/>
              </a:rPr>
              <a:t>Déplacements</a:t>
            </a:r>
            <a:endParaRPr lang="fr-FR" sz="2667" b="0" spc="-1" dirty="0">
              <a:solidFill>
                <a:srgbClr val="000000"/>
              </a:solidFill>
              <a:latin typeface="Arial"/>
            </a:endParaRPr>
          </a:p>
        </p:txBody>
      </p:sp>
      <p:pic>
        <p:nvPicPr>
          <p:cNvPr id="1329" name="Google Shape;1644;p80" descr="A picture containing text, wall, person, indoor&#10;&#10;Description automatically generated"/>
          <p:cNvPicPr/>
          <p:nvPr/>
        </p:nvPicPr>
        <p:blipFill>
          <a:blip r:embed="rId3"/>
          <a:stretch/>
        </p:blipFill>
        <p:spPr>
          <a:xfrm>
            <a:off x="7984320" y="4206240"/>
            <a:ext cx="3596640" cy="1555200"/>
          </a:xfrm>
          <a:prstGeom prst="rect">
            <a:avLst/>
          </a:prstGeom>
          <a:ln w="0">
            <a:noFill/>
          </a:ln>
          <a:effectLst>
            <a:outerShdw blurRad="291960" dist="139498" dir="2700000" algn="tl" rotWithShape="0">
              <a:srgbClr val="333333">
                <a:alpha val="65000"/>
              </a:srgbClr>
            </a:outerShdw>
          </a:effectLst>
        </p:spPr>
      </p:pic>
      <p:pic>
        <p:nvPicPr>
          <p:cNvPr id="1330" name="Google Shape;1645;p80" descr="A person riding a scooter&#10;&#10;Description automatically generated with medium confidence"/>
          <p:cNvPicPr/>
          <p:nvPr/>
        </p:nvPicPr>
        <p:blipFill>
          <a:blip r:embed="rId4"/>
          <a:stretch/>
        </p:blipFill>
        <p:spPr>
          <a:xfrm>
            <a:off x="7984320" y="1485120"/>
            <a:ext cx="3596640" cy="2235360"/>
          </a:xfrm>
          <a:prstGeom prst="rect">
            <a:avLst/>
          </a:prstGeom>
          <a:ln w="0">
            <a:noFill/>
          </a:ln>
          <a:effectLst>
            <a:outerShdw blurRad="291960" dist="139498" dir="2700000" algn="tl" rotWithShape="0">
              <a:srgbClr val="333333">
                <a:alpha val="65000"/>
              </a:srgbClr>
            </a:outerShdw>
          </a:effectLst>
        </p:spPr>
      </p:pic>
      <p:grpSp>
        <p:nvGrpSpPr>
          <p:cNvPr id="1331" name="Groupe 3"/>
          <p:cNvGrpSpPr/>
          <p:nvPr/>
        </p:nvGrpSpPr>
        <p:grpSpPr>
          <a:xfrm>
            <a:off x="527520" y="1650240"/>
            <a:ext cx="6887040" cy="3986400"/>
            <a:chOff x="395640" y="1237680"/>
            <a:chExt cx="5165280" cy="2989800"/>
          </a:xfrm>
        </p:grpSpPr>
        <p:pic>
          <p:nvPicPr>
            <p:cNvPr id="1332" name="Image 1"/>
            <p:cNvPicPr/>
            <p:nvPr/>
          </p:nvPicPr>
          <p:blipFill>
            <a:blip r:embed="rId5"/>
            <a:srcRect t="4372"/>
            <a:stretch/>
          </p:blipFill>
          <p:spPr>
            <a:xfrm>
              <a:off x="395640" y="1237680"/>
              <a:ext cx="5087520" cy="742680"/>
            </a:xfrm>
            <a:prstGeom prst="rect">
              <a:avLst/>
            </a:prstGeom>
            <a:ln w="0">
              <a:noFill/>
            </a:ln>
          </p:spPr>
        </p:pic>
        <p:pic>
          <p:nvPicPr>
            <p:cNvPr id="1333" name="Image 2"/>
            <p:cNvPicPr/>
            <p:nvPr/>
          </p:nvPicPr>
          <p:blipFill>
            <a:blip r:embed="rId6"/>
            <a:stretch/>
          </p:blipFill>
          <p:spPr>
            <a:xfrm>
              <a:off x="395640" y="1992600"/>
              <a:ext cx="5165280" cy="2234880"/>
            </a:xfrm>
            <a:prstGeom prst="rect">
              <a:avLst/>
            </a:prstGeom>
            <a:ln w="0">
              <a:noFill/>
            </a:ln>
          </p:spPr>
        </p:pic>
      </p:grpSp>
      <p:sp>
        <p:nvSpPr>
          <p:cNvPr id="1335" name="PlaceHolder 2"/>
          <p:cNvSpPr>
            <a:spLocks noGrp="1"/>
          </p:cNvSpPr>
          <p:nvPr>
            <p:ph type="sldNum" idx="91"/>
          </p:nvPr>
        </p:nvSpPr>
        <p:spPr>
          <a:xfrm>
            <a:off x="10896480" y="6489600"/>
            <a:ext cx="696000" cy="368160"/>
          </a:xfrm>
          <a:prstGeom prst="rect">
            <a:avLst/>
          </a:prstGeom>
          <a:noFill/>
          <a:ln w="0">
            <a:noFill/>
          </a:ln>
        </p:spPr>
        <p:txBody>
          <a:bodyPr lIns="0" tIns="0" rIns="0" bIns="0" anchor="ctr">
            <a:noAutofit/>
          </a:bodyPr>
          <a:lstStyle>
            <a:lvl1pPr algn="r">
              <a:lnSpc>
                <a:spcPct val="100000"/>
              </a:lnSpc>
              <a:buNone/>
              <a:tabLst>
                <a:tab pos="0" algn="l"/>
              </a:tabLst>
              <a:defRPr lang="uk-UA" sz="1400" b="1" i="1" strike="noStrike" spc="-1">
                <a:solidFill>
                  <a:schemeClr val="lt1"/>
                </a:solidFill>
                <a:latin typeface="Arial"/>
                <a:ea typeface="Arial"/>
              </a:defRPr>
            </a:lvl1pPr>
          </a:lstStyle>
          <a:p>
            <a:fld id="{F6D361CD-D299-4D70-BB5B-DD54BC373E45}" type="slidenum">
              <a:rPr lang="uk-UA"/>
              <a:pPr/>
              <a:t>16</a:t>
            </a:fld>
            <a:endParaRPr lang="fr-FR" b="0">
              <a:latin typeface="Calibri"/>
            </a:endParaRPr>
          </a:p>
        </p:txBody>
      </p:sp>
      <p:sp>
        <p:nvSpPr>
          <p:cNvPr id="2" name="Espace réservé du pied de page 1">
            <a:extLst>
              <a:ext uri="{FF2B5EF4-FFF2-40B4-BE49-F238E27FC236}">
                <a16:creationId xmlns:a16="http://schemas.microsoft.com/office/drawing/2014/main" id="{50512705-07C3-41E1-AA3D-003451F43E3D}"/>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7;p39">
            <a:extLst>
              <a:ext uri="{FF2B5EF4-FFF2-40B4-BE49-F238E27FC236}">
                <a16:creationId xmlns:a16="http://schemas.microsoft.com/office/drawing/2014/main" id="{F1A6C1A0-C0A5-D2AE-33B2-950B349D4F45}"/>
              </a:ext>
            </a:extLst>
          </p:cNvPr>
          <p:cNvSpPr txBox="1">
            <a:spLocks noGrp="1"/>
          </p:cNvSpPr>
          <p:nvPr>
            <p:ph type="title"/>
          </p:nvPr>
        </p:nvSpPr>
        <p:spPr>
          <a:xfrm>
            <a:off x="4007768" y="908720"/>
            <a:ext cx="6321600" cy="635400"/>
          </a:xfrm>
          <a:prstGeom prst="rect">
            <a:avLst/>
          </a:prstGeom>
        </p:spPr>
        <p:txBody>
          <a:bodyPr spcFirstLastPara="1" wrap="square" lIns="91425" tIns="91425" rIns="91425" bIns="91425" anchor="t" anchorCtr="0">
            <a:noAutofit/>
          </a:bodyPr>
          <a:lstStyle/>
          <a:p>
            <a:r>
              <a:rPr lang="fr" dirty="0"/>
              <a:t>Développement durable à mettre en </a:t>
            </a:r>
            <a:r>
              <a:rPr lang="fr-FR" dirty="0"/>
              <a:t>œ</a:t>
            </a:r>
            <a:r>
              <a:rPr lang="fr" dirty="0"/>
              <a:t>uvre dans nos pratiques</a:t>
            </a:r>
            <a:endParaRPr dirty="0"/>
          </a:p>
        </p:txBody>
      </p:sp>
      <p:sp>
        <p:nvSpPr>
          <p:cNvPr id="5" name="Google Shape;238;p39">
            <a:extLst>
              <a:ext uri="{FF2B5EF4-FFF2-40B4-BE49-F238E27FC236}">
                <a16:creationId xmlns:a16="http://schemas.microsoft.com/office/drawing/2014/main" id="{E467328A-C448-98A8-D2B4-F9043A2BCE97}"/>
              </a:ext>
            </a:extLst>
          </p:cNvPr>
          <p:cNvSpPr txBox="1">
            <a:spLocks/>
          </p:cNvSpPr>
          <p:nvPr/>
        </p:nvSpPr>
        <p:spPr>
          <a:xfrm>
            <a:off x="3935760" y="2946880"/>
            <a:ext cx="6321600" cy="3002400"/>
          </a:xfrm>
          <a:prstGeom prst="rect">
            <a:avLst/>
          </a:prstGeom>
        </p:spPr>
        <p:txBody>
          <a:bodyPr spcFirstLastPara="1" vert="horz" wrap="square" lIns="91425" tIns="91425" rIns="91425" bIns="91425"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dirty="0">
                <a:latin typeface="ABeeZee"/>
                <a:ea typeface="ABeeZee"/>
                <a:cs typeface="ABeeZee"/>
                <a:sym typeface="ABeeZee"/>
              </a:rPr>
              <a:t>« le développement qui permet la satisfaction des besoins présents, sans compromettre la capacité des générations futures à satisfaire les leurs »</a:t>
            </a:r>
          </a:p>
          <a:p>
            <a:pPr marL="0" indent="0">
              <a:spcBef>
                <a:spcPts val="1600"/>
              </a:spcBef>
              <a:buNone/>
            </a:pPr>
            <a:r>
              <a:rPr lang="fr-FR" sz="1200" dirty="0"/>
              <a:t>Rapport </a:t>
            </a:r>
            <a:r>
              <a:rPr lang="fr-FR" sz="1200" dirty="0" err="1"/>
              <a:t>Bruntland</a:t>
            </a:r>
            <a:r>
              <a:rPr lang="fr-FR" sz="1200" dirty="0"/>
              <a:t> - “Our </a:t>
            </a:r>
            <a:r>
              <a:rPr lang="fr-FR" sz="1200" dirty="0" err="1"/>
              <a:t>common</a:t>
            </a:r>
            <a:r>
              <a:rPr lang="fr-FR" sz="1200" dirty="0"/>
              <a:t> future” -1987 </a:t>
            </a:r>
            <a:endParaRPr lang="fr-FR" dirty="0">
              <a:latin typeface="ABeeZee"/>
              <a:ea typeface="ABeeZee"/>
              <a:cs typeface="ABeeZee"/>
              <a:sym typeface="ABeeZee"/>
            </a:endParaRPr>
          </a:p>
          <a:p>
            <a:pPr marL="0" indent="0">
              <a:spcBef>
                <a:spcPts val="1600"/>
              </a:spcBef>
              <a:spcAft>
                <a:spcPts val="1600"/>
              </a:spcAft>
              <a:buNone/>
            </a:pPr>
            <a:endParaRPr lang="fr-FR" dirty="0"/>
          </a:p>
        </p:txBody>
      </p:sp>
      <p:pic>
        <p:nvPicPr>
          <p:cNvPr id="6" name="Google Shape;239;p39">
            <a:extLst>
              <a:ext uri="{FF2B5EF4-FFF2-40B4-BE49-F238E27FC236}">
                <a16:creationId xmlns:a16="http://schemas.microsoft.com/office/drawing/2014/main" id="{5B19EA94-27CF-69DD-9390-3713A4BDBA11}"/>
              </a:ext>
            </a:extLst>
          </p:cNvPr>
          <p:cNvPicPr preferRelativeResize="0"/>
          <p:nvPr/>
        </p:nvPicPr>
        <p:blipFill>
          <a:blip r:embed="rId2">
            <a:alphaModFix/>
          </a:blip>
          <a:stretch>
            <a:fillRect/>
          </a:stretch>
        </p:blipFill>
        <p:spPr>
          <a:xfrm>
            <a:off x="1703512" y="2780928"/>
            <a:ext cx="2105312" cy="1760374"/>
          </a:xfrm>
          <a:prstGeom prst="rect">
            <a:avLst/>
          </a:prstGeom>
          <a:noFill/>
          <a:ln>
            <a:noFill/>
          </a:ln>
        </p:spPr>
      </p:pic>
      <p:sp>
        <p:nvSpPr>
          <p:cNvPr id="2" name="Rectangle 1">
            <a:extLst>
              <a:ext uri="{FF2B5EF4-FFF2-40B4-BE49-F238E27FC236}">
                <a16:creationId xmlns:a16="http://schemas.microsoft.com/office/drawing/2014/main" id="{2874785B-2CA9-4480-54C5-ADF52FD34754}"/>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83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CBD66-E112-6766-7590-9B6BFEDCBA8A}"/>
              </a:ext>
            </a:extLst>
          </p:cNvPr>
          <p:cNvSpPr>
            <a:spLocks noGrp="1"/>
          </p:cNvSpPr>
          <p:nvPr>
            <p:ph type="title"/>
          </p:nvPr>
        </p:nvSpPr>
        <p:spPr>
          <a:xfrm>
            <a:off x="2145123" y="620689"/>
            <a:ext cx="7886700" cy="1325563"/>
          </a:xfrm>
        </p:spPr>
        <p:txBody>
          <a:bodyPr/>
          <a:lstStyle/>
          <a:p>
            <a:pPr algn="ctr"/>
            <a:r>
              <a:rPr lang="fr-FR" b="1" dirty="0">
                <a:solidFill>
                  <a:srgbClr val="00B050"/>
                </a:solidFill>
              </a:rPr>
              <a:t>Comment agir ?</a:t>
            </a:r>
          </a:p>
        </p:txBody>
      </p:sp>
      <p:sp>
        <p:nvSpPr>
          <p:cNvPr id="3" name="Espace réservé du contenu 2">
            <a:extLst>
              <a:ext uri="{FF2B5EF4-FFF2-40B4-BE49-F238E27FC236}">
                <a16:creationId xmlns:a16="http://schemas.microsoft.com/office/drawing/2014/main" id="{6FCF273C-41CB-CEB5-FC5F-E7916A275E8B}"/>
              </a:ext>
            </a:extLst>
          </p:cNvPr>
          <p:cNvSpPr>
            <a:spLocks noGrp="1"/>
          </p:cNvSpPr>
          <p:nvPr>
            <p:ph idx="1"/>
          </p:nvPr>
        </p:nvSpPr>
        <p:spPr>
          <a:xfrm>
            <a:off x="933061" y="1618105"/>
            <a:ext cx="10636898" cy="4619206"/>
          </a:xfrm>
        </p:spPr>
        <p:txBody>
          <a:bodyPr/>
          <a:lstStyle/>
          <a:p>
            <a:pPr marL="72000"/>
            <a:r>
              <a:rPr lang="fr-FR" sz="1800" dirty="0"/>
              <a:t>Mieux </a:t>
            </a:r>
            <a:r>
              <a:rPr lang="fr-FR" sz="1800" b="1" dirty="0"/>
              <a:t>connaître</a:t>
            </a:r>
            <a:r>
              <a:rPr lang="fr-FR" sz="1800" dirty="0"/>
              <a:t> les évolutions d’incidence des pathologies et de leurs facteurs de risque pour </a:t>
            </a:r>
            <a:r>
              <a:rPr lang="fr-FR" sz="1800" b="1" dirty="0"/>
              <a:t>informer</a:t>
            </a:r>
            <a:r>
              <a:rPr lang="fr-FR" sz="1800" dirty="0"/>
              <a:t> et </a:t>
            </a:r>
            <a:r>
              <a:rPr lang="fr-FR" sz="1800" b="1" dirty="0"/>
              <a:t>se préparer </a:t>
            </a:r>
            <a:r>
              <a:rPr lang="fr-FR" sz="1800" dirty="0"/>
              <a:t>aux conséquences du changement climatique sur notre système de santé </a:t>
            </a:r>
          </a:p>
          <a:p>
            <a:pPr marL="72000"/>
            <a:endParaRPr lang="fr-FR" sz="1800" dirty="0"/>
          </a:p>
          <a:p>
            <a:pPr marL="72000"/>
            <a:r>
              <a:rPr lang="fr-FR" sz="1800" b="1" dirty="0"/>
              <a:t>Diminuer</a:t>
            </a:r>
            <a:r>
              <a:rPr lang="fr-FR" sz="1800" dirty="0"/>
              <a:t> notre empreinte carbone : Evaluer, transformer nos pratiques</a:t>
            </a:r>
          </a:p>
          <a:p>
            <a:pPr marL="72000"/>
            <a:endParaRPr lang="fr-FR" sz="1800" dirty="0"/>
          </a:p>
          <a:p>
            <a:pPr marL="72000"/>
            <a:r>
              <a:rPr lang="fr-FR" sz="1800" b="1" dirty="0"/>
              <a:t>Eduquer</a:t>
            </a:r>
            <a:r>
              <a:rPr lang="fr-FR" sz="1800" dirty="0"/>
              <a:t> : les soignants au cours de leurs études et en formation continue, les patients, les citoyens</a:t>
            </a:r>
          </a:p>
          <a:p>
            <a:pPr marL="72000"/>
            <a:endParaRPr lang="fr-FR" sz="1800" dirty="0"/>
          </a:p>
          <a:p>
            <a:pPr marL="72000"/>
            <a:r>
              <a:rPr lang="fr-FR" sz="1800" b="1" dirty="0"/>
              <a:t>Collaborer</a:t>
            </a:r>
            <a:r>
              <a:rPr lang="fr-FR" sz="1800" dirty="0"/>
              <a:t> pour une approche transdisciplinaire en recherche, </a:t>
            </a:r>
            <a:r>
              <a:rPr lang="fr-FR" sz="1800" b="1" dirty="0"/>
              <a:t>travailler ensemble </a:t>
            </a:r>
            <a:r>
              <a:rPr lang="fr-FR" sz="1800" dirty="0"/>
              <a:t>entre médecins, décideurs publics, patients, citoyens</a:t>
            </a:r>
          </a:p>
          <a:p>
            <a:endParaRPr lang="fr-FR" sz="1800" dirty="0"/>
          </a:p>
          <a:p>
            <a:endParaRPr lang="fr-FR" sz="1800" dirty="0"/>
          </a:p>
        </p:txBody>
      </p:sp>
      <p:sp>
        <p:nvSpPr>
          <p:cNvPr id="4" name="Rectangle 3">
            <a:extLst>
              <a:ext uri="{FF2B5EF4-FFF2-40B4-BE49-F238E27FC236}">
                <a16:creationId xmlns:a16="http://schemas.microsoft.com/office/drawing/2014/main" id="{0E7DBCF3-754D-955A-7449-410BB3F06CBD}"/>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174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AEBA54-3390-CC99-BC8D-EB626D1F3F0D}"/>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9506D4A1-8859-1C27-DB35-72C8633E4A48}"/>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C06EB750-3526-4CAE-07AA-29EA035C12F1}"/>
              </a:ext>
            </a:extLst>
          </p:cNvPr>
          <p:cNvSpPr>
            <a:spLocks noGrp="1"/>
          </p:cNvSpPr>
          <p:nvPr>
            <p:ph type="sldNum" sz="quarter" idx="12"/>
          </p:nvPr>
        </p:nvSpPr>
        <p:spPr/>
        <p:txBody>
          <a:bodyPr/>
          <a:lstStyle/>
          <a:p>
            <a:fld id="{AB85E58F-B8DB-40E4-9C28-2EA5BB604BFE}" type="slidenum">
              <a:rPr lang="en-US" smtClean="0"/>
              <a:t>19</a:t>
            </a:fld>
            <a:endParaRPr lang="en-US"/>
          </a:p>
        </p:txBody>
      </p:sp>
      <p:pic>
        <p:nvPicPr>
          <p:cNvPr id="7" name="Image 6">
            <a:extLst>
              <a:ext uri="{FF2B5EF4-FFF2-40B4-BE49-F238E27FC236}">
                <a16:creationId xmlns:a16="http://schemas.microsoft.com/office/drawing/2014/main" id="{46FFD232-F3F5-FFC5-5B9E-3047CF02CEE7}"/>
              </a:ext>
            </a:extLst>
          </p:cNvPr>
          <p:cNvPicPr>
            <a:picLocks noChangeAspect="1"/>
          </p:cNvPicPr>
          <p:nvPr/>
        </p:nvPicPr>
        <p:blipFill>
          <a:blip r:embed="rId2"/>
          <a:stretch>
            <a:fillRect/>
          </a:stretch>
        </p:blipFill>
        <p:spPr>
          <a:xfrm>
            <a:off x="994650" y="223936"/>
            <a:ext cx="10899701" cy="6024858"/>
          </a:xfrm>
          <a:prstGeom prst="rect">
            <a:avLst/>
          </a:prstGeom>
        </p:spPr>
      </p:pic>
      <p:sp>
        <p:nvSpPr>
          <p:cNvPr id="8" name="Rectangle 7">
            <a:extLst>
              <a:ext uri="{FF2B5EF4-FFF2-40B4-BE49-F238E27FC236}">
                <a16:creationId xmlns:a16="http://schemas.microsoft.com/office/drawing/2014/main" id="{5222CCAD-E017-6BC4-EC45-E5D84063973F}"/>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70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082FD0-E3FE-CC0E-D817-521E234F7679}"/>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2</a:t>
            </a:fld>
            <a:endParaRPr lang="en-US" dirty="0"/>
          </a:p>
        </p:txBody>
      </p:sp>
      <p:sp useBgFill="1">
        <p:nvSpPr>
          <p:cNvPr id="5" name="ZoneTexte 4">
            <a:extLst>
              <a:ext uri="{FF2B5EF4-FFF2-40B4-BE49-F238E27FC236}">
                <a16:creationId xmlns:a16="http://schemas.microsoft.com/office/drawing/2014/main" id="{391586A8-2554-F603-1793-01F8283478F6}"/>
              </a:ext>
            </a:extLst>
          </p:cNvPr>
          <p:cNvSpPr txBox="1"/>
          <p:nvPr/>
        </p:nvSpPr>
        <p:spPr>
          <a:xfrm>
            <a:off x="2752725" y="1068267"/>
            <a:ext cx="6686550" cy="584775"/>
          </a:xfrm>
          <a:prstGeom prst="rect">
            <a:avLst/>
          </a:prstGeom>
        </p:spPr>
        <p:txBody>
          <a:bodyPr wrap="square">
            <a:spAutoFit/>
          </a:bodyPr>
          <a:lstStyle/>
          <a:p>
            <a:r>
              <a:rPr lang="fr-FR" sz="3200" b="1" dirty="0">
                <a:solidFill>
                  <a:srgbClr val="00B050"/>
                </a:solidFill>
                <a:latin typeface="UICTFontTextStyleBody"/>
              </a:rPr>
              <a:t>Hémato-Green</a:t>
            </a:r>
            <a:endParaRPr lang="fr-FR" sz="3200" b="1" dirty="0">
              <a:solidFill>
                <a:srgbClr val="00B050"/>
              </a:solidFill>
            </a:endParaRPr>
          </a:p>
        </p:txBody>
      </p:sp>
      <p:sp>
        <p:nvSpPr>
          <p:cNvPr id="7" name="ZoneTexte 6">
            <a:extLst>
              <a:ext uri="{FF2B5EF4-FFF2-40B4-BE49-F238E27FC236}">
                <a16:creationId xmlns:a16="http://schemas.microsoft.com/office/drawing/2014/main" id="{5BD37685-DAE3-CF2E-2D27-D3083E260067}"/>
              </a:ext>
            </a:extLst>
          </p:cNvPr>
          <p:cNvSpPr txBox="1"/>
          <p:nvPr/>
        </p:nvSpPr>
        <p:spPr>
          <a:xfrm>
            <a:off x="1287974" y="2181893"/>
            <a:ext cx="9616052" cy="3416320"/>
          </a:xfrm>
          <a:prstGeom prst="rect">
            <a:avLst/>
          </a:prstGeom>
          <a:noFill/>
        </p:spPr>
        <p:txBody>
          <a:bodyPr wrap="square">
            <a:spAutoFit/>
          </a:bodyPr>
          <a:lstStyle/>
          <a:p>
            <a:pPr algn="l"/>
            <a:r>
              <a:rPr lang="fr-FR" sz="2400" b="0" i="0" dirty="0">
                <a:solidFill>
                  <a:schemeClr val="tx1"/>
                </a:solidFill>
                <a:effectLst/>
                <a:latin typeface="+mn-lt"/>
              </a:rPr>
              <a:t>Mathilde Chanut (interne à Paris), Aude Charbonnier (PH, IPC Marseille), </a:t>
            </a:r>
            <a:r>
              <a:rPr lang="fr-FR" sz="2400" dirty="0">
                <a:solidFill>
                  <a:schemeClr val="tx1"/>
                </a:solidFill>
                <a:effectLst/>
                <a:latin typeface="+mn-lt"/>
                <a:ea typeface="Calibri" panose="020F0502020204030204" pitchFamily="34" charset="0"/>
              </a:rPr>
              <a:t>Olivier Decaux (PUPH, Rennes</a:t>
            </a:r>
            <a:r>
              <a:rPr lang="fr-FR" sz="2400" i="1" dirty="0">
                <a:solidFill>
                  <a:schemeClr val="tx1"/>
                </a:solidFill>
                <a:effectLst/>
                <a:latin typeface="+mn-lt"/>
                <a:ea typeface="Calibri" panose="020F0502020204030204" pitchFamily="34" charset="0"/>
              </a:rPr>
              <a:t>), </a:t>
            </a:r>
            <a:r>
              <a:rPr lang="fr-FR" sz="2400" b="0" i="0" dirty="0">
                <a:solidFill>
                  <a:schemeClr val="tx1"/>
                </a:solidFill>
                <a:effectLst/>
                <a:latin typeface="+mn-lt"/>
              </a:rPr>
              <a:t>Arthur </a:t>
            </a:r>
            <a:r>
              <a:rPr lang="fr-FR" sz="2400" b="0" i="0" dirty="0" err="1">
                <a:solidFill>
                  <a:schemeClr val="tx1"/>
                </a:solidFill>
                <a:effectLst/>
                <a:latin typeface="+mn-lt"/>
              </a:rPr>
              <a:t>Dony</a:t>
            </a:r>
            <a:r>
              <a:rPr lang="fr-FR" sz="2400" b="0" i="0" dirty="0">
                <a:solidFill>
                  <a:schemeClr val="tx1"/>
                </a:solidFill>
                <a:effectLst/>
                <a:latin typeface="+mn-lt"/>
              </a:rPr>
              <a:t> (PH, </a:t>
            </a:r>
            <a:r>
              <a:rPr lang="fr-FR" sz="2400" b="0" i="0" dirty="0" err="1">
                <a:solidFill>
                  <a:schemeClr val="tx1"/>
                </a:solidFill>
                <a:effectLst/>
                <a:latin typeface="+mn-lt"/>
              </a:rPr>
              <a:t>Chambery</a:t>
            </a:r>
            <a:r>
              <a:rPr lang="fr-FR" sz="2400" b="0" i="0" dirty="0">
                <a:solidFill>
                  <a:schemeClr val="tx1"/>
                </a:solidFill>
                <a:effectLst/>
                <a:latin typeface="+mn-lt"/>
              </a:rPr>
              <a:t>), Robin Noël (PH, IPC Marseille,), Hajer Ben Souda (interne), Aurélie Cabannes-Hamy (PH, CH Versailles), Sarah Cayla (interne), Mathilde Seguin (interne à </a:t>
            </a:r>
            <a:r>
              <a:rPr lang="fr-FR" sz="2400" dirty="0">
                <a:solidFill>
                  <a:schemeClr val="tx1"/>
                </a:solidFill>
                <a:effectLst/>
                <a:latin typeface="+mn-lt"/>
              </a:rPr>
              <a:t>Paris), Emmanuel </a:t>
            </a:r>
            <a:r>
              <a:rPr lang="fr-FR" sz="2400" dirty="0" err="1">
                <a:solidFill>
                  <a:schemeClr val="tx1"/>
                </a:solidFill>
                <a:effectLst/>
                <a:latin typeface="+mn-lt"/>
              </a:rPr>
              <a:t>Gyan</a:t>
            </a:r>
            <a:r>
              <a:rPr lang="fr-FR" sz="2400" dirty="0">
                <a:solidFill>
                  <a:schemeClr val="tx1"/>
                </a:solidFill>
                <a:effectLst/>
                <a:latin typeface="+mn-lt"/>
              </a:rPr>
              <a:t> (PUPH à Tours), </a:t>
            </a:r>
            <a:r>
              <a:rPr lang="fr-FR" sz="2400" dirty="0" err="1">
                <a:solidFill>
                  <a:schemeClr val="tx1"/>
                </a:solidFill>
                <a:effectLst/>
                <a:latin typeface="+mn-lt"/>
              </a:rPr>
              <a:t>Faezeh</a:t>
            </a:r>
            <a:r>
              <a:rPr lang="fr-FR" sz="2400" dirty="0">
                <a:solidFill>
                  <a:schemeClr val="tx1"/>
                </a:solidFill>
                <a:effectLst/>
                <a:latin typeface="+mn-lt"/>
              </a:rPr>
              <a:t> </a:t>
            </a:r>
            <a:r>
              <a:rPr lang="fr-FR" sz="2400" dirty="0" err="1">
                <a:solidFill>
                  <a:schemeClr val="tx1"/>
                </a:solidFill>
                <a:effectLst/>
                <a:latin typeface="+mn-lt"/>
              </a:rPr>
              <a:t>Izadifar</a:t>
            </a:r>
            <a:r>
              <a:rPr lang="fr-FR" sz="2400" dirty="0">
                <a:solidFill>
                  <a:schemeClr val="tx1"/>
                </a:solidFill>
                <a:effectLst/>
                <a:latin typeface="+mn-lt"/>
              </a:rPr>
              <a:t> Legrand, Raphaël </a:t>
            </a:r>
            <a:r>
              <a:rPr lang="fr-FR" sz="2400" dirty="0" err="1">
                <a:solidFill>
                  <a:schemeClr val="tx1"/>
                </a:solidFill>
                <a:effectLst/>
                <a:latin typeface="+mn-lt"/>
              </a:rPr>
              <a:t>Lievin</a:t>
            </a:r>
            <a:r>
              <a:rPr lang="fr-FR" sz="2400" dirty="0">
                <a:solidFill>
                  <a:schemeClr val="tx1"/>
                </a:solidFill>
                <a:effectLst/>
                <a:latin typeface="+mn-lt"/>
              </a:rPr>
              <a:t> (AIH), Bérénice Schell (interne biologie), Pierre </a:t>
            </a:r>
            <a:r>
              <a:rPr lang="fr-FR" sz="2400" dirty="0" err="1">
                <a:solidFill>
                  <a:schemeClr val="tx1"/>
                </a:solidFill>
                <a:effectLst/>
                <a:latin typeface="+mn-lt"/>
              </a:rPr>
              <a:t>Sujobert</a:t>
            </a:r>
            <a:r>
              <a:rPr lang="fr-FR" sz="2400" dirty="0">
                <a:solidFill>
                  <a:schemeClr val="tx1"/>
                </a:solidFill>
                <a:effectLst/>
                <a:latin typeface="+mn-lt"/>
              </a:rPr>
              <a:t> (PUPH Lyon)</a:t>
            </a:r>
          </a:p>
          <a:p>
            <a:pPr algn="l"/>
            <a:endParaRPr lang="fr-FR" sz="2400" dirty="0">
              <a:solidFill>
                <a:schemeClr val="tx1"/>
              </a:solidFill>
              <a:latin typeface="+mn-lt"/>
            </a:endParaRPr>
          </a:p>
          <a:p>
            <a:pPr algn="l"/>
            <a:endParaRPr lang="fr-FR" sz="2400" b="0" i="0" dirty="0">
              <a:solidFill>
                <a:srgbClr val="000000"/>
              </a:solidFill>
              <a:effectLst/>
              <a:latin typeface="+mn-lt"/>
            </a:endParaRPr>
          </a:p>
        </p:txBody>
      </p:sp>
      <p:sp>
        <p:nvSpPr>
          <p:cNvPr id="6" name="Rectangle 5">
            <a:extLst>
              <a:ext uri="{FF2B5EF4-FFF2-40B4-BE49-F238E27FC236}">
                <a16:creationId xmlns:a16="http://schemas.microsoft.com/office/drawing/2014/main" id="{78AE80D6-3790-9E6F-18AF-841F88557B89}"/>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clipart, dessin humoristique, illustration&#10;&#10;Description générée automatiquement">
            <a:extLst>
              <a:ext uri="{FF2B5EF4-FFF2-40B4-BE49-F238E27FC236}">
                <a16:creationId xmlns:a16="http://schemas.microsoft.com/office/drawing/2014/main" id="{3E8188F4-B190-5E51-7C05-BEC1DDC36836}"/>
              </a:ext>
            </a:extLst>
          </p:cNvPr>
          <p:cNvPicPr>
            <a:picLocks noChangeAspect="1"/>
          </p:cNvPicPr>
          <p:nvPr/>
        </p:nvPicPr>
        <p:blipFill>
          <a:blip r:embed="rId2"/>
          <a:stretch>
            <a:fillRect/>
          </a:stretch>
        </p:blipFill>
        <p:spPr>
          <a:xfrm>
            <a:off x="9640305" y="-3934"/>
            <a:ext cx="2527441" cy="2527441"/>
          </a:xfrm>
          <a:prstGeom prst="rect">
            <a:avLst/>
          </a:prstGeom>
        </p:spPr>
      </p:pic>
    </p:spTree>
    <p:extLst>
      <p:ext uri="{BB962C8B-B14F-4D97-AF65-F5344CB8AC3E}">
        <p14:creationId xmlns:p14="http://schemas.microsoft.com/office/powerpoint/2010/main" val="207028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32AA52-8498-C654-A70A-0C71C986F44B}"/>
              </a:ext>
            </a:extLst>
          </p:cNvPr>
          <p:cNvSpPr/>
          <p:nvPr/>
        </p:nvSpPr>
        <p:spPr>
          <a:xfrm>
            <a:off x="201804" y="0"/>
            <a:ext cx="11788391" cy="7797006"/>
          </a:xfrm>
          <a:prstGeom prst="rect">
            <a:avLst/>
          </a:prstGeom>
          <a:noFill/>
          <a:ln w="0">
            <a:noFill/>
          </a:ln>
        </p:spPr>
        <p:style>
          <a:lnRef idx="0">
            <a:scrgbClr r="0" g="0" b="0"/>
          </a:lnRef>
          <a:fillRef idx="0">
            <a:scrgbClr r="0" g="0" b="0"/>
          </a:fillRef>
          <a:effectRef idx="0">
            <a:scrgbClr r="0" g="0" b="0"/>
          </a:effectRef>
          <a:fontRef idx="minor"/>
        </p:style>
        <p:txBody>
          <a:bodyPr wrap="square" lIns="120000" tIns="121920" rIns="120000" bIns="121920" anchor="t">
            <a:spAutoFit/>
          </a:bodyPr>
          <a:lstStyle/>
          <a:p>
            <a:pPr algn="just" defTabSz="1219170">
              <a:spcAft>
                <a:spcPts val="400"/>
              </a:spcAft>
              <a:tabLst>
                <a:tab pos="0" algn="l"/>
                <a:tab pos="1219170" algn="l"/>
                <a:tab pos="2438339" algn="l"/>
                <a:tab pos="3657509" algn="l"/>
                <a:tab pos="4876678" algn="l"/>
              </a:tabLst>
            </a:pPr>
            <a:r>
              <a:rPr lang="fr-FR" sz="2800" dirty="0">
                <a:solidFill>
                  <a:srgbClr val="00B050"/>
                </a:solidFill>
                <a:latin typeface="+mj-lt"/>
              </a:rPr>
              <a:t>Pour</a:t>
            </a:r>
            <a:r>
              <a:rPr lang="fr-FR" sz="2800" b="0" i="0" dirty="0">
                <a:solidFill>
                  <a:srgbClr val="00B050"/>
                </a:solidFill>
                <a:effectLst/>
                <a:latin typeface="+mj-lt"/>
              </a:rPr>
              <a:t> une hématologie durable : Hémato-Green</a:t>
            </a:r>
            <a:endParaRPr lang="fr-FR" sz="2800" b="0" i="1" dirty="0">
              <a:solidFill>
                <a:srgbClr val="00B050"/>
              </a:solidFill>
              <a:effectLst/>
              <a:latin typeface="+mj-lt"/>
            </a:endParaRPr>
          </a:p>
          <a:p>
            <a:pPr algn="just" defTabSz="1219170">
              <a:spcAft>
                <a:spcPts val="400"/>
              </a:spcAft>
              <a:tabLst>
                <a:tab pos="0" algn="l"/>
                <a:tab pos="1219170" algn="l"/>
                <a:tab pos="2438339" algn="l"/>
                <a:tab pos="3657509" algn="l"/>
                <a:tab pos="4876678" algn="l"/>
              </a:tabLst>
            </a:pPr>
            <a:endParaRPr lang="fr-FR" sz="2400" b="1" spc="-1" dirty="0">
              <a:solidFill>
                <a:srgbClr val="00B050"/>
              </a:solidFill>
              <a:latin typeface="+mj-lt"/>
              <a:cs typeface="Arial" panose="020B0604020202020204" pitchFamily="34" charset="0"/>
            </a:endParaRPr>
          </a:p>
          <a:p>
            <a:pPr marL="342900" indent="-342900">
              <a:buFontTx/>
              <a:buChar char="-"/>
            </a:pPr>
            <a:r>
              <a:rPr lang="fr-FR" sz="2400" dirty="0">
                <a:latin typeface="+mj-lt"/>
              </a:rPr>
              <a:t>Epidémiologie, mieux connaître, mieux informer (CB, PS)</a:t>
            </a:r>
          </a:p>
          <a:p>
            <a:pPr marL="342900" indent="-342900">
              <a:buFontTx/>
              <a:buChar char="-"/>
            </a:pPr>
            <a:endParaRPr lang="fr-FR" sz="2400" dirty="0">
              <a:latin typeface="+mj-lt"/>
            </a:endParaRPr>
          </a:p>
          <a:p>
            <a:pPr marL="342900" indent="-342900">
              <a:buFontTx/>
              <a:buChar char="-"/>
            </a:pPr>
            <a:r>
              <a:rPr lang="fr-FR" sz="2400" dirty="0">
                <a:latin typeface="+mj-lt"/>
              </a:rPr>
              <a:t>Bilan carbone du parcours de soin de lymphomes du manteau, poster à la SFH</a:t>
            </a:r>
          </a:p>
          <a:p>
            <a:pPr marL="342900" indent="-342900">
              <a:buFontTx/>
              <a:buChar char="-"/>
            </a:pPr>
            <a:r>
              <a:rPr lang="fr-FR" sz="2400" dirty="0">
                <a:latin typeface="+mj-lt"/>
              </a:rPr>
              <a:t>Etude avec Janssen sur l’impact carbone de la prise en charge d’un patient LLC</a:t>
            </a:r>
          </a:p>
          <a:p>
            <a:pPr marL="342900" indent="-342900">
              <a:buFontTx/>
              <a:buChar char="-"/>
            </a:pPr>
            <a:endParaRPr lang="fr-FR" sz="2400" dirty="0">
              <a:latin typeface="+mj-lt"/>
            </a:endParaRPr>
          </a:p>
          <a:p>
            <a:pPr marL="342900" indent="-342900">
              <a:buFontTx/>
              <a:buChar char="-"/>
            </a:pPr>
            <a:r>
              <a:rPr lang="fr-FR" sz="2400" dirty="0">
                <a:latin typeface="+mj-lt"/>
              </a:rPr>
              <a:t>Impact carbone des congrès d’hématologie (PS, EHA)</a:t>
            </a:r>
          </a:p>
          <a:p>
            <a:pPr marL="342900" indent="-342900">
              <a:buFontTx/>
              <a:buChar char="-"/>
            </a:pPr>
            <a:endParaRPr lang="fr-FR" sz="2400" dirty="0">
              <a:latin typeface="+mj-lt"/>
            </a:endParaRPr>
          </a:p>
          <a:p>
            <a:pPr marL="342900" indent="-342900">
              <a:buFontTx/>
              <a:buChar char="-"/>
            </a:pPr>
            <a:r>
              <a:rPr lang="fr-FR" sz="2400" dirty="0">
                <a:latin typeface="+mj-lt"/>
              </a:rPr>
              <a:t>Séminaire pour les DES d’hématologie (mars 24)</a:t>
            </a:r>
          </a:p>
          <a:p>
            <a:pPr marL="342900" indent="-342900">
              <a:buFontTx/>
              <a:buChar char="-"/>
            </a:pPr>
            <a:r>
              <a:rPr lang="fr-FR" sz="2400" dirty="0">
                <a:latin typeface="+mj-lt"/>
              </a:rPr>
              <a:t>Journées de l’AIH : L’AIH se met au vert ! (sept 24)</a:t>
            </a:r>
          </a:p>
          <a:p>
            <a:pPr marL="342900" indent="-342900">
              <a:buFontTx/>
              <a:buChar char="-"/>
            </a:pPr>
            <a:endParaRPr lang="fr-FR" sz="2400" dirty="0">
              <a:latin typeface="+mj-lt"/>
            </a:endParaRPr>
          </a:p>
          <a:p>
            <a:pPr marL="342900" indent="-342900">
              <a:buFontTx/>
              <a:buChar char="-"/>
            </a:pPr>
            <a:r>
              <a:rPr lang="fr-FR" sz="2400" dirty="0">
                <a:latin typeface="+mj-lt"/>
              </a:rPr>
              <a:t>Enquête auprès des internes et des hématologues confirmés (SFH) </a:t>
            </a:r>
          </a:p>
          <a:p>
            <a:pPr marL="342900" indent="-342900">
              <a:buFontTx/>
              <a:buChar char="-"/>
            </a:pPr>
            <a:r>
              <a:rPr lang="fr-FR" sz="2400" dirty="0">
                <a:latin typeface="+mj-lt"/>
              </a:rPr>
              <a:t>Editorial (Robin Noël et Aude Charbonnier)</a:t>
            </a:r>
            <a:r>
              <a:rPr lang="en-US" sz="2400" b="1" i="0" dirty="0">
                <a:solidFill>
                  <a:srgbClr val="242424"/>
                </a:solidFill>
                <a:effectLst/>
                <a:latin typeface="Segoe UI" panose="020B0502040204020203" pitchFamily="34" charset="0"/>
              </a:rPr>
              <a:t> </a:t>
            </a:r>
            <a:r>
              <a:rPr lang="en-US" sz="2400" i="0" dirty="0">
                <a:solidFill>
                  <a:srgbClr val="242424"/>
                </a:solidFill>
                <a:effectLst/>
                <a:latin typeface="Segoe UI" panose="020B0502040204020203" pitchFamily="34" charset="0"/>
              </a:rPr>
              <a:t>“It is time to consider the Climate Crisis in </a:t>
            </a:r>
            <a:r>
              <a:rPr lang="en-US" sz="2400" i="0" dirty="0" err="1">
                <a:solidFill>
                  <a:srgbClr val="242424"/>
                </a:solidFill>
                <a:effectLst/>
                <a:latin typeface="Segoe UI" panose="020B0502040204020203" pitchFamily="34" charset="0"/>
              </a:rPr>
              <a:t>haematology</a:t>
            </a:r>
            <a:r>
              <a:rPr lang="en-US" sz="2400" i="0" dirty="0">
                <a:solidFill>
                  <a:srgbClr val="242424"/>
                </a:solidFill>
                <a:effectLst/>
                <a:latin typeface="Segoe UI" panose="020B0502040204020203" pitchFamily="34" charset="0"/>
              </a:rPr>
              <a:t>”</a:t>
            </a:r>
            <a:r>
              <a:rPr lang="en-US" sz="1800" dirty="0">
                <a:solidFill>
                  <a:srgbClr val="242424"/>
                </a:solidFill>
                <a:latin typeface="Segoe UI" panose="020B0502040204020203" pitchFamily="34" charset="0"/>
              </a:rPr>
              <a:t> Clinical Hematology International </a:t>
            </a:r>
          </a:p>
          <a:p>
            <a:pPr marL="342900" indent="-342900">
              <a:buFontTx/>
              <a:buChar char="-"/>
            </a:pPr>
            <a:endParaRPr lang="fr-FR" sz="2400" dirty="0">
              <a:latin typeface="+mj-lt"/>
            </a:endParaRPr>
          </a:p>
          <a:p>
            <a:pPr marL="342900" indent="-342900">
              <a:buFontTx/>
              <a:buChar char="-"/>
            </a:pPr>
            <a:r>
              <a:rPr lang="fr-FR" sz="2400" dirty="0">
                <a:latin typeface="+mj-lt"/>
              </a:rPr>
              <a:t>Structuration, réunion à la SFH, résumé soumis </a:t>
            </a:r>
          </a:p>
          <a:p>
            <a:pPr marL="342900" indent="-342900">
              <a:buFontTx/>
              <a:buChar char="-"/>
            </a:pPr>
            <a:r>
              <a:rPr lang="fr-FR" sz="2400" b="0" i="0" dirty="0">
                <a:solidFill>
                  <a:srgbClr val="000000"/>
                </a:solidFill>
                <a:effectLst/>
                <a:latin typeface="+mj-lt"/>
              </a:rPr>
              <a:t>Contact avec la commission éthique de la SFH (A </a:t>
            </a:r>
            <a:r>
              <a:rPr lang="fr-FR" sz="2400" b="0" i="0" dirty="0" err="1">
                <a:solidFill>
                  <a:srgbClr val="000000"/>
                </a:solidFill>
                <a:effectLst/>
                <a:latin typeface="+mj-lt"/>
              </a:rPr>
              <a:t>Dony</a:t>
            </a:r>
            <a:r>
              <a:rPr lang="fr-FR" sz="2400" dirty="0">
                <a:latin typeface="+mj-lt"/>
              </a:rPr>
              <a:t>, Côme </a:t>
            </a:r>
            <a:r>
              <a:rPr lang="fr-FR" sz="2400" dirty="0" err="1">
                <a:latin typeface="+mj-lt"/>
              </a:rPr>
              <a:t>Bommier</a:t>
            </a:r>
            <a:r>
              <a:rPr lang="fr-FR" sz="2400" dirty="0">
                <a:latin typeface="+mj-lt"/>
              </a:rPr>
              <a:t>)</a:t>
            </a:r>
            <a:endParaRPr lang="fr-FR" sz="2400" b="0" i="0" dirty="0">
              <a:solidFill>
                <a:srgbClr val="000000"/>
              </a:solidFill>
              <a:effectLst/>
              <a:latin typeface="+mj-lt"/>
            </a:endParaRPr>
          </a:p>
          <a:p>
            <a:pPr marL="342900" indent="-342900">
              <a:buFontTx/>
              <a:buChar char="-"/>
            </a:pPr>
            <a:endParaRPr lang="fr-FR" sz="2400" b="0" i="0" dirty="0">
              <a:solidFill>
                <a:srgbClr val="000000"/>
              </a:solidFill>
              <a:effectLst/>
              <a:latin typeface="+mj-lt"/>
            </a:endParaRPr>
          </a:p>
          <a:p>
            <a:pPr marL="342900" indent="-342900" algn="l">
              <a:buFontTx/>
              <a:buChar char="-"/>
            </a:pPr>
            <a:endParaRPr lang="fr-FR" sz="2400" b="0" i="0" dirty="0">
              <a:solidFill>
                <a:srgbClr val="000000"/>
              </a:solidFill>
              <a:effectLst/>
              <a:latin typeface="+mj-lt"/>
            </a:endParaRPr>
          </a:p>
        </p:txBody>
      </p:sp>
      <p:sp>
        <p:nvSpPr>
          <p:cNvPr id="8" name="Espace réservé du pied de page 15">
            <a:extLst>
              <a:ext uri="{FF2B5EF4-FFF2-40B4-BE49-F238E27FC236}">
                <a16:creationId xmlns:a16="http://schemas.microsoft.com/office/drawing/2014/main" id="{EE249B2E-74C3-4CFD-8BE2-6935E7E1D9F3}"/>
              </a:ext>
            </a:extLst>
          </p:cNvPr>
          <p:cNvSpPr txBox="1">
            <a:spLocks/>
          </p:cNvSpPr>
          <p:nvPr/>
        </p:nvSpPr>
        <p:spPr>
          <a:xfrm>
            <a:off x="695325" y="6489700"/>
            <a:ext cx="8058150" cy="368300"/>
          </a:xfrm>
          <a:prstGeom prst="rect">
            <a:avLst/>
          </a:prstGeom>
          <a:noFill/>
        </p:spPr>
        <p:txBody>
          <a:bodyPr vert="horz" lIns="0" tIns="0" rIns="0" bIns="0" rtlCol="0" anchor="ctr"/>
          <a:lstStyle>
            <a:defPPr>
              <a:defRPr lang="fr-FR"/>
            </a:defPPr>
            <a:lvl1pPr marL="0" indent="0" algn="l" defTabSz="914400" rtl="0" eaLnBrk="1" latinLnBrk="0" hangingPunct="1">
              <a:tabLst/>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solidFill>
                  <a:srgbClr val="FFFFFF"/>
                </a:solidFill>
                <a:latin typeface="Arial"/>
              </a:rPr>
              <a:t>The Shift Project</a:t>
            </a:r>
            <a:endParaRPr lang="fr-FR" dirty="0"/>
          </a:p>
        </p:txBody>
      </p:sp>
      <p:sp>
        <p:nvSpPr>
          <p:cNvPr id="3" name="Espace réservé du pied de page 2">
            <a:extLst>
              <a:ext uri="{FF2B5EF4-FFF2-40B4-BE49-F238E27FC236}">
                <a16:creationId xmlns:a16="http://schemas.microsoft.com/office/drawing/2014/main" id="{AE0A8272-8DD3-4212-A015-A99FE5E51964}"/>
              </a:ext>
            </a:extLst>
          </p:cNvPr>
          <p:cNvSpPr>
            <a:spLocks noGrp="1"/>
          </p:cNvSpPr>
          <p:nvPr>
            <p:ph type="ftr" sz="quarter" idx="4294967295"/>
          </p:nvPr>
        </p:nvSpPr>
        <p:spPr>
          <a:xfrm>
            <a:off x="695325" y="6489700"/>
            <a:ext cx="8058150" cy="368300"/>
          </a:xfrm>
        </p:spPr>
        <p:txBody>
          <a:bodyPr/>
          <a:lstStyle/>
          <a:p>
            <a:r>
              <a:rPr lang="fr-FR" dirty="0"/>
              <a:t>The Shift Project – Décarbonons la Santé pour soigner durablement – 25 mars 2024</a:t>
            </a:r>
            <a:endParaRPr lang="en-US" dirty="0"/>
          </a:p>
        </p:txBody>
      </p:sp>
      <p:sp>
        <p:nvSpPr>
          <p:cNvPr id="4" name="Espace réservé du numéro de diapositive 3">
            <a:extLst>
              <a:ext uri="{FF2B5EF4-FFF2-40B4-BE49-F238E27FC236}">
                <a16:creationId xmlns:a16="http://schemas.microsoft.com/office/drawing/2014/main" id="{3BE75510-8CA4-4792-ABE8-464D4C21F4B1}"/>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20</a:t>
            </a:fld>
            <a:endParaRPr lang="en-US" dirty="0"/>
          </a:p>
        </p:txBody>
      </p:sp>
      <p:pic>
        <p:nvPicPr>
          <p:cNvPr id="5" name="Image 4" descr="Une image contenant clipart, dessin humoristique, illustration&#10;&#10;Description générée automatiquement">
            <a:extLst>
              <a:ext uri="{FF2B5EF4-FFF2-40B4-BE49-F238E27FC236}">
                <a16:creationId xmlns:a16="http://schemas.microsoft.com/office/drawing/2014/main" id="{C7CA0465-BA76-ECB2-C2BF-3F63A0FA6D9F}"/>
              </a:ext>
            </a:extLst>
          </p:cNvPr>
          <p:cNvPicPr>
            <a:picLocks noChangeAspect="1"/>
          </p:cNvPicPr>
          <p:nvPr/>
        </p:nvPicPr>
        <p:blipFill>
          <a:blip r:embed="rId3"/>
          <a:stretch>
            <a:fillRect/>
          </a:stretch>
        </p:blipFill>
        <p:spPr>
          <a:xfrm>
            <a:off x="10225422" y="0"/>
            <a:ext cx="1956717" cy="1956717"/>
          </a:xfrm>
          <a:prstGeom prst="rect">
            <a:avLst/>
          </a:prstGeom>
        </p:spPr>
      </p:pic>
    </p:spTree>
    <p:extLst>
      <p:ext uri="{BB962C8B-B14F-4D97-AF65-F5344CB8AC3E}">
        <p14:creationId xmlns:p14="http://schemas.microsoft.com/office/powerpoint/2010/main" val="12077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CBD66-E112-6766-7590-9B6BFEDCBA8A}"/>
              </a:ext>
            </a:extLst>
          </p:cNvPr>
          <p:cNvSpPr>
            <a:spLocks noGrp="1"/>
          </p:cNvSpPr>
          <p:nvPr>
            <p:ph type="title"/>
          </p:nvPr>
        </p:nvSpPr>
        <p:spPr>
          <a:xfrm>
            <a:off x="2145123" y="620689"/>
            <a:ext cx="7886700" cy="1325563"/>
          </a:xfrm>
        </p:spPr>
        <p:txBody>
          <a:bodyPr/>
          <a:lstStyle/>
          <a:p>
            <a:pPr algn="ctr"/>
            <a:r>
              <a:rPr lang="fr-FR" b="1" dirty="0">
                <a:solidFill>
                  <a:srgbClr val="00B050"/>
                </a:solidFill>
              </a:rPr>
              <a:t>Epidémiologie / Plaidoyer</a:t>
            </a:r>
          </a:p>
        </p:txBody>
      </p:sp>
      <p:sp>
        <p:nvSpPr>
          <p:cNvPr id="3" name="Espace réservé du contenu 2">
            <a:extLst>
              <a:ext uri="{FF2B5EF4-FFF2-40B4-BE49-F238E27FC236}">
                <a16:creationId xmlns:a16="http://schemas.microsoft.com/office/drawing/2014/main" id="{6FCF273C-41CB-CEB5-FC5F-E7916A275E8B}"/>
              </a:ext>
            </a:extLst>
          </p:cNvPr>
          <p:cNvSpPr>
            <a:spLocks noGrp="1"/>
          </p:cNvSpPr>
          <p:nvPr>
            <p:ph idx="1"/>
          </p:nvPr>
        </p:nvSpPr>
        <p:spPr>
          <a:xfrm>
            <a:off x="1588168" y="1618105"/>
            <a:ext cx="9721516" cy="4351338"/>
          </a:xfrm>
        </p:spPr>
        <p:txBody>
          <a:bodyPr/>
          <a:lstStyle/>
          <a:p>
            <a:pPr marL="72000"/>
            <a:r>
              <a:rPr lang="fr-FR" sz="1800" dirty="0"/>
              <a:t>Mieux </a:t>
            </a:r>
            <a:r>
              <a:rPr lang="fr-FR" sz="1800" b="1" dirty="0"/>
              <a:t>connaître</a:t>
            </a:r>
            <a:r>
              <a:rPr lang="fr-FR" sz="1800" dirty="0"/>
              <a:t> les évolutions d’incidence des pathologies et de leurs facteurs de risque (pesticides, autres facteurs de risque) pour </a:t>
            </a:r>
            <a:r>
              <a:rPr lang="fr-FR" sz="1800" b="1" dirty="0"/>
              <a:t>informer</a:t>
            </a:r>
            <a:r>
              <a:rPr lang="fr-FR" sz="1800" dirty="0"/>
              <a:t> et </a:t>
            </a:r>
            <a:r>
              <a:rPr lang="fr-FR" sz="1800" b="1" dirty="0"/>
              <a:t>se préparer </a:t>
            </a:r>
            <a:r>
              <a:rPr lang="fr-FR" sz="1800" dirty="0"/>
              <a:t>aux conséquences du changement climatique sur notre système de santé </a:t>
            </a:r>
          </a:p>
          <a:p>
            <a:pPr marL="72000"/>
            <a:endParaRPr lang="fr-FR" sz="1800" dirty="0"/>
          </a:p>
          <a:p>
            <a:pPr marL="72000"/>
            <a:r>
              <a:rPr lang="fr-FR" sz="1800" dirty="0"/>
              <a:t>Mieux informer (Tribunes, Pierre </a:t>
            </a:r>
            <a:r>
              <a:rPr lang="fr-FR" sz="1800" dirty="0" err="1"/>
              <a:t>Sujobert</a:t>
            </a:r>
            <a:r>
              <a:rPr lang="fr-FR" sz="1800" dirty="0"/>
              <a:t>), mieux déclarer les maladies professionnelles</a:t>
            </a:r>
          </a:p>
          <a:p>
            <a:pPr marL="72000"/>
            <a:endParaRPr lang="fr-FR" sz="1800" dirty="0"/>
          </a:p>
          <a:p>
            <a:pPr marL="72000"/>
            <a:endParaRPr lang="fr-FR" sz="1800" b="1" dirty="0"/>
          </a:p>
          <a:p>
            <a:pPr marL="72000"/>
            <a:r>
              <a:rPr lang="fr-FR" sz="1800" b="1" dirty="0"/>
              <a:t>Collaborer</a:t>
            </a:r>
            <a:r>
              <a:rPr lang="fr-FR" sz="1800" dirty="0"/>
              <a:t> pour une approche transdisciplinaire en recherche, </a:t>
            </a:r>
            <a:r>
              <a:rPr lang="fr-FR" sz="1800" b="1" dirty="0"/>
              <a:t>travailler ensemble </a:t>
            </a:r>
            <a:r>
              <a:rPr lang="fr-FR" sz="1800" dirty="0"/>
              <a:t>entre médecins, décideurs publics, patients, citoyens</a:t>
            </a:r>
          </a:p>
          <a:p>
            <a:endParaRPr lang="fr-FR" sz="1800" dirty="0"/>
          </a:p>
          <a:p>
            <a:endParaRPr lang="fr-FR" sz="1800" dirty="0"/>
          </a:p>
        </p:txBody>
      </p:sp>
      <p:sp>
        <p:nvSpPr>
          <p:cNvPr id="4" name="Rectangle 3">
            <a:extLst>
              <a:ext uri="{FF2B5EF4-FFF2-40B4-BE49-F238E27FC236}">
                <a16:creationId xmlns:a16="http://schemas.microsoft.com/office/drawing/2014/main" id="{DC765160-C54E-303C-15F6-7E7367885951}"/>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597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83" name="Google Shape;183;p24"/>
          <p:cNvSpPr txBox="1"/>
          <p:nvPr/>
        </p:nvSpPr>
        <p:spPr>
          <a:xfrm>
            <a:off x="2564150" y="507182"/>
            <a:ext cx="7833000" cy="584745"/>
          </a:xfrm>
          <a:prstGeom prst="rect">
            <a:avLst/>
          </a:prstGeom>
          <a:noFill/>
          <a:ln>
            <a:noFill/>
          </a:ln>
        </p:spPr>
        <p:txBody>
          <a:bodyPr spcFirstLastPara="1" wrap="square" lIns="91425" tIns="91425" rIns="91425" bIns="91425" anchor="t" anchorCtr="0">
            <a:spAutoFit/>
          </a:bodyPr>
          <a:lstStyle/>
          <a:p>
            <a:pPr>
              <a:defRPr/>
            </a:pPr>
            <a:r>
              <a:rPr lang="fr-FR" sz="2600" dirty="0">
                <a:solidFill>
                  <a:srgbClr val="4285F4">
                    <a:lumMod val="50000"/>
                  </a:srgbClr>
                </a:solidFill>
                <a:latin typeface="Roboto"/>
                <a:ea typeface="Roboto"/>
                <a:cs typeface="Roboto"/>
                <a:sym typeface="Roboto"/>
              </a:rPr>
              <a:t>Matériels et méthodes : la cohorte MGEN E3N</a:t>
            </a:r>
            <a:endParaRPr sz="2600" dirty="0">
              <a:solidFill>
                <a:srgbClr val="4285F4">
                  <a:lumMod val="50000"/>
                </a:srgbClr>
              </a:solidFill>
              <a:latin typeface="Roboto"/>
              <a:ea typeface="Roboto"/>
              <a:cs typeface="Roboto"/>
              <a:sym typeface="Roboto"/>
            </a:endParaRPr>
          </a:p>
        </p:txBody>
      </p:sp>
      <p:sp>
        <p:nvSpPr>
          <p:cNvPr id="2" name="Espace réservé du numéro de diapositive 1">
            <a:extLst>
              <a:ext uri="{FF2B5EF4-FFF2-40B4-BE49-F238E27FC236}">
                <a16:creationId xmlns:a16="http://schemas.microsoft.com/office/drawing/2014/main" id="{74277F14-3B89-6B09-62D9-6B6A64065064}"/>
              </a:ext>
            </a:extLst>
          </p:cNvPr>
          <p:cNvSpPr>
            <a:spLocks noGrp="1"/>
          </p:cNvSpPr>
          <p:nvPr>
            <p:ph type="sldNum" idx="4294967295"/>
          </p:nvPr>
        </p:nvSpPr>
        <p:spPr>
          <a:xfrm>
            <a:off x="8753475" y="6486522"/>
            <a:ext cx="2450306" cy="368300"/>
          </a:xfrm>
        </p:spPr>
        <p:txBody>
          <a:bodyPr/>
          <a:lstStyle/>
          <a:p>
            <a:pPr>
              <a:buSzTx/>
              <a:defRPr/>
            </a:pPr>
            <a:fld id="{00000000-1234-1234-1234-123412341234}" type="slidenum">
              <a:rPr lang="fr-CA">
                <a:solidFill>
                  <a:srgbClr val="737373"/>
                </a:solidFill>
                <a:latin typeface="Roboto"/>
                <a:ea typeface="Roboto"/>
                <a:cs typeface="Roboto"/>
                <a:sym typeface="Roboto"/>
              </a:rPr>
              <a:pPr>
                <a:buSzTx/>
                <a:defRPr/>
              </a:pPr>
              <a:t>22</a:t>
            </a:fld>
            <a:endParaRPr lang="fr-CA">
              <a:solidFill>
                <a:srgbClr val="737373"/>
              </a:solidFill>
              <a:latin typeface="Roboto"/>
              <a:ea typeface="Roboto"/>
              <a:cs typeface="Roboto"/>
              <a:sym typeface="Roboto"/>
            </a:endParaRPr>
          </a:p>
        </p:txBody>
      </p:sp>
      <p:pic>
        <p:nvPicPr>
          <p:cNvPr id="25" name="Image 24">
            <a:extLst>
              <a:ext uri="{FF2B5EF4-FFF2-40B4-BE49-F238E27FC236}">
                <a16:creationId xmlns:a16="http://schemas.microsoft.com/office/drawing/2014/main" id="{8C3C2EDC-A7F6-C57B-33B0-40DF1EB737B9}"/>
              </a:ext>
            </a:extLst>
          </p:cNvPr>
          <p:cNvPicPr>
            <a:picLocks noChangeAspect="1"/>
          </p:cNvPicPr>
          <p:nvPr/>
        </p:nvPicPr>
        <p:blipFill>
          <a:blip r:embed="rId3"/>
          <a:stretch>
            <a:fillRect/>
          </a:stretch>
        </p:blipFill>
        <p:spPr>
          <a:xfrm>
            <a:off x="1693539" y="1000481"/>
            <a:ext cx="8893503" cy="5260351"/>
          </a:xfrm>
          <a:prstGeom prst="rect">
            <a:avLst/>
          </a:prstGeom>
        </p:spPr>
      </p:pic>
      <p:sp>
        <p:nvSpPr>
          <p:cNvPr id="16" name="ZoneTexte 15">
            <a:extLst>
              <a:ext uri="{FF2B5EF4-FFF2-40B4-BE49-F238E27FC236}">
                <a16:creationId xmlns:a16="http://schemas.microsoft.com/office/drawing/2014/main" id="{472B1BD6-621C-9F0A-4265-0C90064EEC7F}"/>
              </a:ext>
            </a:extLst>
          </p:cNvPr>
          <p:cNvSpPr txBox="1"/>
          <p:nvPr/>
        </p:nvSpPr>
        <p:spPr>
          <a:xfrm>
            <a:off x="4151784" y="6262411"/>
            <a:ext cx="4183380" cy="523220"/>
          </a:xfrm>
          <a:prstGeom prst="rect">
            <a:avLst/>
          </a:prstGeom>
          <a:noFill/>
        </p:spPr>
        <p:txBody>
          <a:bodyPr wrap="square" rtlCol="0">
            <a:spAutoFit/>
          </a:bodyPr>
          <a:lstStyle/>
          <a:p>
            <a:pPr>
              <a:defRPr/>
            </a:pPr>
            <a:r>
              <a:rPr lang="fr-CA" dirty="0">
                <a:latin typeface="Calibri"/>
                <a:ea typeface="Calibri"/>
                <a:cs typeface="Calibri"/>
                <a:sym typeface="Calibri"/>
              </a:rPr>
              <a:t>Partie française de la cohorte européenne </a:t>
            </a:r>
            <a:r>
              <a:rPr lang="fr-CA" b="1" dirty="0">
                <a:latin typeface="Calibri"/>
                <a:ea typeface="Calibri"/>
                <a:cs typeface="Calibri"/>
                <a:sym typeface="Calibri"/>
              </a:rPr>
              <a:t>EPIC</a:t>
            </a:r>
            <a:r>
              <a:rPr lang="fr-CA" dirty="0">
                <a:latin typeface="Calibri"/>
                <a:ea typeface="Calibri"/>
                <a:cs typeface="Calibri"/>
                <a:sym typeface="Calibri"/>
              </a:rPr>
              <a:t> </a:t>
            </a:r>
          </a:p>
          <a:p>
            <a:pPr>
              <a:defRPr/>
            </a:pPr>
            <a:endParaRPr lang="fr-FR" dirty="0">
              <a:ea typeface="+mn-ea"/>
            </a:endParaRPr>
          </a:p>
        </p:txBody>
      </p:sp>
      <p:sp useBgFill="1">
        <p:nvSpPr>
          <p:cNvPr id="4" name="ZoneTexte 3">
            <a:extLst>
              <a:ext uri="{FF2B5EF4-FFF2-40B4-BE49-F238E27FC236}">
                <a16:creationId xmlns:a16="http://schemas.microsoft.com/office/drawing/2014/main" id="{1E6403FB-22D7-595A-F547-6AB9C19503F2}"/>
              </a:ext>
            </a:extLst>
          </p:cNvPr>
          <p:cNvSpPr txBox="1"/>
          <p:nvPr/>
        </p:nvSpPr>
        <p:spPr>
          <a:xfrm>
            <a:off x="2859098" y="157265"/>
            <a:ext cx="6768752" cy="461665"/>
          </a:xfrm>
          <a:prstGeom prst="rect">
            <a:avLst/>
          </a:prstGeom>
        </p:spPr>
        <p:txBody>
          <a:bodyPr wrap="square">
            <a:spAutoFit/>
          </a:bodyPr>
          <a:lstStyle/>
          <a:p>
            <a:pPr>
              <a:buClrTx/>
              <a:defRPr/>
            </a:pPr>
            <a:r>
              <a:rPr lang="fr-FR" sz="2400" kern="1200" dirty="0">
                <a:solidFill>
                  <a:srgbClr val="4285F4">
                    <a:lumMod val="50000"/>
                  </a:srgbClr>
                </a:solidFill>
                <a:ea typeface="+mn-ea"/>
                <a:cs typeface="+mn-cs"/>
              </a:rPr>
              <a:t>Equipe </a:t>
            </a:r>
            <a:r>
              <a:rPr lang="fr-FR" sz="2400" kern="1200" dirty="0" err="1">
                <a:solidFill>
                  <a:srgbClr val="4285F4">
                    <a:lumMod val="50000"/>
                  </a:srgbClr>
                </a:solidFill>
                <a:ea typeface="+mn-ea"/>
                <a:cs typeface="+mn-cs"/>
              </a:rPr>
              <a:t>Exposome</a:t>
            </a:r>
            <a:r>
              <a:rPr lang="fr-FR" sz="2400" kern="1200" dirty="0">
                <a:solidFill>
                  <a:srgbClr val="4285F4">
                    <a:lumMod val="50000"/>
                  </a:srgbClr>
                </a:solidFill>
                <a:ea typeface="+mn-ea"/>
                <a:cs typeface="+mn-cs"/>
              </a:rPr>
              <a:t>, hérédité, cancer et santé</a:t>
            </a:r>
            <a:endParaRPr lang="fr-FR" sz="1800" kern="1200" dirty="0">
              <a:solidFill>
                <a:srgbClr val="4285F4">
                  <a:lumMod val="50000"/>
                </a:srgbClr>
              </a:solidFill>
              <a:ea typeface="+mn-ea"/>
              <a:cs typeface="+mn-cs"/>
            </a:endParaRPr>
          </a:p>
        </p:txBody>
      </p:sp>
    </p:spTree>
    <p:extLst>
      <p:ext uri="{BB962C8B-B14F-4D97-AF65-F5344CB8AC3E}">
        <p14:creationId xmlns:p14="http://schemas.microsoft.com/office/powerpoint/2010/main" val="391088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pic>
        <p:nvPicPr>
          <p:cNvPr id="143" name="Google Shape;143;p21"/>
          <p:cNvPicPr preferRelativeResize="0"/>
          <p:nvPr/>
        </p:nvPicPr>
        <p:blipFill>
          <a:blip r:embed="rId3">
            <a:alphaModFix/>
          </a:blip>
          <a:stretch>
            <a:fillRect/>
          </a:stretch>
        </p:blipFill>
        <p:spPr>
          <a:xfrm>
            <a:off x="1615950" y="2016352"/>
            <a:ext cx="8839200" cy="1640097"/>
          </a:xfrm>
          <a:prstGeom prst="rect">
            <a:avLst/>
          </a:prstGeom>
          <a:noFill/>
          <a:ln>
            <a:noFill/>
          </a:ln>
        </p:spPr>
      </p:pic>
      <p:sp>
        <p:nvSpPr>
          <p:cNvPr id="144" name="Google Shape;144;p21"/>
          <p:cNvSpPr txBox="1">
            <a:spLocks noGrp="1"/>
          </p:cNvSpPr>
          <p:nvPr>
            <p:ph type="title"/>
          </p:nvPr>
        </p:nvSpPr>
        <p:spPr>
          <a:xfrm>
            <a:off x="1991544" y="197282"/>
            <a:ext cx="8826600" cy="602700"/>
          </a:xfrm>
          <a:prstGeom prst="rect">
            <a:avLst/>
          </a:prstGeom>
        </p:spPr>
        <p:txBody>
          <a:bodyPr spcFirstLastPara="1" wrap="square" lIns="91425" tIns="91425" rIns="91425" bIns="91425" anchor="ctr" anchorCtr="0">
            <a:noAutofit/>
          </a:bodyPr>
          <a:lstStyle/>
          <a:p>
            <a:endParaRPr dirty="0"/>
          </a:p>
          <a:p>
            <a:r>
              <a:rPr lang="fr-CA" dirty="0"/>
              <a:t>Matériels et méthodes : Mesure de l’exposition aux dioxines</a:t>
            </a:r>
            <a:endParaRPr sz="1200" dirty="0">
              <a:solidFill>
                <a:srgbClr val="000000"/>
              </a:solidFill>
            </a:endParaRPr>
          </a:p>
          <a:p>
            <a:endParaRPr sz="1400" dirty="0">
              <a:solidFill>
                <a:schemeClr val="bg2"/>
              </a:solidFill>
            </a:endParaRPr>
          </a:p>
        </p:txBody>
      </p:sp>
      <p:sp>
        <p:nvSpPr>
          <p:cNvPr id="145" name="Google Shape;145;p21"/>
          <p:cNvSpPr txBox="1"/>
          <p:nvPr/>
        </p:nvSpPr>
        <p:spPr>
          <a:xfrm>
            <a:off x="1736850" y="1609781"/>
            <a:ext cx="6723600" cy="461700"/>
          </a:xfrm>
          <a:prstGeom prst="rect">
            <a:avLst/>
          </a:prstGeom>
          <a:noFill/>
          <a:ln>
            <a:noFill/>
          </a:ln>
        </p:spPr>
        <p:txBody>
          <a:bodyPr spcFirstLastPara="1" wrap="square" lIns="91425" tIns="91425" rIns="91425" bIns="91425" anchor="t" anchorCtr="0">
            <a:spAutoFit/>
          </a:bodyPr>
          <a:lstStyle/>
          <a:p>
            <a:pPr marL="457200" indent="-342900">
              <a:buClr>
                <a:srgbClr val="1C4587"/>
              </a:buClr>
              <a:buSzPts val="1800"/>
              <a:buFont typeface="Calibri"/>
              <a:buChar char="❖"/>
              <a:defRPr/>
            </a:pPr>
            <a:r>
              <a:rPr lang="fr-CA" sz="1800" b="1" dirty="0">
                <a:solidFill>
                  <a:srgbClr val="1C4587"/>
                </a:solidFill>
                <a:latin typeface="Calibri"/>
                <a:ea typeface="Calibri"/>
                <a:cs typeface="Calibri"/>
                <a:sym typeface="Calibri"/>
              </a:rPr>
              <a:t>Mesure de l’exposition : outil standardisé PNUE* et SIG**</a:t>
            </a:r>
            <a:endParaRPr sz="1800" dirty="0">
              <a:latin typeface="Roboto"/>
              <a:ea typeface="Roboto"/>
              <a:cs typeface="Roboto"/>
              <a:sym typeface="Roboto"/>
            </a:endParaRPr>
          </a:p>
        </p:txBody>
      </p:sp>
      <p:sp>
        <p:nvSpPr>
          <p:cNvPr id="146" name="Google Shape;146;p21"/>
          <p:cNvSpPr txBox="1"/>
          <p:nvPr/>
        </p:nvSpPr>
        <p:spPr>
          <a:xfrm>
            <a:off x="1725029" y="3797295"/>
            <a:ext cx="7014900" cy="738900"/>
          </a:xfrm>
          <a:prstGeom prst="rect">
            <a:avLst/>
          </a:prstGeom>
          <a:noFill/>
          <a:ln>
            <a:noFill/>
          </a:ln>
        </p:spPr>
        <p:txBody>
          <a:bodyPr spcFirstLastPara="1" wrap="square" lIns="91425" tIns="91425" rIns="91425" bIns="91425" anchor="t" anchorCtr="0">
            <a:spAutoFit/>
          </a:bodyPr>
          <a:lstStyle/>
          <a:p>
            <a:pPr marL="457200" indent="-342900">
              <a:buClr>
                <a:srgbClr val="1C4587"/>
              </a:buClr>
              <a:buSzPts val="1800"/>
              <a:buFont typeface="Roboto"/>
              <a:buChar char="❖"/>
              <a:defRPr/>
            </a:pPr>
            <a:r>
              <a:rPr lang="fr-CA" sz="1800" b="1" dirty="0">
                <a:solidFill>
                  <a:srgbClr val="1C4587"/>
                </a:solidFill>
                <a:latin typeface="Calibri"/>
                <a:ea typeface="Calibri"/>
                <a:cs typeface="Calibri"/>
                <a:sym typeface="Calibri"/>
              </a:rPr>
              <a:t>Formule de l’indice d’exposition annuel en µg-TEQ/an/m2</a:t>
            </a:r>
            <a:endParaRPr sz="1800" b="1" dirty="0">
              <a:solidFill>
                <a:srgbClr val="1C4587"/>
              </a:solidFill>
              <a:latin typeface="Calibri"/>
              <a:ea typeface="Calibri"/>
              <a:cs typeface="Calibri"/>
              <a:sym typeface="Calibri"/>
            </a:endParaRPr>
          </a:p>
          <a:p>
            <a:pPr>
              <a:defRPr/>
            </a:pPr>
            <a:endParaRPr sz="1800" b="1" dirty="0">
              <a:solidFill>
                <a:srgbClr val="1C4587"/>
              </a:solidFill>
              <a:latin typeface="Roboto"/>
              <a:ea typeface="Roboto"/>
              <a:cs typeface="Roboto"/>
              <a:sym typeface="Roboto"/>
            </a:endParaRPr>
          </a:p>
        </p:txBody>
      </p:sp>
      <p:pic>
        <p:nvPicPr>
          <p:cNvPr id="147" name="Google Shape;147;p21"/>
          <p:cNvPicPr preferRelativeResize="0"/>
          <p:nvPr/>
        </p:nvPicPr>
        <p:blipFill>
          <a:blip r:embed="rId4">
            <a:alphaModFix/>
          </a:blip>
          <a:stretch>
            <a:fillRect/>
          </a:stretch>
        </p:blipFill>
        <p:spPr>
          <a:xfrm>
            <a:off x="1882198" y="4313303"/>
            <a:ext cx="5475075" cy="844925"/>
          </a:xfrm>
          <a:prstGeom prst="rect">
            <a:avLst/>
          </a:prstGeom>
          <a:noFill/>
          <a:ln>
            <a:noFill/>
          </a:ln>
        </p:spPr>
      </p:pic>
      <p:sp>
        <p:nvSpPr>
          <p:cNvPr id="148" name="Google Shape;148;p21"/>
          <p:cNvSpPr txBox="1"/>
          <p:nvPr/>
        </p:nvSpPr>
        <p:spPr>
          <a:xfrm>
            <a:off x="2472400" y="5288050"/>
            <a:ext cx="4785000" cy="554100"/>
          </a:xfrm>
          <a:prstGeom prst="rect">
            <a:avLst/>
          </a:prstGeom>
          <a:noFill/>
          <a:ln>
            <a:noFill/>
          </a:ln>
        </p:spPr>
        <p:txBody>
          <a:bodyPr spcFirstLastPara="1" wrap="square" lIns="91425" tIns="91425" rIns="91425" bIns="91425" anchor="t" anchorCtr="0">
            <a:spAutoFit/>
          </a:bodyPr>
          <a:lstStyle/>
          <a:p>
            <a:pPr>
              <a:defRPr/>
            </a:pPr>
            <a:r>
              <a:rPr lang="fr-CA" sz="1200" i="1" dirty="0">
                <a:latin typeface="Calibri"/>
                <a:ea typeface="Calibri"/>
                <a:cs typeface="Calibri"/>
                <a:sym typeface="Calibri"/>
              </a:rPr>
              <a:t>*Programme des Nations Unies pour l’Environnement</a:t>
            </a:r>
            <a:endParaRPr sz="1200" i="1" dirty="0">
              <a:latin typeface="Calibri"/>
              <a:ea typeface="Calibri"/>
              <a:cs typeface="Calibri"/>
              <a:sym typeface="Calibri"/>
            </a:endParaRPr>
          </a:p>
          <a:p>
            <a:pPr>
              <a:defRPr/>
            </a:pPr>
            <a:r>
              <a:rPr lang="fr-CA" sz="1200" i="1" dirty="0">
                <a:latin typeface="Calibri"/>
                <a:ea typeface="Calibri"/>
                <a:cs typeface="Calibri"/>
                <a:sym typeface="Calibri"/>
              </a:rPr>
              <a:t>**Système d’Information Géographique</a:t>
            </a:r>
            <a:endParaRPr sz="1200" dirty="0">
              <a:latin typeface="Proxima Nova"/>
              <a:ea typeface="Proxima Nova"/>
              <a:cs typeface="Proxima Nova"/>
              <a:sym typeface="Proxima Nova"/>
            </a:endParaRPr>
          </a:p>
        </p:txBody>
      </p:sp>
      <p:sp>
        <p:nvSpPr>
          <p:cNvPr id="2" name="ZoneTexte 1">
            <a:extLst>
              <a:ext uri="{FF2B5EF4-FFF2-40B4-BE49-F238E27FC236}">
                <a16:creationId xmlns:a16="http://schemas.microsoft.com/office/drawing/2014/main" id="{7001E738-CBB8-2AE4-0CBF-752509FCD3D9}"/>
              </a:ext>
            </a:extLst>
          </p:cNvPr>
          <p:cNvSpPr txBox="1"/>
          <p:nvPr/>
        </p:nvSpPr>
        <p:spPr>
          <a:xfrm>
            <a:off x="7599857" y="4241487"/>
            <a:ext cx="2709949" cy="1200329"/>
          </a:xfrm>
          <a:prstGeom prst="rect">
            <a:avLst/>
          </a:prstGeom>
          <a:noFill/>
        </p:spPr>
        <p:txBody>
          <a:bodyPr wrap="square" rtlCol="0">
            <a:spAutoFit/>
          </a:bodyPr>
          <a:lstStyle/>
          <a:p>
            <a:pPr fontAlgn="base">
              <a:defRPr/>
            </a:pPr>
            <a:r>
              <a:rPr lang="fr-FR" sz="1200" i="1" dirty="0">
                <a:latin typeface="Calibri" panose="020F0502020204030204" pitchFamily="34" charset="0"/>
                <a:ea typeface="+mn-ea"/>
                <a:cs typeface="Calibri" panose="020F0502020204030204" pitchFamily="34" charset="0"/>
              </a:rPr>
              <a:t>EI : </a:t>
            </a:r>
            <a:r>
              <a:rPr lang="fr-FR" sz="1200" dirty="0">
                <a:latin typeface="Calibri" panose="020F0502020204030204" pitchFamily="34" charset="0"/>
                <a:ea typeface="+mn-ea"/>
                <a:cs typeface="Calibri" panose="020F0502020204030204" pitchFamily="34" charset="0"/>
              </a:rPr>
              <a:t>Intensité annuelle des émissions de dioxines</a:t>
            </a:r>
            <a:endParaRPr lang="fr-FR" sz="1200" i="1" dirty="0">
              <a:latin typeface="Calibri" panose="020F0502020204030204" pitchFamily="34" charset="0"/>
              <a:ea typeface="+mn-ea"/>
              <a:cs typeface="Calibri" panose="020F0502020204030204" pitchFamily="34" charset="0"/>
            </a:endParaRPr>
          </a:p>
          <a:p>
            <a:pPr fontAlgn="base">
              <a:defRPr/>
            </a:pPr>
            <a:r>
              <a:rPr lang="fr-FR" sz="1200" i="1" dirty="0">
                <a:latin typeface="Calibri" panose="020F0502020204030204" pitchFamily="34" charset="0"/>
                <a:ea typeface="+mn-ea"/>
                <a:cs typeface="Calibri" panose="020F0502020204030204" pitchFamily="34" charset="0"/>
              </a:rPr>
              <a:t>Ti : </a:t>
            </a:r>
            <a:r>
              <a:rPr lang="fr-FR" sz="1200" dirty="0">
                <a:latin typeface="Calibri" panose="020F0502020204030204" pitchFamily="34" charset="0"/>
                <a:ea typeface="+mn-ea"/>
                <a:cs typeface="Calibri" panose="020F0502020204030204" pitchFamily="34" charset="0"/>
              </a:rPr>
              <a:t>Durée de la période d’émission</a:t>
            </a:r>
            <a:endParaRPr lang="fr-FR" sz="1200" i="1" dirty="0">
              <a:latin typeface="Calibri" panose="020F0502020204030204" pitchFamily="34" charset="0"/>
              <a:ea typeface="+mn-ea"/>
              <a:cs typeface="Calibri" panose="020F0502020204030204" pitchFamily="34" charset="0"/>
            </a:endParaRPr>
          </a:p>
          <a:p>
            <a:pPr fontAlgn="base">
              <a:defRPr/>
            </a:pPr>
            <a:r>
              <a:rPr lang="fr-FR" sz="1200" i="1" dirty="0" err="1">
                <a:latin typeface="Calibri" panose="020F0502020204030204" pitchFamily="34" charset="0"/>
                <a:ea typeface="+mn-ea"/>
                <a:cs typeface="Calibri" panose="020F0502020204030204" pitchFamily="34" charset="0"/>
              </a:rPr>
              <a:t>dij</a:t>
            </a:r>
            <a:r>
              <a:rPr lang="fr-FR" sz="1200" i="1" dirty="0">
                <a:latin typeface="Calibri" panose="020F0502020204030204" pitchFamily="34" charset="0"/>
                <a:ea typeface="+mn-ea"/>
                <a:cs typeface="Calibri" panose="020F0502020204030204" pitchFamily="34" charset="0"/>
              </a:rPr>
              <a:t> : </a:t>
            </a:r>
            <a:r>
              <a:rPr lang="fr-FR" sz="1200" dirty="0">
                <a:latin typeface="Calibri" panose="020F0502020204030204" pitchFamily="34" charset="0"/>
                <a:ea typeface="+mn-ea"/>
                <a:cs typeface="Calibri" panose="020F0502020204030204" pitchFamily="34" charset="0"/>
              </a:rPr>
              <a:t>Distance domicile source</a:t>
            </a:r>
            <a:endParaRPr lang="fr-FR" sz="1200" i="1" dirty="0">
              <a:latin typeface="Calibri" panose="020F0502020204030204" pitchFamily="34" charset="0"/>
              <a:ea typeface="+mn-ea"/>
              <a:cs typeface="Calibri" panose="020F0502020204030204" pitchFamily="34" charset="0"/>
            </a:endParaRPr>
          </a:p>
          <a:p>
            <a:pPr>
              <a:defRPr/>
            </a:pPr>
            <a:r>
              <a:rPr lang="fr-FR" sz="1200" i="1" dirty="0" err="1">
                <a:latin typeface="Calibri" panose="020F0502020204030204" pitchFamily="34" charset="0"/>
                <a:ea typeface="+mn-ea"/>
                <a:cs typeface="Calibri" panose="020F0502020204030204" pitchFamily="34" charset="0"/>
              </a:rPr>
              <a:t>Fij</a:t>
            </a:r>
            <a:r>
              <a:rPr lang="fr-FR" sz="1200" i="1" dirty="0">
                <a:latin typeface="Calibri" panose="020F0502020204030204" pitchFamily="34" charset="0"/>
                <a:ea typeface="+mn-ea"/>
                <a:cs typeface="Calibri" panose="020F0502020204030204" pitchFamily="34" charset="0"/>
              </a:rPr>
              <a:t> : </a:t>
            </a:r>
            <a:r>
              <a:rPr lang="fr-FR" sz="1200" dirty="0">
                <a:latin typeface="Calibri" panose="020F0502020204030204" pitchFamily="34" charset="0"/>
                <a:ea typeface="+mn-ea"/>
                <a:cs typeface="Calibri" panose="020F0502020204030204" pitchFamily="34" charset="0"/>
              </a:rPr>
              <a:t>Facteur de temps pendant lequel le vent souffle</a:t>
            </a:r>
          </a:p>
        </p:txBody>
      </p:sp>
      <p:sp>
        <p:nvSpPr>
          <p:cNvPr id="3" name="Espace réservé du numéro de diapositive 2">
            <a:extLst>
              <a:ext uri="{FF2B5EF4-FFF2-40B4-BE49-F238E27FC236}">
                <a16:creationId xmlns:a16="http://schemas.microsoft.com/office/drawing/2014/main" id="{39B8F2C3-949B-D290-D9FA-D6186400B392}"/>
              </a:ext>
            </a:extLst>
          </p:cNvPr>
          <p:cNvSpPr>
            <a:spLocks noGrp="1"/>
          </p:cNvSpPr>
          <p:nvPr>
            <p:ph type="sldNum" idx="12"/>
          </p:nvPr>
        </p:nvSpPr>
        <p:spPr/>
        <p:txBody>
          <a:bodyPr/>
          <a:lstStyle/>
          <a:p>
            <a:pPr>
              <a:buSzTx/>
              <a:defRPr/>
            </a:pPr>
            <a:fld id="{00000000-1234-1234-1234-123412341234}" type="slidenum">
              <a:rPr lang="fr-CA">
                <a:solidFill>
                  <a:srgbClr val="737373"/>
                </a:solidFill>
                <a:latin typeface="Roboto"/>
                <a:ea typeface="Roboto"/>
                <a:cs typeface="Roboto"/>
                <a:sym typeface="Roboto"/>
              </a:rPr>
              <a:pPr>
                <a:buSzTx/>
                <a:defRPr/>
              </a:pPr>
              <a:t>23</a:t>
            </a:fld>
            <a:endParaRPr lang="fr-CA">
              <a:solidFill>
                <a:srgbClr val="737373"/>
              </a:solidFill>
              <a:latin typeface="Roboto"/>
              <a:ea typeface="Roboto"/>
              <a:cs typeface="Roboto"/>
              <a:sym typeface="Roboto"/>
            </a:endParaRPr>
          </a:p>
        </p:txBody>
      </p:sp>
    </p:spTree>
    <p:extLst>
      <p:ext uri="{BB962C8B-B14F-4D97-AF65-F5344CB8AC3E}">
        <p14:creationId xmlns:p14="http://schemas.microsoft.com/office/powerpoint/2010/main" val="86581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BA822-F9FB-3F47-2441-F2B437A164EC}"/>
              </a:ext>
            </a:extLst>
          </p:cNvPr>
          <p:cNvSpPr>
            <a:spLocks noGrp="1"/>
          </p:cNvSpPr>
          <p:nvPr>
            <p:ph type="title"/>
          </p:nvPr>
        </p:nvSpPr>
        <p:spPr>
          <a:xfrm>
            <a:off x="1935406" y="539756"/>
            <a:ext cx="8826600" cy="803600"/>
          </a:xfrm>
        </p:spPr>
        <p:txBody>
          <a:bodyPr>
            <a:noAutofit/>
          </a:bodyPr>
          <a:lstStyle/>
          <a:p>
            <a:r>
              <a:rPr lang="fr-CA" dirty="0">
                <a:latin typeface="Calibri" panose="020F0502020204030204" pitchFamily="34" charset="0"/>
                <a:cs typeface="Calibri" panose="020F0502020204030204" pitchFamily="34" charset="0"/>
              </a:rPr>
              <a:t>Résultats : Association entre exposition et risque de lymphome</a:t>
            </a:r>
            <a:endParaRPr lang="fr-FR" dirty="0">
              <a:latin typeface="Calibri" panose="020F0502020204030204" pitchFamily="34" charset="0"/>
              <a:cs typeface="Calibri" panose="020F0502020204030204" pitchFamily="34" charset="0"/>
            </a:endParaRPr>
          </a:p>
        </p:txBody>
      </p:sp>
      <p:graphicFrame>
        <p:nvGraphicFramePr>
          <p:cNvPr id="3" name="Tableau 3">
            <a:extLst>
              <a:ext uri="{FF2B5EF4-FFF2-40B4-BE49-F238E27FC236}">
                <a16:creationId xmlns:a16="http://schemas.microsoft.com/office/drawing/2014/main" id="{87B9B2E5-BC71-8E72-B909-484CB58E8D1D}"/>
              </a:ext>
            </a:extLst>
          </p:cNvPr>
          <p:cNvGraphicFramePr>
            <a:graphicFrameLocks noGrp="1"/>
          </p:cNvGraphicFramePr>
          <p:nvPr/>
        </p:nvGraphicFramePr>
        <p:xfrm>
          <a:off x="1631505" y="1559380"/>
          <a:ext cx="8964737" cy="4323906"/>
        </p:xfrm>
        <a:graphic>
          <a:graphicData uri="http://schemas.openxmlformats.org/drawingml/2006/table">
            <a:tbl>
              <a:tblPr firstRow="1" bandRow="1">
                <a:tableStyleId>{2D5ABB26-0587-4C30-8999-92F81FD0307C}</a:tableStyleId>
              </a:tblPr>
              <a:tblGrid>
                <a:gridCol w="2918678">
                  <a:extLst>
                    <a:ext uri="{9D8B030D-6E8A-4147-A177-3AD203B41FA5}">
                      <a16:colId xmlns:a16="http://schemas.microsoft.com/office/drawing/2014/main" val="672162173"/>
                    </a:ext>
                  </a:extLst>
                </a:gridCol>
                <a:gridCol w="1268631">
                  <a:extLst>
                    <a:ext uri="{9D8B030D-6E8A-4147-A177-3AD203B41FA5}">
                      <a16:colId xmlns:a16="http://schemas.microsoft.com/office/drawing/2014/main" val="327506130"/>
                    </a:ext>
                  </a:extLst>
                </a:gridCol>
                <a:gridCol w="1285214">
                  <a:extLst>
                    <a:ext uri="{9D8B030D-6E8A-4147-A177-3AD203B41FA5}">
                      <a16:colId xmlns:a16="http://schemas.microsoft.com/office/drawing/2014/main" val="3573713344"/>
                    </a:ext>
                  </a:extLst>
                </a:gridCol>
                <a:gridCol w="1180015">
                  <a:extLst>
                    <a:ext uri="{9D8B030D-6E8A-4147-A177-3AD203B41FA5}">
                      <a16:colId xmlns:a16="http://schemas.microsoft.com/office/drawing/2014/main" val="1805228197"/>
                    </a:ext>
                  </a:extLst>
                </a:gridCol>
                <a:gridCol w="1012609">
                  <a:extLst>
                    <a:ext uri="{9D8B030D-6E8A-4147-A177-3AD203B41FA5}">
                      <a16:colId xmlns:a16="http://schemas.microsoft.com/office/drawing/2014/main" val="2053761591"/>
                    </a:ext>
                  </a:extLst>
                </a:gridCol>
                <a:gridCol w="1299590">
                  <a:extLst>
                    <a:ext uri="{9D8B030D-6E8A-4147-A177-3AD203B41FA5}">
                      <a16:colId xmlns:a16="http://schemas.microsoft.com/office/drawing/2014/main" val="1908454840"/>
                    </a:ext>
                  </a:extLst>
                </a:gridCol>
              </a:tblGrid>
              <a:tr h="337489">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DLBCL N=84</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FL N=70</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CLL &amp; SLL N=102</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MZL N=39</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Autres LNH N=75</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554066"/>
                  </a:ext>
                </a:extLst>
              </a:tr>
              <a:tr h="503707">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M3</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OR [IC95%]</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M3</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OR [IC95%]</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M3</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OR [IC95%]</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M3</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OR [IC95%]</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M3</a:t>
                      </a: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b="1" dirty="0">
                          <a:solidFill>
                            <a:schemeClr val="bg2"/>
                          </a:solidFill>
                          <a:effectLst/>
                          <a:latin typeface="Calibri" panose="020F0502020204030204" pitchFamily="34" charset="0"/>
                          <a:cs typeface="Calibri" panose="020F0502020204030204" pitchFamily="34" charset="0"/>
                        </a:rPr>
                        <a:t>OR [IC95%]</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814858"/>
                  </a:ext>
                </a:extLst>
              </a:tr>
              <a:tr h="671610">
                <a:tc>
                  <a:txBody>
                    <a:bodyPr/>
                    <a:lstStyle/>
                    <a:p>
                      <a:pPr algn="l"/>
                      <a:r>
                        <a:rPr lang="fr-FR" sz="1100" b="1" dirty="0">
                          <a:solidFill>
                            <a:schemeClr val="bg2"/>
                          </a:solidFill>
                          <a:effectLst/>
                          <a:latin typeface="Calibri" panose="020F0502020204030204" pitchFamily="34" charset="0"/>
                          <a:cs typeface="Calibri" panose="020F0502020204030204" pitchFamily="34" charset="0"/>
                        </a:rPr>
                        <a:t>Indice d’exposition cumulée aux dioxines log-transformé en log µg-TEQ/m</a:t>
                      </a:r>
                      <a:r>
                        <a:rPr lang="fr-FR" sz="1100" b="1" baseline="30000" dirty="0">
                          <a:solidFill>
                            <a:schemeClr val="bg2"/>
                          </a:solidFill>
                          <a:effectLst/>
                          <a:latin typeface="Calibri" panose="020F0502020204030204" pitchFamily="34" charset="0"/>
                          <a:cs typeface="Calibri" panose="020F0502020204030204" pitchFamily="34" charset="0"/>
                        </a:rPr>
                        <a:t>2</a:t>
                      </a:r>
                      <a:r>
                        <a:rPr lang="fr-FR" sz="1100" b="1" dirty="0">
                          <a:solidFill>
                            <a:schemeClr val="bg2"/>
                          </a:solidFill>
                          <a:effectLst/>
                          <a:latin typeface="Calibri" panose="020F0502020204030204" pitchFamily="34" charset="0"/>
                          <a:cs typeface="Calibri" panose="020F0502020204030204" pitchFamily="34" charset="0"/>
                        </a:rPr>
                        <a:t> (pour une augmentation de 4,4 unités) </a:t>
                      </a:r>
                    </a:p>
                    <a:p>
                      <a:pPr algn="l"/>
                      <a:endParaRPr lang="fr-FR" sz="1100" b="1" dirty="0">
                        <a:solidFill>
                          <a:schemeClr val="bg2"/>
                        </a:solidFill>
                        <a:effectLst/>
                        <a:latin typeface="Calibri" panose="020F0502020204030204" pitchFamily="34"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1,08 </a:t>
                      </a:r>
                    </a:p>
                    <a:p>
                      <a:pPr algn="ctr"/>
                      <a:r>
                        <a:rPr lang="fr-FR" sz="1100" dirty="0">
                          <a:solidFill>
                            <a:schemeClr val="bg2"/>
                          </a:solidFill>
                          <a:effectLst/>
                          <a:latin typeface="Calibri" panose="020F0502020204030204" pitchFamily="34" charset="0"/>
                          <a:cs typeface="Calibri" panose="020F0502020204030204" pitchFamily="34" charset="0"/>
                        </a:rPr>
                        <a:t>[0,741-1,58]</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0,96</a:t>
                      </a:r>
                    </a:p>
                    <a:p>
                      <a:pPr algn="ctr"/>
                      <a:r>
                        <a:rPr lang="fr-FR" sz="1100" dirty="0">
                          <a:solidFill>
                            <a:schemeClr val="bg2"/>
                          </a:solidFill>
                          <a:effectLst/>
                          <a:latin typeface="Calibri" panose="020F0502020204030204" pitchFamily="34" charset="0"/>
                          <a:cs typeface="Calibri" panose="020F0502020204030204" pitchFamily="34" charset="0"/>
                        </a:rPr>
                        <a:t> [0,57-1,63]</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b="1"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cs typeface="Calibri" panose="020F0502020204030204" pitchFamily="34" charset="0"/>
                      </a:endParaRPr>
                    </a:p>
                    <a:p>
                      <a:pPr algn="ctr"/>
                      <a:r>
                        <a:rPr lang="en-US" sz="1100" b="1" dirty="0">
                          <a:solidFill>
                            <a:schemeClr val="bg2"/>
                          </a:solidFill>
                          <a:effectLst/>
                          <a:latin typeface="Calibri" panose="020F0502020204030204" pitchFamily="34" charset="0"/>
                          <a:cs typeface="Calibri" panose="020F0502020204030204" pitchFamily="34" charset="0"/>
                        </a:rPr>
                        <a:t>1,628 </a:t>
                      </a:r>
                    </a:p>
                    <a:p>
                      <a:pPr algn="ctr"/>
                      <a:r>
                        <a:rPr lang="en-US" sz="1100" b="1" dirty="0">
                          <a:solidFill>
                            <a:schemeClr val="bg2"/>
                          </a:solidFill>
                          <a:effectLst/>
                          <a:latin typeface="Calibri" panose="020F0502020204030204" pitchFamily="34" charset="0"/>
                          <a:cs typeface="Calibri" panose="020F0502020204030204" pitchFamily="34" charset="0"/>
                        </a:rPr>
                        <a:t>[1,12-2,34]</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1,68 </a:t>
                      </a:r>
                    </a:p>
                    <a:p>
                      <a:pPr algn="ctr"/>
                      <a:r>
                        <a:rPr lang="fr-FR" sz="1100" dirty="0">
                          <a:solidFill>
                            <a:schemeClr val="bg2"/>
                          </a:solidFill>
                          <a:effectLst/>
                          <a:latin typeface="Calibri" panose="020F0502020204030204" pitchFamily="34" charset="0"/>
                          <a:cs typeface="Calibri" panose="020F0502020204030204" pitchFamily="34" charset="0"/>
                        </a:rPr>
                        <a:t>[0,81-3,49]</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1,11 </a:t>
                      </a:r>
                    </a:p>
                    <a:p>
                      <a:pPr algn="ctr"/>
                      <a:r>
                        <a:rPr lang="fr-FR" sz="1100" dirty="0">
                          <a:solidFill>
                            <a:schemeClr val="bg2"/>
                          </a:solidFill>
                          <a:effectLst/>
                          <a:latin typeface="Calibri" panose="020F0502020204030204" pitchFamily="34" charset="0"/>
                          <a:cs typeface="Calibri" panose="020F0502020204030204" pitchFamily="34" charset="0"/>
                        </a:rPr>
                        <a:t>[0,71-1,74]</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73765355"/>
                  </a:ext>
                </a:extLst>
              </a:tr>
              <a:tr h="167902">
                <a:tc>
                  <a:txBody>
                    <a:bodyPr/>
                    <a:lstStyle/>
                    <a:p>
                      <a:pPr algn="l"/>
                      <a:r>
                        <a:rPr lang="fr-FR" sz="1100" b="1" dirty="0">
                          <a:solidFill>
                            <a:schemeClr val="bg2"/>
                          </a:solidFill>
                          <a:effectLst/>
                          <a:latin typeface="Calibri" panose="020F0502020204030204" pitchFamily="34" charset="0"/>
                          <a:cs typeface="Calibri" panose="020F0502020204030204" pitchFamily="34" charset="0"/>
                        </a:rPr>
                        <a:t>P-valeur</a:t>
                      </a:r>
                      <a:endParaRPr lang="fr-FR" sz="11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0,68</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0,89</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US" sz="1100" b="1" dirty="0">
                          <a:solidFill>
                            <a:schemeClr val="bg2"/>
                          </a:solidFill>
                          <a:effectLst/>
                          <a:latin typeface="Calibri" panose="020F0502020204030204" pitchFamily="34" charset="0"/>
                          <a:cs typeface="Calibri" panose="020F0502020204030204" pitchFamily="34" charset="0"/>
                        </a:rPr>
                        <a:t>0,009</a:t>
                      </a:r>
                      <a:endParaRPr lang="en-US" sz="11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0,15</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0,64 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80270072"/>
                  </a:ext>
                </a:extLst>
              </a:tr>
              <a:tr h="626369">
                <a:tc>
                  <a:txBody>
                    <a:bodyPr/>
                    <a:lstStyle/>
                    <a:p>
                      <a:pPr algn="l"/>
                      <a:r>
                        <a:rPr lang="fr-FR" sz="1100" b="1"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cs typeface="Calibri" panose="020F0502020204030204" pitchFamily="34" charset="0"/>
                      </a:endParaRPr>
                    </a:p>
                    <a:p>
                      <a:pPr algn="l"/>
                      <a:r>
                        <a:rPr lang="fr-FR" sz="1100" b="1" dirty="0">
                          <a:solidFill>
                            <a:schemeClr val="bg2"/>
                          </a:solidFill>
                          <a:effectLst/>
                          <a:latin typeface="Calibri" panose="020F0502020204030204" pitchFamily="34" charset="0"/>
                          <a:cs typeface="Calibri" panose="020F0502020204030204" pitchFamily="34" charset="0"/>
                        </a:rPr>
                        <a:t>Indice d’exposition cumulée aux dioxines en µg- TEQ/m</a:t>
                      </a:r>
                      <a:r>
                        <a:rPr lang="fr-FR" sz="1100" b="1" baseline="30000" dirty="0">
                          <a:solidFill>
                            <a:schemeClr val="bg2"/>
                          </a:solidFill>
                          <a:effectLst/>
                          <a:latin typeface="Calibri" panose="020F0502020204030204" pitchFamily="34" charset="0"/>
                          <a:cs typeface="Calibri" panose="020F0502020204030204" pitchFamily="34" charset="0"/>
                        </a:rPr>
                        <a:t>2</a:t>
                      </a:r>
                      <a:r>
                        <a:rPr lang="fr-FR" sz="1100" b="1" dirty="0">
                          <a:solidFill>
                            <a:schemeClr val="bg2"/>
                          </a:solidFill>
                          <a:effectLst/>
                          <a:latin typeface="Calibri" panose="020F0502020204030204" pitchFamily="34" charset="0"/>
                          <a:cs typeface="Calibri" panose="020F0502020204030204" pitchFamily="34" charset="0"/>
                        </a:rPr>
                        <a:t> catégorisé en terciles (min-max)</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37126546"/>
                  </a:ext>
                </a:extLst>
              </a:tr>
              <a:tr h="245181">
                <a:tc>
                  <a:txBody>
                    <a:bodyPr/>
                    <a:lstStyle/>
                    <a:p>
                      <a:pPr algn="l">
                        <a:lnSpc>
                          <a:spcPct val="150000"/>
                        </a:lnSpc>
                      </a:pPr>
                      <a:r>
                        <a:rPr lang="fr-FR" sz="1100" dirty="0">
                          <a:solidFill>
                            <a:schemeClr val="bg2"/>
                          </a:solidFill>
                          <a:effectLst/>
                          <a:latin typeface="Calibri" panose="020F0502020204030204" pitchFamily="34" charset="0"/>
                          <a:cs typeface="Calibri" panose="020F0502020204030204" pitchFamily="34" charset="0"/>
                        </a:rPr>
                        <a:t>     T1 ]0-0,1]</a:t>
                      </a:r>
                    </a:p>
                    <a:p>
                      <a:pPr algn="l">
                        <a:lnSpc>
                          <a:spcPct val="150000"/>
                        </a:lnSpc>
                      </a:pP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a:solidFill>
                            <a:schemeClr val="bg2"/>
                          </a:solidFill>
                          <a:effectLst/>
                          <a:latin typeface="Calibri" panose="020F0502020204030204" pitchFamily="34" charset="0"/>
                          <a:cs typeface="Calibri" panose="020F0502020204030204" pitchFamily="34" charset="0"/>
                        </a:rPr>
                        <a:t>Référence</a:t>
                      </a: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Référence</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Référence</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a:solidFill>
                            <a:schemeClr val="bg2"/>
                          </a:solidFill>
                          <a:effectLst/>
                          <a:latin typeface="Calibri" panose="020F0502020204030204" pitchFamily="34" charset="0"/>
                          <a:cs typeface="Calibri" panose="020F0502020204030204" pitchFamily="34" charset="0"/>
                        </a:rPr>
                        <a:t>Référence</a:t>
                      </a: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a:solidFill>
                            <a:schemeClr val="bg2"/>
                          </a:solidFill>
                          <a:effectLst/>
                          <a:latin typeface="Calibri" panose="020F0502020204030204" pitchFamily="34" charset="0"/>
                          <a:cs typeface="Calibri" panose="020F0502020204030204" pitchFamily="34" charset="0"/>
                        </a:rPr>
                        <a:t>Référence</a:t>
                      </a: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222025742"/>
                  </a:ext>
                </a:extLst>
              </a:tr>
              <a:tr h="503707">
                <a:tc>
                  <a:txBody>
                    <a:bodyPr/>
                    <a:lstStyle/>
                    <a:p>
                      <a:pPr algn="l"/>
                      <a:r>
                        <a:rPr lang="fr-FR" sz="1100" dirty="0">
                          <a:solidFill>
                            <a:schemeClr val="bg2"/>
                          </a:solidFill>
                          <a:effectLst/>
                          <a:latin typeface="Calibri" panose="020F0502020204030204" pitchFamily="34" charset="0"/>
                          <a:cs typeface="Calibri" panose="020F0502020204030204" pitchFamily="34" charset="0"/>
                        </a:rPr>
                        <a:t>     T2 ]0,1-1,1]</a:t>
                      </a:r>
                    </a:p>
                    <a:p>
                      <a:pPr algn="l"/>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algn="l"/>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1,109 </a:t>
                      </a:r>
                    </a:p>
                    <a:p>
                      <a:pPr algn="ctr"/>
                      <a:r>
                        <a:rPr lang="fr-FR" sz="1100" dirty="0">
                          <a:solidFill>
                            <a:schemeClr val="bg2"/>
                          </a:solidFill>
                          <a:effectLst/>
                          <a:latin typeface="Calibri" panose="020F0502020204030204" pitchFamily="34" charset="0"/>
                          <a:cs typeface="Calibri" panose="020F0502020204030204" pitchFamily="34" charset="0"/>
                        </a:rPr>
                        <a:t>[0,48-2,73]</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0,70 </a:t>
                      </a:r>
                    </a:p>
                    <a:p>
                      <a:pPr algn="ctr"/>
                      <a:r>
                        <a:rPr lang="fr-FR" sz="1100" dirty="0">
                          <a:solidFill>
                            <a:schemeClr val="bg2"/>
                          </a:solidFill>
                          <a:effectLst/>
                          <a:latin typeface="Calibri" panose="020F0502020204030204" pitchFamily="34" charset="0"/>
                          <a:cs typeface="Calibri" panose="020F0502020204030204" pitchFamily="34" charset="0"/>
                        </a:rPr>
                        <a:t>[0,22-2,18]</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1,24 </a:t>
                      </a:r>
                    </a:p>
                    <a:p>
                      <a:pPr algn="ctr"/>
                      <a:r>
                        <a:rPr lang="fr-FR" sz="1100" dirty="0">
                          <a:solidFill>
                            <a:schemeClr val="bg2"/>
                          </a:solidFill>
                          <a:effectLst/>
                          <a:latin typeface="Calibri" panose="020F0502020204030204" pitchFamily="34" charset="0"/>
                          <a:cs typeface="Calibri" panose="020F0502020204030204" pitchFamily="34" charset="0"/>
                        </a:rPr>
                        <a:t>[0,59-2,60]</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1,14 </a:t>
                      </a:r>
                    </a:p>
                    <a:p>
                      <a:pPr algn="ctr"/>
                      <a:r>
                        <a:rPr lang="fr-FR" sz="1100" dirty="0">
                          <a:solidFill>
                            <a:schemeClr val="bg2"/>
                          </a:solidFill>
                          <a:effectLst/>
                          <a:latin typeface="Calibri" panose="020F0502020204030204" pitchFamily="34" charset="0"/>
                          <a:cs typeface="Calibri" panose="020F0502020204030204" pitchFamily="34" charset="0"/>
                        </a:rPr>
                        <a:t>[0,28-4,67]</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0,47 </a:t>
                      </a:r>
                    </a:p>
                    <a:p>
                      <a:pPr algn="ctr"/>
                      <a:r>
                        <a:rPr lang="fr-FR" sz="1100" dirty="0">
                          <a:solidFill>
                            <a:schemeClr val="bg2"/>
                          </a:solidFill>
                          <a:effectLst/>
                          <a:latin typeface="Calibri" panose="020F0502020204030204" pitchFamily="34" charset="0"/>
                          <a:cs typeface="Calibri" panose="020F0502020204030204" pitchFamily="34" charset="0"/>
                        </a:rPr>
                        <a:t>[0,17-1,26]</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382940240"/>
                  </a:ext>
                </a:extLst>
              </a:tr>
              <a:tr h="503707">
                <a:tc>
                  <a:txBody>
                    <a:bodyPr/>
                    <a:lstStyle/>
                    <a:p>
                      <a:pPr algn="l"/>
                      <a:r>
                        <a:rPr lang="fr-FR" sz="1100" dirty="0">
                          <a:solidFill>
                            <a:schemeClr val="bg2"/>
                          </a:solidFill>
                          <a:effectLst/>
                          <a:latin typeface="Calibri" panose="020F0502020204030204" pitchFamily="34" charset="0"/>
                          <a:cs typeface="Calibri" panose="020F0502020204030204" pitchFamily="34" charset="0"/>
                        </a:rPr>
                        <a:t>     T3 ]1,1-312,4]</a:t>
                      </a:r>
                    </a:p>
                    <a:p>
                      <a:pPr algn="l"/>
                      <a:r>
                        <a:rPr lang="fr-FR" sz="1100" dirty="0">
                          <a:solidFill>
                            <a:schemeClr val="bg2"/>
                          </a:solidFill>
                          <a:effectLst/>
                          <a:latin typeface="Calibri" panose="020F0502020204030204" pitchFamily="34" charset="0"/>
                          <a:cs typeface="Calibri" panose="020F0502020204030204" pitchFamily="34" charset="0"/>
                        </a:rPr>
                        <a:t> </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0,84 </a:t>
                      </a:r>
                    </a:p>
                    <a:p>
                      <a:pPr algn="ctr"/>
                      <a:r>
                        <a:rPr lang="fr-FR" sz="1100" dirty="0">
                          <a:solidFill>
                            <a:schemeClr val="bg2"/>
                          </a:solidFill>
                          <a:effectLst/>
                          <a:latin typeface="Calibri" panose="020F0502020204030204" pitchFamily="34" charset="0"/>
                          <a:cs typeface="Calibri" panose="020F0502020204030204" pitchFamily="34" charset="0"/>
                        </a:rPr>
                        <a:t>[0,31-2,24]</a:t>
                      </a:r>
                    </a:p>
                    <a:p>
                      <a:pPr algn="ct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0,43 </a:t>
                      </a:r>
                    </a:p>
                    <a:p>
                      <a:pPr algn="ctr"/>
                      <a:r>
                        <a:rPr lang="fr-FR" sz="1100" dirty="0">
                          <a:solidFill>
                            <a:schemeClr val="bg2"/>
                          </a:solidFill>
                          <a:effectLst/>
                          <a:latin typeface="Calibri" panose="020F0502020204030204" pitchFamily="34" charset="0"/>
                          <a:cs typeface="Calibri" panose="020F0502020204030204" pitchFamily="34" charset="0"/>
                        </a:rPr>
                        <a:t>[0,14-1,35]</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US" sz="1100" b="1" dirty="0">
                          <a:solidFill>
                            <a:schemeClr val="bg2"/>
                          </a:solidFill>
                          <a:effectLst/>
                          <a:latin typeface="Calibri" panose="020F0502020204030204" pitchFamily="34" charset="0"/>
                          <a:cs typeface="Calibri" panose="020F0502020204030204" pitchFamily="34" charset="0"/>
                        </a:rPr>
                        <a:t>2,33</a:t>
                      </a:r>
                    </a:p>
                    <a:p>
                      <a:pPr algn="ctr"/>
                      <a:r>
                        <a:rPr lang="en-US" sz="1100" b="1" dirty="0">
                          <a:solidFill>
                            <a:schemeClr val="bg2"/>
                          </a:solidFill>
                          <a:effectLst/>
                          <a:latin typeface="Calibri" panose="020F0502020204030204" pitchFamily="34" charset="0"/>
                          <a:cs typeface="Calibri" panose="020F0502020204030204" pitchFamily="34" charset="0"/>
                        </a:rPr>
                        <a:t> [1,01-5,36]</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2,87 </a:t>
                      </a:r>
                    </a:p>
                    <a:p>
                      <a:pPr algn="ctr"/>
                      <a:r>
                        <a:rPr lang="fr-FR" sz="1100" dirty="0">
                          <a:solidFill>
                            <a:schemeClr val="bg2"/>
                          </a:solidFill>
                          <a:effectLst/>
                          <a:latin typeface="Calibri" panose="020F0502020204030204" pitchFamily="34" charset="0"/>
                          <a:cs typeface="Calibri" panose="020F0502020204030204" pitchFamily="34" charset="0"/>
                        </a:rPr>
                        <a:t>[0,39-20,82]</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1,62 </a:t>
                      </a:r>
                    </a:p>
                    <a:p>
                      <a:pPr algn="ctr"/>
                      <a:r>
                        <a:rPr lang="fr-FR" sz="1100" dirty="0">
                          <a:solidFill>
                            <a:schemeClr val="bg2"/>
                          </a:solidFill>
                          <a:effectLst/>
                          <a:latin typeface="Calibri" panose="020F0502020204030204" pitchFamily="34" charset="0"/>
                          <a:cs typeface="Calibri" panose="020F0502020204030204" pitchFamily="34" charset="0"/>
                        </a:rPr>
                        <a:t>[0,43-6,13]</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78594276"/>
                  </a:ext>
                </a:extLst>
              </a:tr>
              <a:tr h="196661">
                <a:tc>
                  <a:txBody>
                    <a:bodyPr/>
                    <a:lstStyle/>
                    <a:p>
                      <a:pPr algn="l"/>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endParaRPr lang="fr-FR" sz="110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01676923"/>
                  </a:ext>
                </a:extLst>
              </a:tr>
              <a:tr h="335805">
                <a:tc>
                  <a:txBody>
                    <a:bodyPr/>
                    <a:lstStyle/>
                    <a:p>
                      <a:pPr algn="l"/>
                      <a:endParaRPr lang="fr-FR" sz="1100" b="0" dirty="0">
                        <a:solidFill>
                          <a:schemeClr val="bg2"/>
                        </a:solidFill>
                        <a:effectLst/>
                        <a:latin typeface="Calibri" panose="020F0502020204030204" pitchFamily="34" charset="0"/>
                        <a:cs typeface="Calibri" panose="020F0502020204030204" pitchFamily="34" charset="0"/>
                      </a:endParaRPr>
                    </a:p>
                    <a:p>
                      <a:pPr algn="l"/>
                      <a:r>
                        <a:rPr lang="fr-FR" sz="1100" b="1" dirty="0">
                          <a:solidFill>
                            <a:schemeClr val="bg2"/>
                          </a:solidFill>
                          <a:effectLst/>
                          <a:latin typeface="Calibri" panose="020F0502020204030204" pitchFamily="34" charset="0"/>
                          <a:cs typeface="Calibri" panose="020F0502020204030204" pitchFamily="34" charset="0"/>
                        </a:rPr>
                        <a:t>P de tendance</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endParaRPr lang="fr-FR" sz="1100" dirty="0">
                        <a:solidFill>
                          <a:schemeClr val="bg2"/>
                        </a:solidFill>
                        <a:effectLst/>
                        <a:latin typeface="Calibri" panose="020F0502020204030204" pitchFamily="34" charset="0"/>
                        <a:cs typeface="Calibri" panose="020F0502020204030204" pitchFamily="34" charset="0"/>
                      </a:endParaRPr>
                    </a:p>
                    <a:p>
                      <a:pPr algn="ctr"/>
                      <a:r>
                        <a:rPr lang="fr-FR" sz="1100" dirty="0">
                          <a:solidFill>
                            <a:schemeClr val="bg2"/>
                          </a:solidFill>
                          <a:effectLst/>
                          <a:latin typeface="Calibri" panose="020F0502020204030204" pitchFamily="34" charset="0"/>
                          <a:cs typeface="Calibri" panose="020F0502020204030204" pitchFamily="34" charset="0"/>
                        </a:rPr>
                        <a:t>0,61</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0,14</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en-US" sz="1100" b="1" dirty="0">
                          <a:solidFill>
                            <a:schemeClr val="bg2"/>
                          </a:solidFill>
                          <a:effectLst/>
                          <a:latin typeface="Calibri" panose="020F0502020204030204" pitchFamily="34" charset="0"/>
                          <a:cs typeface="Calibri" panose="020F0502020204030204" pitchFamily="34" charset="0"/>
                        </a:rPr>
                        <a:t>0,047</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0,23</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r>
                        <a:rPr lang="fr-FR" sz="1100" dirty="0">
                          <a:solidFill>
                            <a:schemeClr val="bg2"/>
                          </a:solidFill>
                          <a:effectLst/>
                          <a:latin typeface="Calibri" panose="020F0502020204030204" pitchFamily="34" charset="0"/>
                          <a:cs typeface="Calibri" panose="020F0502020204030204" pitchFamily="34" charset="0"/>
                        </a:rPr>
                        <a:t> </a:t>
                      </a:r>
                    </a:p>
                    <a:p>
                      <a:pPr algn="ctr"/>
                      <a:r>
                        <a:rPr lang="fr-FR" sz="1100" dirty="0">
                          <a:solidFill>
                            <a:schemeClr val="bg2"/>
                          </a:solidFill>
                          <a:effectLst/>
                          <a:latin typeface="Calibri" panose="020F0502020204030204" pitchFamily="34" charset="0"/>
                          <a:cs typeface="Calibri" panose="020F0502020204030204" pitchFamily="34" charset="0"/>
                        </a:rPr>
                        <a:t>0,11</a:t>
                      </a:r>
                      <a:endParaRPr lang="fr-FR"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996613"/>
                  </a:ext>
                </a:extLst>
              </a:tr>
            </a:tbl>
          </a:graphicData>
        </a:graphic>
      </p:graphicFrame>
      <p:sp>
        <p:nvSpPr>
          <p:cNvPr id="8" name="Espace réservé du numéro de diapositive 7">
            <a:extLst>
              <a:ext uri="{FF2B5EF4-FFF2-40B4-BE49-F238E27FC236}">
                <a16:creationId xmlns:a16="http://schemas.microsoft.com/office/drawing/2014/main" id="{DBECF1D2-459E-E89E-6AD1-6CF238EB0338}"/>
              </a:ext>
            </a:extLst>
          </p:cNvPr>
          <p:cNvSpPr>
            <a:spLocks noGrp="1"/>
          </p:cNvSpPr>
          <p:nvPr>
            <p:ph type="sldNum" idx="12"/>
          </p:nvPr>
        </p:nvSpPr>
        <p:spPr/>
        <p:txBody>
          <a:bodyPr/>
          <a:lstStyle/>
          <a:p>
            <a:pPr>
              <a:buClrTx/>
              <a:buSzTx/>
              <a:defRPr/>
            </a:pPr>
            <a:fld id="{00000000-1234-1234-1234-123412341234}" type="slidenum">
              <a:rPr lang="fr-CA" kern="1200">
                <a:solidFill>
                  <a:srgbClr val="737373"/>
                </a:solidFill>
                <a:latin typeface="Roboto"/>
                <a:ea typeface="Roboto"/>
                <a:cs typeface="Roboto"/>
                <a:sym typeface="Roboto"/>
              </a:rPr>
              <a:pPr>
                <a:buClrTx/>
                <a:buSzTx/>
                <a:defRPr/>
              </a:pPr>
              <a:t>24</a:t>
            </a:fld>
            <a:endParaRPr lang="fr-CA" kern="1200">
              <a:solidFill>
                <a:srgbClr val="737373"/>
              </a:solidFill>
              <a:latin typeface="Roboto"/>
              <a:ea typeface="Roboto"/>
              <a:cs typeface="Roboto"/>
              <a:sym typeface="Roboto"/>
            </a:endParaRPr>
          </a:p>
        </p:txBody>
      </p:sp>
      <p:sp>
        <p:nvSpPr>
          <p:cNvPr id="5" name="Rectangle 4">
            <a:extLst>
              <a:ext uri="{FF2B5EF4-FFF2-40B4-BE49-F238E27FC236}">
                <a16:creationId xmlns:a16="http://schemas.microsoft.com/office/drawing/2014/main" id="{9D81100C-3BA1-F3AB-CF2C-9B1C8674DF95}"/>
              </a:ext>
            </a:extLst>
          </p:cNvPr>
          <p:cNvSpPr/>
          <p:nvPr/>
        </p:nvSpPr>
        <p:spPr>
          <a:xfrm>
            <a:off x="7320136" y="3789040"/>
            <a:ext cx="792088" cy="2094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fr-FR" sz="1800" kern="1200">
              <a:solidFill>
                <a:srgbClr val="FFFFFF"/>
              </a:solidFill>
              <a:latin typeface="Arial"/>
            </a:endParaRPr>
          </a:p>
        </p:txBody>
      </p:sp>
      <p:sp>
        <p:nvSpPr>
          <p:cNvPr id="9" name="Rectangle 8">
            <a:extLst>
              <a:ext uri="{FF2B5EF4-FFF2-40B4-BE49-F238E27FC236}">
                <a16:creationId xmlns:a16="http://schemas.microsoft.com/office/drawing/2014/main" id="{D55A6DDE-838F-44FA-420E-364743C38C9E}"/>
              </a:ext>
            </a:extLst>
          </p:cNvPr>
          <p:cNvSpPr/>
          <p:nvPr/>
        </p:nvSpPr>
        <p:spPr>
          <a:xfrm>
            <a:off x="7328112" y="2492896"/>
            <a:ext cx="79208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defRPr/>
            </a:pPr>
            <a:endParaRPr lang="fr-FR" sz="1800" kern="1200">
              <a:solidFill>
                <a:srgbClr val="FFFFFF"/>
              </a:solidFill>
              <a:latin typeface="Arial"/>
            </a:endParaRPr>
          </a:p>
        </p:txBody>
      </p:sp>
      <p:sp>
        <p:nvSpPr>
          <p:cNvPr id="11" name="ZoneTexte 10">
            <a:extLst>
              <a:ext uri="{FF2B5EF4-FFF2-40B4-BE49-F238E27FC236}">
                <a16:creationId xmlns:a16="http://schemas.microsoft.com/office/drawing/2014/main" id="{F6D4FD56-9949-CA7E-AD62-ABA8E92CF6F2}"/>
              </a:ext>
            </a:extLst>
          </p:cNvPr>
          <p:cNvSpPr txBox="1"/>
          <p:nvPr/>
        </p:nvSpPr>
        <p:spPr>
          <a:xfrm>
            <a:off x="1212981" y="5829284"/>
            <a:ext cx="9383262" cy="923330"/>
          </a:xfrm>
          <a:prstGeom prst="rect">
            <a:avLst/>
          </a:prstGeom>
          <a:noFill/>
        </p:spPr>
        <p:txBody>
          <a:bodyPr wrap="square">
            <a:spAutoFit/>
          </a:bodyPr>
          <a:lstStyle/>
          <a:p>
            <a:pPr algn="r">
              <a:buClr>
                <a:srgbClr val="202729"/>
              </a:buClr>
              <a:buSzPts val="1100"/>
              <a:defRPr/>
            </a:pPr>
            <a:endParaRPr lang="fr-CA" sz="1800" kern="1200" dirty="0">
              <a:solidFill>
                <a:srgbClr val="424242"/>
              </a:solidFill>
              <a:latin typeface="Calibri"/>
              <a:ea typeface="Calibri"/>
              <a:cs typeface="Calibri"/>
              <a:sym typeface="Calibri"/>
            </a:endParaRPr>
          </a:p>
          <a:p>
            <a:pPr algn="r">
              <a:buClr>
                <a:srgbClr val="202729"/>
              </a:buClr>
              <a:buSzPts val="1100"/>
              <a:defRPr/>
            </a:pPr>
            <a:r>
              <a:rPr lang="fr-CA" sz="1800" kern="1200" dirty="0">
                <a:solidFill>
                  <a:srgbClr val="424242"/>
                </a:solidFill>
                <a:latin typeface="Calibri"/>
                <a:ea typeface="Calibri"/>
                <a:cs typeface="Calibri"/>
                <a:sym typeface="Calibri"/>
              </a:rPr>
              <a:t>Elizabeth GASPARD, Pauline FRENOY, Delphine PRAUD, et al, Caroline BESSON*, Elodie FAURE*</a:t>
            </a:r>
          </a:p>
          <a:p>
            <a:pPr algn="r">
              <a:buClr>
                <a:srgbClr val="202729"/>
              </a:buClr>
              <a:buSzPts val="1100"/>
              <a:defRPr/>
            </a:pPr>
            <a:r>
              <a:rPr lang="fr-CA" sz="1800" kern="1200" dirty="0">
                <a:solidFill>
                  <a:srgbClr val="424242"/>
                </a:solidFill>
                <a:latin typeface="Calibri"/>
                <a:ea typeface="Calibri"/>
                <a:cs typeface="Calibri"/>
                <a:sym typeface="Calibri"/>
              </a:rPr>
              <a:t>Science of total </a:t>
            </a:r>
            <a:r>
              <a:rPr lang="fr-CA" sz="1800" kern="1200" dirty="0" err="1">
                <a:solidFill>
                  <a:srgbClr val="424242"/>
                </a:solidFill>
                <a:latin typeface="Calibri"/>
                <a:ea typeface="Calibri"/>
                <a:cs typeface="Calibri"/>
                <a:sym typeface="Calibri"/>
              </a:rPr>
              <a:t>envrionment</a:t>
            </a:r>
            <a:r>
              <a:rPr lang="fr-CA" sz="1800" kern="1200" dirty="0">
                <a:solidFill>
                  <a:srgbClr val="424242"/>
                </a:solidFill>
                <a:latin typeface="Calibri"/>
                <a:ea typeface="Calibri"/>
                <a:cs typeface="Calibri"/>
                <a:sym typeface="Calibri"/>
              </a:rPr>
              <a:t>, 2024</a:t>
            </a:r>
          </a:p>
        </p:txBody>
      </p:sp>
    </p:spTree>
    <p:extLst>
      <p:ext uri="{BB962C8B-B14F-4D97-AF65-F5344CB8AC3E}">
        <p14:creationId xmlns:p14="http://schemas.microsoft.com/office/powerpoint/2010/main" val="457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Espace réservé du pied de page 15">
            <a:extLst>
              <a:ext uri="{FF2B5EF4-FFF2-40B4-BE49-F238E27FC236}">
                <a16:creationId xmlns:a16="http://schemas.microsoft.com/office/drawing/2014/main" id="{EE249B2E-74C3-4CFD-8BE2-6935E7E1D9F3}"/>
              </a:ext>
            </a:extLst>
          </p:cNvPr>
          <p:cNvSpPr txBox="1">
            <a:spLocks/>
          </p:cNvSpPr>
          <p:nvPr/>
        </p:nvSpPr>
        <p:spPr>
          <a:xfrm>
            <a:off x="695325" y="6489700"/>
            <a:ext cx="8058150" cy="368300"/>
          </a:xfrm>
          <a:prstGeom prst="rect">
            <a:avLst/>
          </a:prstGeom>
          <a:noFill/>
        </p:spPr>
        <p:txBody>
          <a:bodyPr vert="horz" lIns="0" tIns="0" rIns="0" bIns="0" rtlCol="0" anchor="ctr"/>
          <a:lstStyle>
            <a:defPPr>
              <a:defRPr lang="fr-FR"/>
            </a:defPPr>
            <a:lvl1pPr marL="0" indent="0" algn="l" defTabSz="914400" rtl="0" eaLnBrk="1" latinLnBrk="0" hangingPunct="1">
              <a:tabLst/>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solidFill>
                  <a:srgbClr val="FFFFFF"/>
                </a:solidFill>
                <a:latin typeface="Arial"/>
              </a:rPr>
              <a:t>The Shift Project</a:t>
            </a:r>
            <a:endParaRPr lang="fr-FR" dirty="0"/>
          </a:p>
        </p:txBody>
      </p:sp>
      <p:sp>
        <p:nvSpPr>
          <p:cNvPr id="3" name="Espace réservé du pied de page 2">
            <a:extLst>
              <a:ext uri="{FF2B5EF4-FFF2-40B4-BE49-F238E27FC236}">
                <a16:creationId xmlns:a16="http://schemas.microsoft.com/office/drawing/2014/main" id="{AE0A8272-8DD3-4212-A015-A99FE5E51964}"/>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
        <p:nvSpPr>
          <p:cNvPr id="4" name="Espace réservé du numéro de diapositive 3">
            <a:extLst>
              <a:ext uri="{FF2B5EF4-FFF2-40B4-BE49-F238E27FC236}">
                <a16:creationId xmlns:a16="http://schemas.microsoft.com/office/drawing/2014/main" id="{3BE75510-8CA4-4792-ABE8-464D4C21F4B1}"/>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25</a:t>
            </a:fld>
            <a:endParaRPr lang="en-US" dirty="0"/>
          </a:p>
        </p:txBody>
      </p:sp>
      <p:pic>
        <p:nvPicPr>
          <p:cNvPr id="5" name="Image 4">
            <a:extLst>
              <a:ext uri="{FF2B5EF4-FFF2-40B4-BE49-F238E27FC236}">
                <a16:creationId xmlns:a16="http://schemas.microsoft.com/office/drawing/2014/main" id="{B209DE33-22CB-4A53-B30D-54DBF1DDD4F0}"/>
              </a:ext>
            </a:extLst>
          </p:cNvPr>
          <p:cNvPicPr>
            <a:picLocks noChangeAspect="1"/>
          </p:cNvPicPr>
          <p:nvPr/>
        </p:nvPicPr>
        <p:blipFill>
          <a:blip r:embed="rId3"/>
          <a:stretch>
            <a:fillRect/>
          </a:stretch>
        </p:blipFill>
        <p:spPr>
          <a:xfrm>
            <a:off x="1617325" y="583332"/>
            <a:ext cx="9297698" cy="1905266"/>
          </a:xfrm>
          <a:prstGeom prst="rect">
            <a:avLst/>
          </a:prstGeom>
        </p:spPr>
      </p:pic>
      <p:pic>
        <p:nvPicPr>
          <p:cNvPr id="10" name="Image 9">
            <a:extLst>
              <a:ext uri="{FF2B5EF4-FFF2-40B4-BE49-F238E27FC236}">
                <a16:creationId xmlns:a16="http://schemas.microsoft.com/office/drawing/2014/main" id="{22ED8FCE-BFBB-8E0A-10B3-5047E28E925D}"/>
              </a:ext>
            </a:extLst>
          </p:cNvPr>
          <p:cNvPicPr>
            <a:picLocks noChangeAspect="1"/>
          </p:cNvPicPr>
          <p:nvPr/>
        </p:nvPicPr>
        <p:blipFill>
          <a:blip r:embed="rId4"/>
          <a:stretch>
            <a:fillRect/>
          </a:stretch>
        </p:blipFill>
        <p:spPr>
          <a:xfrm>
            <a:off x="584098" y="2843130"/>
            <a:ext cx="11049855" cy="1560428"/>
          </a:xfrm>
          <a:prstGeom prst="rect">
            <a:avLst/>
          </a:prstGeom>
        </p:spPr>
      </p:pic>
    </p:spTree>
    <p:extLst>
      <p:ext uri="{BB962C8B-B14F-4D97-AF65-F5344CB8AC3E}">
        <p14:creationId xmlns:p14="http://schemas.microsoft.com/office/powerpoint/2010/main" val="2360550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2471894-2F2A-FB73-AB40-065B940445CE}"/>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358C0D82-DD73-1F4F-708D-4627C00B0182}"/>
              </a:ext>
            </a:extLst>
          </p:cNvPr>
          <p:cNvSpPr>
            <a:spLocks noGrp="1"/>
          </p:cNvSpPr>
          <p:nvPr>
            <p:ph type="ftr" sz="quarter" idx="11"/>
          </p:nvPr>
        </p:nvSpPr>
        <p:spPr/>
        <p:txBody>
          <a:bodyPr/>
          <a:lstStyle/>
          <a:p>
            <a:pPr>
              <a:defRPr/>
            </a:pPr>
            <a:endParaRPr lang="en-US"/>
          </a:p>
        </p:txBody>
      </p:sp>
      <p:sp>
        <p:nvSpPr>
          <p:cNvPr id="5" name="Espace réservé du numéro de diapositive 4">
            <a:extLst>
              <a:ext uri="{FF2B5EF4-FFF2-40B4-BE49-F238E27FC236}">
                <a16:creationId xmlns:a16="http://schemas.microsoft.com/office/drawing/2014/main" id="{24BA5874-840D-86C7-963B-3CCAD5C833D3}"/>
              </a:ext>
            </a:extLst>
          </p:cNvPr>
          <p:cNvSpPr>
            <a:spLocks noGrp="1"/>
          </p:cNvSpPr>
          <p:nvPr>
            <p:ph type="sldNum" sz="quarter" idx="12"/>
          </p:nvPr>
        </p:nvSpPr>
        <p:spPr/>
        <p:txBody>
          <a:bodyPr/>
          <a:lstStyle/>
          <a:p>
            <a:pPr>
              <a:defRPr/>
            </a:pPr>
            <a:fld id="{26BD94D7-55F9-46E1-839A-E96201560AB2}" type="slidenum">
              <a:rPr lang="en-US" altLang="fr-FR" smtClean="0"/>
              <a:pPr>
                <a:defRPr/>
              </a:pPr>
              <a:t>26</a:t>
            </a:fld>
            <a:endParaRPr lang="en-US" altLang="fr-FR"/>
          </a:p>
        </p:txBody>
      </p:sp>
      <p:pic>
        <p:nvPicPr>
          <p:cNvPr id="7" name="Image 6">
            <a:extLst>
              <a:ext uri="{FF2B5EF4-FFF2-40B4-BE49-F238E27FC236}">
                <a16:creationId xmlns:a16="http://schemas.microsoft.com/office/drawing/2014/main" id="{BD927459-B5B8-4654-1885-588F40A1BE62}"/>
              </a:ext>
            </a:extLst>
          </p:cNvPr>
          <p:cNvPicPr>
            <a:picLocks noChangeAspect="1"/>
          </p:cNvPicPr>
          <p:nvPr/>
        </p:nvPicPr>
        <p:blipFill>
          <a:blip r:embed="rId2"/>
          <a:stretch>
            <a:fillRect/>
          </a:stretch>
        </p:blipFill>
        <p:spPr>
          <a:xfrm>
            <a:off x="988219" y="853007"/>
            <a:ext cx="9735152" cy="5817665"/>
          </a:xfrm>
          <a:prstGeom prst="rect">
            <a:avLst/>
          </a:prstGeom>
        </p:spPr>
      </p:pic>
      <p:sp>
        <p:nvSpPr>
          <p:cNvPr id="8" name="ZoneTexte 7">
            <a:extLst>
              <a:ext uri="{FF2B5EF4-FFF2-40B4-BE49-F238E27FC236}">
                <a16:creationId xmlns:a16="http://schemas.microsoft.com/office/drawing/2014/main" id="{19A3C6F9-6821-2C4E-0FBC-751657F43C68}"/>
              </a:ext>
            </a:extLst>
          </p:cNvPr>
          <p:cNvSpPr txBox="1"/>
          <p:nvPr/>
        </p:nvSpPr>
        <p:spPr>
          <a:xfrm>
            <a:off x="2958992" y="307777"/>
            <a:ext cx="7764379" cy="307777"/>
          </a:xfrm>
          <a:prstGeom prst="rect">
            <a:avLst/>
          </a:prstGeom>
          <a:noFill/>
        </p:spPr>
        <p:txBody>
          <a:bodyPr wrap="square" rtlCol="0">
            <a:spAutoFit/>
          </a:bodyPr>
          <a:lstStyle/>
          <a:p>
            <a:r>
              <a:rPr lang="fr-FR" dirty="0"/>
              <a:t>Des traitements innovants qui remplacent les traitements historiques, avec Janssen</a:t>
            </a:r>
          </a:p>
        </p:txBody>
      </p:sp>
    </p:spTree>
    <p:extLst>
      <p:ext uri="{BB962C8B-B14F-4D97-AF65-F5344CB8AC3E}">
        <p14:creationId xmlns:p14="http://schemas.microsoft.com/office/powerpoint/2010/main" val="305229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Espace réservé du pied de page 15">
            <a:extLst>
              <a:ext uri="{FF2B5EF4-FFF2-40B4-BE49-F238E27FC236}">
                <a16:creationId xmlns:a16="http://schemas.microsoft.com/office/drawing/2014/main" id="{EE249B2E-74C3-4CFD-8BE2-6935E7E1D9F3}"/>
              </a:ext>
            </a:extLst>
          </p:cNvPr>
          <p:cNvSpPr txBox="1">
            <a:spLocks/>
          </p:cNvSpPr>
          <p:nvPr/>
        </p:nvSpPr>
        <p:spPr>
          <a:xfrm>
            <a:off x="695325" y="6489700"/>
            <a:ext cx="8058150" cy="368300"/>
          </a:xfrm>
          <a:prstGeom prst="rect">
            <a:avLst/>
          </a:prstGeom>
          <a:noFill/>
        </p:spPr>
        <p:txBody>
          <a:bodyPr vert="horz" lIns="0" tIns="0" rIns="0" bIns="0" rtlCol="0" anchor="ctr"/>
          <a:lstStyle>
            <a:defPPr>
              <a:defRPr lang="fr-FR"/>
            </a:defPPr>
            <a:lvl1pPr marL="0" indent="0" algn="l" defTabSz="914400" rtl="0" eaLnBrk="1" latinLnBrk="0" hangingPunct="1">
              <a:tabLst/>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solidFill>
                  <a:srgbClr val="FFFFFF"/>
                </a:solidFill>
                <a:latin typeface="Arial"/>
              </a:rPr>
              <a:t>The Shift Project</a:t>
            </a:r>
            <a:endParaRPr lang="fr-FR" dirty="0"/>
          </a:p>
        </p:txBody>
      </p:sp>
      <p:sp>
        <p:nvSpPr>
          <p:cNvPr id="3" name="Espace réservé du pied de page 2">
            <a:extLst>
              <a:ext uri="{FF2B5EF4-FFF2-40B4-BE49-F238E27FC236}">
                <a16:creationId xmlns:a16="http://schemas.microsoft.com/office/drawing/2014/main" id="{AE0A8272-8DD3-4212-A015-A99FE5E51964}"/>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
        <p:nvSpPr>
          <p:cNvPr id="4" name="Espace réservé du numéro de diapositive 3">
            <a:extLst>
              <a:ext uri="{FF2B5EF4-FFF2-40B4-BE49-F238E27FC236}">
                <a16:creationId xmlns:a16="http://schemas.microsoft.com/office/drawing/2014/main" id="{3BE75510-8CA4-4792-ABE8-464D4C21F4B1}"/>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27</a:t>
            </a:fld>
            <a:endParaRPr lang="en-US" dirty="0"/>
          </a:p>
        </p:txBody>
      </p:sp>
      <p:pic>
        <p:nvPicPr>
          <p:cNvPr id="6" name="Image 5">
            <a:extLst>
              <a:ext uri="{FF2B5EF4-FFF2-40B4-BE49-F238E27FC236}">
                <a16:creationId xmlns:a16="http://schemas.microsoft.com/office/drawing/2014/main" id="{87EBA640-2DC1-89A9-13EF-377C58565412}"/>
              </a:ext>
            </a:extLst>
          </p:cNvPr>
          <p:cNvPicPr>
            <a:picLocks noChangeAspect="1"/>
          </p:cNvPicPr>
          <p:nvPr/>
        </p:nvPicPr>
        <p:blipFill>
          <a:blip r:embed="rId3"/>
          <a:srcRect t="4320"/>
          <a:stretch/>
        </p:blipFill>
        <p:spPr>
          <a:xfrm>
            <a:off x="5421874" y="2660039"/>
            <a:ext cx="6770126" cy="3786365"/>
          </a:xfrm>
          <a:prstGeom prst="rect">
            <a:avLst/>
          </a:prstGeom>
        </p:spPr>
      </p:pic>
      <p:sp>
        <p:nvSpPr>
          <p:cNvPr id="9" name="ZoneTexte 8">
            <a:extLst>
              <a:ext uri="{FF2B5EF4-FFF2-40B4-BE49-F238E27FC236}">
                <a16:creationId xmlns:a16="http://schemas.microsoft.com/office/drawing/2014/main" id="{EB87C468-4F9A-5A72-E337-9F5E467B0416}"/>
              </a:ext>
            </a:extLst>
          </p:cNvPr>
          <p:cNvSpPr txBox="1"/>
          <p:nvPr/>
        </p:nvSpPr>
        <p:spPr>
          <a:xfrm>
            <a:off x="3507204" y="411596"/>
            <a:ext cx="6770125" cy="830997"/>
          </a:xfrm>
          <a:prstGeom prst="rect">
            <a:avLst/>
          </a:prstGeom>
          <a:noFill/>
        </p:spPr>
        <p:txBody>
          <a:bodyPr wrap="square">
            <a:spAutoFit/>
          </a:bodyPr>
          <a:lstStyle/>
          <a:p>
            <a:r>
              <a:rPr lang="en-US" sz="2400" b="1" i="0" dirty="0">
                <a:solidFill>
                  <a:srgbClr val="000000"/>
                </a:solidFill>
                <a:effectLst/>
                <a:latin typeface="Arial" panose="020B0604020202020204" pitchFamily="34" charset="0"/>
                <a:cs typeface="Arial" panose="020B0604020202020204" pitchFamily="34" charset="0"/>
              </a:rPr>
              <a:t>Don’t look up: the carbon footprint of hematology conferences</a:t>
            </a:r>
            <a:r>
              <a:rPr lang="en-US" sz="2400" b="0" i="0" dirty="0">
                <a:solidFill>
                  <a:srgbClr val="000000"/>
                </a:solidFill>
                <a:effectLst/>
                <a:latin typeface="Arial" panose="020B0604020202020204" pitchFamily="34" charset="0"/>
                <a:cs typeface="Arial" panose="020B0604020202020204" pitchFamily="34" charset="0"/>
              </a:rPr>
              <a:t> (P </a:t>
            </a:r>
            <a:r>
              <a:rPr lang="en-US" sz="2400" b="0" i="0" dirty="0" err="1">
                <a:solidFill>
                  <a:srgbClr val="000000"/>
                </a:solidFill>
                <a:effectLst/>
                <a:latin typeface="Arial" panose="020B0604020202020204" pitchFamily="34" charset="0"/>
                <a:cs typeface="Arial" panose="020B0604020202020204" pitchFamily="34" charset="0"/>
              </a:rPr>
              <a:t>Sujobert</a:t>
            </a:r>
            <a:r>
              <a:rPr lang="en-US" sz="2400" b="0" i="0" dirty="0">
                <a:solidFill>
                  <a:srgbClr val="000000"/>
                </a:solidFill>
                <a:effectLst/>
                <a:latin typeface="Arial" panose="020B0604020202020204" pitchFamily="34" charset="0"/>
                <a:cs typeface="Arial" panose="020B0604020202020204" pitchFamily="34" charset="0"/>
              </a:rPr>
              <a:t>, EHA)</a:t>
            </a:r>
            <a:endParaRPr lang="fr-FR" sz="24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E61F09CA-D269-FBCC-8808-04471BAF9943}"/>
              </a:ext>
            </a:extLst>
          </p:cNvPr>
          <p:cNvSpPr txBox="1"/>
          <p:nvPr/>
        </p:nvSpPr>
        <p:spPr>
          <a:xfrm>
            <a:off x="384921" y="1843950"/>
            <a:ext cx="5438274" cy="3170099"/>
          </a:xfrm>
          <a:prstGeom prst="rect">
            <a:avLst/>
          </a:prstGeom>
          <a:noFill/>
        </p:spPr>
        <p:txBody>
          <a:bodyPr wrap="square">
            <a:spAutoFit/>
          </a:bodyPr>
          <a:lstStyle/>
          <a:p>
            <a:r>
              <a:rPr lang="en-US" sz="2000" b="0" i="0" dirty="0">
                <a:solidFill>
                  <a:srgbClr val="000000"/>
                </a:solidFill>
                <a:effectLst/>
                <a:latin typeface="Arial" panose="020B0604020202020204" pitchFamily="34" charset="0"/>
                <a:cs typeface="Arial" panose="020B0604020202020204" pitchFamily="34" charset="0"/>
              </a:rPr>
              <a:t>The average CO2 emission per flying attendee  is 1.3 tons</a:t>
            </a:r>
            <a:r>
              <a:rPr lang="en-US" sz="2000" b="0" i="0" baseline="30000" dirty="0">
                <a:solidFill>
                  <a:srgbClr val="000000"/>
                </a:solidFill>
                <a:effectLst/>
                <a:latin typeface="Arial" panose="020B0604020202020204" pitchFamily="34" charset="0"/>
                <a:cs typeface="Arial" panose="020B0604020202020204" pitchFamily="34" charset="0"/>
              </a:rPr>
              <a:t>5–13</a:t>
            </a:r>
            <a:r>
              <a:rPr lang="en-US" sz="2000" b="0" i="0" dirty="0">
                <a:solidFill>
                  <a:srgbClr val="000000"/>
                </a:solidFill>
                <a:effectLst/>
                <a:latin typeface="Arial" panose="020B0604020202020204" pitchFamily="34" charset="0"/>
                <a:cs typeface="Arial" panose="020B0604020202020204" pitchFamily="34" charset="0"/>
              </a:rPr>
              <a:t>. </a:t>
            </a:r>
          </a:p>
          <a:p>
            <a:r>
              <a:rPr lang="en-US" sz="2000" b="0" i="0" dirty="0">
                <a:solidFill>
                  <a:srgbClr val="000000"/>
                </a:solidFill>
                <a:effectLst/>
                <a:latin typeface="Arial" panose="020B0604020202020204" pitchFamily="34" charset="0"/>
                <a:cs typeface="Arial" panose="020B0604020202020204" pitchFamily="34" charset="0"/>
              </a:rPr>
              <a:t>Air travel to the five largest onco-hematology conferences (AACR, ASCO, ASH, EHA, ESMO, 145,858 in a year), result in total emissions of 206,000 tons of CO2e. </a:t>
            </a:r>
          </a:p>
          <a:p>
            <a:r>
              <a:rPr lang="en-US" sz="2000" b="0" i="0" dirty="0">
                <a:solidFill>
                  <a:srgbClr val="000000"/>
                </a:solidFill>
                <a:effectLst/>
                <a:latin typeface="Arial" panose="020B0604020202020204" pitchFamily="34" charset="0"/>
                <a:cs typeface="Arial" panose="020B0604020202020204" pitchFamily="34" charset="0"/>
              </a:rPr>
              <a:t>Equivalent to the annual emissions of 44,700 cars and would require 82,400 hectares of forest to absorb—an area approximately 8 times the size of Paris. </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5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Espace réservé du pied de page 15">
            <a:extLst>
              <a:ext uri="{FF2B5EF4-FFF2-40B4-BE49-F238E27FC236}">
                <a16:creationId xmlns:a16="http://schemas.microsoft.com/office/drawing/2014/main" id="{EE249B2E-74C3-4CFD-8BE2-6935E7E1D9F3}"/>
              </a:ext>
            </a:extLst>
          </p:cNvPr>
          <p:cNvSpPr txBox="1">
            <a:spLocks/>
          </p:cNvSpPr>
          <p:nvPr/>
        </p:nvSpPr>
        <p:spPr>
          <a:xfrm>
            <a:off x="695325" y="6489700"/>
            <a:ext cx="8058150" cy="368300"/>
          </a:xfrm>
          <a:prstGeom prst="rect">
            <a:avLst/>
          </a:prstGeom>
          <a:noFill/>
        </p:spPr>
        <p:txBody>
          <a:bodyPr vert="horz" lIns="0" tIns="0" rIns="0" bIns="0" rtlCol="0" anchor="ctr"/>
          <a:lstStyle>
            <a:defPPr>
              <a:defRPr lang="fr-FR"/>
            </a:defPPr>
            <a:lvl1pPr marL="0" indent="0" algn="l" defTabSz="914400" rtl="0" eaLnBrk="1" latinLnBrk="0" hangingPunct="1">
              <a:tabLst/>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solidFill>
                  <a:srgbClr val="FFFFFF"/>
                </a:solidFill>
                <a:latin typeface="Arial"/>
              </a:rPr>
              <a:t>The Shift Project</a:t>
            </a:r>
            <a:endParaRPr lang="fr-FR" dirty="0"/>
          </a:p>
        </p:txBody>
      </p:sp>
      <p:sp>
        <p:nvSpPr>
          <p:cNvPr id="3" name="Espace réservé du pied de page 2">
            <a:extLst>
              <a:ext uri="{FF2B5EF4-FFF2-40B4-BE49-F238E27FC236}">
                <a16:creationId xmlns:a16="http://schemas.microsoft.com/office/drawing/2014/main" id="{AE0A8272-8DD3-4212-A015-A99FE5E51964}"/>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pic>
        <p:nvPicPr>
          <p:cNvPr id="10" name="Image 9">
            <a:extLst>
              <a:ext uri="{FF2B5EF4-FFF2-40B4-BE49-F238E27FC236}">
                <a16:creationId xmlns:a16="http://schemas.microsoft.com/office/drawing/2014/main" id="{0E577685-03E4-A5F5-C007-F018EAAC3B63}"/>
              </a:ext>
            </a:extLst>
          </p:cNvPr>
          <p:cNvPicPr>
            <a:picLocks noChangeAspect="1"/>
          </p:cNvPicPr>
          <p:nvPr/>
        </p:nvPicPr>
        <p:blipFill>
          <a:blip r:embed="rId3"/>
          <a:stretch>
            <a:fillRect/>
          </a:stretch>
        </p:blipFill>
        <p:spPr>
          <a:xfrm>
            <a:off x="187027" y="264695"/>
            <a:ext cx="6668431" cy="4353533"/>
          </a:xfrm>
          <a:prstGeom prst="rect">
            <a:avLst/>
          </a:prstGeom>
        </p:spPr>
      </p:pic>
      <p:pic>
        <p:nvPicPr>
          <p:cNvPr id="12" name="Image 11">
            <a:extLst>
              <a:ext uri="{FF2B5EF4-FFF2-40B4-BE49-F238E27FC236}">
                <a16:creationId xmlns:a16="http://schemas.microsoft.com/office/drawing/2014/main" id="{885F2272-9589-E147-2B89-0218733DED09}"/>
              </a:ext>
            </a:extLst>
          </p:cNvPr>
          <p:cNvPicPr>
            <a:picLocks noChangeAspect="1"/>
          </p:cNvPicPr>
          <p:nvPr/>
        </p:nvPicPr>
        <p:blipFill>
          <a:blip r:embed="rId4"/>
          <a:stretch>
            <a:fillRect/>
          </a:stretch>
        </p:blipFill>
        <p:spPr>
          <a:xfrm>
            <a:off x="187027" y="5043548"/>
            <a:ext cx="12339357" cy="1352259"/>
          </a:xfrm>
          <a:prstGeom prst="rect">
            <a:avLst/>
          </a:prstGeom>
        </p:spPr>
      </p:pic>
      <p:pic>
        <p:nvPicPr>
          <p:cNvPr id="2" name="Image 1" descr="Une image contenant clipart, dessin humoristique, illustration&#10;&#10;Description générée automatiquement">
            <a:extLst>
              <a:ext uri="{FF2B5EF4-FFF2-40B4-BE49-F238E27FC236}">
                <a16:creationId xmlns:a16="http://schemas.microsoft.com/office/drawing/2014/main" id="{106ADA3C-D9B0-A934-817A-299309BBA76E}"/>
              </a:ext>
            </a:extLst>
          </p:cNvPr>
          <p:cNvPicPr>
            <a:picLocks noChangeAspect="1"/>
          </p:cNvPicPr>
          <p:nvPr/>
        </p:nvPicPr>
        <p:blipFill>
          <a:blip r:embed="rId5"/>
          <a:stretch>
            <a:fillRect/>
          </a:stretch>
        </p:blipFill>
        <p:spPr>
          <a:xfrm>
            <a:off x="9413031" y="226378"/>
            <a:ext cx="2527441" cy="2527441"/>
          </a:xfrm>
          <a:prstGeom prst="rect">
            <a:avLst/>
          </a:prstGeom>
        </p:spPr>
      </p:pic>
    </p:spTree>
    <p:extLst>
      <p:ext uri="{BB962C8B-B14F-4D97-AF65-F5344CB8AC3E}">
        <p14:creationId xmlns:p14="http://schemas.microsoft.com/office/powerpoint/2010/main" val="3299512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32AA52-8498-C654-A70A-0C71C986F44B}"/>
              </a:ext>
            </a:extLst>
          </p:cNvPr>
          <p:cNvSpPr/>
          <p:nvPr/>
        </p:nvSpPr>
        <p:spPr>
          <a:xfrm>
            <a:off x="444360" y="160422"/>
            <a:ext cx="11747640" cy="6524863"/>
          </a:xfrm>
          <a:prstGeom prst="rect">
            <a:avLst/>
          </a:prstGeom>
          <a:noFill/>
          <a:ln w="0">
            <a:noFill/>
          </a:ln>
        </p:spPr>
        <p:style>
          <a:lnRef idx="0">
            <a:scrgbClr r="0" g="0" b="0"/>
          </a:lnRef>
          <a:fillRef idx="0">
            <a:scrgbClr r="0" g="0" b="0"/>
          </a:fillRef>
          <a:effectRef idx="0">
            <a:scrgbClr r="0" g="0" b="0"/>
          </a:effectRef>
          <a:fontRef idx="minor"/>
        </p:style>
        <p:txBody>
          <a:bodyPr wrap="square" lIns="120000" tIns="121920" rIns="120000" bIns="121920" anchor="t">
            <a:spAutoFit/>
          </a:bodyPr>
          <a:lstStyle/>
          <a:p>
            <a:pPr marL="342900" indent="-342900" algn="l">
              <a:buFontTx/>
              <a:buChar char="-"/>
            </a:pPr>
            <a:endParaRPr lang="fr-FR" sz="2400" dirty="0">
              <a:latin typeface="Times New Roman" panose="02020603050405020304" pitchFamily="18" charset="0"/>
            </a:endParaRPr>
          </a:p>
          <a:p>
            <a:pPr marL="342900" indent="-342900" algn="l">
              <a:buFontTx/>
              <a:buChar char="-"/>
            </a:pPr>
            <a:endParaRPr lang="fr-FR" sz="2400" dirty="0">
              <a:latin typeface="Times New Roman" panose="02020603050405020304" pitchFamily="18" charset="0"/>
            </a:endParaRPr>
          </a:p>
          <a:p>
            <a:r>
              <a:rPr lang="fr-FR" sz="2400" dirty="0">
                <a:latin typeface="+mj-lt"/>
              </a:rPr>
              <a:t>	</a:t>
            </a:r>
          </a:p>
          <a:p>
            <a:pPr marL="342900" indent="-342900">
              <a:buFont typeface="Wingdings" panose="05000000000000000000" pitchFamily="2" charset="2"/>
              <a:buChar char="§"/>
            </a:pPr>
            <a:endParaRPr lang="fr-FR" sz="2400" b="0" i="0" dirty="0">
              <a:solidFill>
                <a:srgbClr val="000000"/>
              </a:solidFill>
              <a:effectLst/>
              <a:latin typeface="+mj-lt"/>
            </a:endParaRPr>
          </a:p>
          <a:p>
            <a:pPr marL="342900" indent="-342900">
              <a:buFont typeface="Wingdings" panose="05000000000000000000" pitchFamily="2" charset="2"/>
              <a:buChar char="§"/>
            </a:pPr>
            <a:r>
              <a:rPr lang="fr-FR" sz="2400" dirty="0">
                <a:latin typeface="+mj-lt"/>
              </a:rPr>
              <a:t>Quelle place pour la sobriété dans la prise en charge de pathologies malignes ?</a:t>
            </a:r>
          </a:p>
          <a:p>
            <a:pPr marL="342900" indent="-342900">
              <a:buFont typeface="Wingdings" panose="05000000000000000000" pitchFamily="2" charset="2"/>
              <a:buChar char="§"/>
            </a:pPr>
            <a:endParaRPr lang="fr-FR" sz="2400" dirty="0">
              <a:latin typeface="+mj-lt"/>
            </a:endParaRPr>
          </a:p>
          <a:p>
            <a:pPr marL="342900" indent="-342900">
              <a:buFont typeface="Wingdings" panose="05000000000000000000" pitchFamily="2" charset="2"/>
              <a:buChar char="§"/>
            </a:pPr>
            <a:r>
              <a:rPr lang="fr-FR" sz="2400" dirty="0">
                <a:latin typeface="+mj-lt"/>
              </a:rPr>
              <a:t>Quel est l’impact carbone d'un protocole de recherche thérapeutique ? Comment la recherche académique peut-elle reprendre la main sur les schémas thérapeutiques ? </a:t>
            </a:r>
          </a:p>
          <a:p>
            <a:pPr marL="342900" indent="-342900">
              <a:buFont typeface="Wingdings" panose="05000000000000000000" pitchFamily="2" charset="2"/>
              <a:buChar char="§"/>
            </a:pPr>
            <a:endParaRPr lang="fr-FR" sz="2400" dirty="0">
              <a:latin typeface="+mj-lt"/>
            </a:endParaRPr>
          </a:p>
          <a:p>
            <a:pPr marL="342900" indent="-342900">
              <a:buFont typeface="Wingdings" panose="05000000000000000000" pitchFamily="2" charset="2"/>
              <a:buChar char="§"/>
            </a:pPr>
            <a:r>
              <a:rPr lang="fr-FR" sz="2400" dirty="0">
                <a:latin typeface="+mj-lt"/>
              </a:rPr>
              <a:t>Réflexion éthique autour </a:t>
            </a:r>
            <a:r>
              <a:rPr lang="fr-FR" sz="2400" dirty="0">
                <a:solidFill>
                  <a:schemeClr val="tx1"/>
                </a:solidFill>
                <a:latin typeface="+mj-lt"/>
              </a:rPr>
              <a:t>de la </a:t>
            </a:r>
            <a:r>
              <a:rPr lang="fr-FR" sz="2400" dirty="0">
                <a:solidFill>
                  <a:schemeClr val="tx1"/>
                </a:solidFill>
                <a:effectLst/>
                <a:latin typeface="+mj-lt"/>
                <a:ea typeface="Calibri" panose="020F0502020204030204" pitchFamily="34" charset="0"/>
              </a:rPr>
              <a:t>notion de juste soin/obstination thérapeutique dans un monde fini </a:t>
            </a:r>
            <a:r>
              <a:rPr lang="fr-FR" sz="2400" dirty="0">
                <a:solidFill>
                  <a:schemeClr val="tx1"/>
                </a:solidFill>
                <a:latin typeface="+mj-lt"/>
              </a:rPr>
              <a:t>?</a:t>
            </a:r>
          </a:p>
          <a:p>
            <a:pPr marL="342900" indent="-342900">
              <a:buFont typeface="Wingdings" panose="05000000000000000000" pitchFamily="2" charset="2"/>
              <a:buChar char="§"/>
            </a:pPr>
            <a:endParaRPr lang="fr-FR" sz="2400" b="0" i="0" dirty="0">
              <a:solidFill>
                <a:schemeClr val="tx1"/>
              </a:solidFill>
              <a:effectLst/>
              <a:latin typeface="+mj-lt"/>
            </a:endParaRPr>
          </a:p>
          <a:p>
            <a:pPr marL="342900" indent="-342900">
              <a:buFont typeface="Wingdings" panose="05000000000000000000" pitchFamily="2" charset="2"/>
              <a:buChar char="§"/>
            </a:pPr>
            <a:r>
              <a:rPr lang="fr-FR" sz="2400" i="1" dirty="0">
                <a:solidFill>
                  <a:schemeClr val="tx1"/>
                </a:solidFill>
                <a:latin typeface="+mj-lt"/>
              </a:rPr>
              <a:t>Enjeux motivants pour les jeunes collègues, redonne du sens, décloisonnement interprofessionnel</a:t>
            </a:r>
            <a:endParaRPr lang="fr-FR" sz="2400" b="0" i="1" dirty="0">
              <a:solidFill>
                <a:srgbClr val="000000"/>
              </a:solidFill>
              <a:effectLst/>
              <a:latin typeface="+mj-lt"/>
            </a:endParaRPr>
          </a:p>
          <a:p>
            <a:pPr marL="342900" indent="-342900">
              <a:buFont typeface="Wingdings" panose="05000000000000000000" pitchFamily="2" charset="2"/>
              <a:buChar char="§"/>
            </a:pPr>
            <a:endParaRPr lang="fr-FR" sz="2400" b="0" i="0" dirty="0">
              <a:solidFill>
                <a:srgbClr val="000000"/>
              </a:solidFill>
              <a:effectLst/>
              <a:latin typeface="+mj-lt"/>
            </a:endParaRPr>
          </a:p>
          <a:p>
            <a:endParaRPr lang="fr-FR" sz="2400" b="0" i="0" dirty="0">
              <a:solidFill>
                <a:srgbClr val="000000"/>
              </a:solidFill>
              <a:effectLst/>
              <a:latin typeface="+mj-lt"/>
            </a:endParaRPr>
          </a:p>
        </p:txBody>
      </p:sp>
      <p:sp>
        <p:nvSpPr>
          <p:cNvPr id="8" name="Espace réservé du pied de page 15">
            <a:extLst>
              <a:ext uri="{FF2B5EF4-FFF2-40B4-BE49-F238E27FC236}">
                <a16:creationId xmlns:a16="http://schemas.microsoft.com/office/drawing/2014/main" id="{EE249B2E-74C3-4CFD-8BE2-6935E7E1D9F3}"/>
              </a:ext>
            </a:extLst>
          </p:cNvPr>
          <p:cNvSpPr txBox="1">
            <a:spLocks/>
          </p:cNvSpPr>
          <p:nvPr/>
        </p:nvSpPr>
        <p:spPr>
          <a:xfrm>
            <a:off x="695325" y="6489700"/>
            <a:ext cx="8058150" cy="368300"/>
          </a:xfrm>
          <a:prstGeom prst="rect">
            <a:avLst/>
          </a:prstGeom>
          <a:noFill/>
        </p:spPr>
        <p:txBody>
          <a:bodyPr vert="horz" lIns="0" tIns="0" rIns="0" bIns="0" rtlCol="0" anchor="ctr"/>
          <a:lstStyle>
            <a:defPPr>
              <a:defRPr lang="fr-FR"/>
            </a:defPPr>
            <a:lvl1pPr marL="0" indent="0" algn="l" defTabSz="914400" rtl="0" eaLnBrk="1" latinLnBrk="0" hangingPunct="1">
              <a:tabLst/>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solidFill>
                  <a:srgbClr val="FFFFFF"/>
                </a:solidFill>
                <a:latin typeface="Arial"/>
              </a:rPr>
              <a:t>The Shift Project</a:t>
            </a:r>
            <a:endParaRPr lang="fr-FR" dirty="0"/>
          </a:p>
        </p:txBody>
      </p:sp>
      <p:sp>
        <p:nvSpPr>
          <p:cNvPr id="3" name="Espace réservé du pied de page 2">
            <a:extLst>
              <a:ext uri="{FF2B5EF4-FFF2-40B4-BE49-F238E27FC236}">
                <a16:creationId xmlns:a16="http://schemas.microsoft.com/office/drawing/2014/main" id="{AE0A8272-8DD3-4212-A015-A99FE5E51964}"/>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
        <p:nvSpPr>
          <p:cNvPr id="4" name="Espace réservé du numéro de diapositive 3">
            <a:extLst>
              <a:ext uri="{FF2B5EF4-FFF2-40B4-BE49-F238E27FC236}">
                <a16:creationId xmlns:a16="http://schemas.microsoft.com/office/drawing/2014/main" id="{3BE75510-8CA4-4792-ABE8-464D4C21F4B1}"/>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29</a:t>
            </a:fld>
            <a:endParaRPr lang="en-US" dirty="0"/>
          </a:p>
        </p:txBody>
      </p:sp>
      <p:sp>
        <p:nvSpPr>
          <p:cNvPr id="6" name="ZoneTexte 5">
            <a:extLst>
              <a:ext uri="{FF2B5EF4-FFF2-40B4-BE49-F238E27FC236}">
                <a16:creationId xmlns:a16="http://schemas.microsoft.com/office/drawing/2014/main" id="{9AD5EB24-8D58-C02B-EEDC-158BE2EF1AAA}"/>
              </a:ext>
            </a:extLst>
          </p:cNvPr>
          <p:cNvSpPr txBox="1"/>
          <p:nvPr/>
        </p:nvSpPr>
        <p:spPr>
          <a:xfrm>
            <a:off x="2525003" y="365356"/>
            <a:ext cx="8678778" cy="461665"/>
          </a:xfrm>
          <a:prstGeom prst="rect">
            <a:avLst/>
          </a:prstGeom>
          <a:noFill/>
        </p:spPr>
        <p:txBody>
          <a:bodyPr wrap="square">
            <a:spAutoFit/>
          </a:bodyPr>
          <a:lstStyle/>
          <a:p>
            <a:pPr algn="just" defTabSz="1219170">
              <a:spcAft>
                <a:spcPts val="400"/>
              </a:spcAft>
              <a:tabLst>
                <a:tab pos="0" algn="l"/>
                <a:tab pos="1219170" algn="l"/>
                <a:tab pos="2438339" algn="l"/>
                <a:tab pos="3657509" algn="l"/>
                <a:tab pos="4876678" algn="l"/>
              </a:tabLst>
            </a:pPr>
            <a:r>
              <a:rPr lang="fr-FR" sz="2400" b="1" dirty="0">
                <a:solidFill>
                  <a:srgbClr val="00B050"/>
                </a:solidFill>
                <a:latin typeface="+mj-lt"/>
              </a:rPr>
              <a:t>V</a:t>
            </a:r>
            <a:r>
              <a:rPr lang="fr-FR" sz="2400" b="1" i="0" dirty="0">
                <a:solidFill>
                  <a:srgbClr val="00B050"/>
                </a:solidFill>
                <a:effectLst/>
                <a:latin typeface="+mj-lt"/>
              </a:rPr>
              <a:t>ers une hématologie plus durable</a:t>
            </a:r>
            <a:endParaRPr lang="fr-FR" sz="2400" b="1" i="1" dirty="0">
              <a:solidFill>
                <a:srgbClr val="00B050"/>
              </a:solidFill>
              <a:effectLst/>
              <a:latin typeface="+mj-lt"/>
            </a:endParaRPr>
          </a:p>
        </p:txBody>
      </p:sp>
    </p:spTree>
    <p:extLst>
      <p:ext uri="{BB962C8B-B14F-4D97-AF65-F5344CB8AC3E}">
        <p14:creationId xmlns:p14="http://schemas.microsoft.com/office/powerpoint/2010/main" val="2596138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C802D-7A23-C2C5-9FC5-7894548D092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2DF549-5389-5CA4-C20E-47C9F812A6C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477E399-BA0B-D34E-7525-1FCF830024B7}"/>
              </a:ext>
            </a:extLst>
          </p:cNvPr>
          <p:cNvPicPr>
            <a:picLocks noChangeAspect="1"/>
          </p:cNvPicPr>
          <p:nvPr/>
        </p:nvPicPr>
        <p:blipFill rotWithShape="1">
          <a:blip r:embed="rId3"/>
          <a:srcRect l="3538" t="17801" r="27950" b="8001"/>
          <a:stretch/>
        </p:blipFill>
        <p:spPr>
          <a:xfrm>
            <a:off x="1203158" y="167920"/>
            <a:ext cx="9881937" cy="6020030"/>
          </a:xfrm>
          <a:prstGeom prst="rect">
            <a:avLst/>
          </a:prstGeom>
        </p:spPr>
      </p:pic>
      <p:sp>
        <p:nvSpPr>
          <p:cNvPr id="6" name="ZoneTexte 5">
            <a:extLst>
              <a:ext uri="{FF2B5EF4-FFF2-40B4-BE49-F238E27FC236}">
                <a16:creationId xmlns:a16="http://schemas.microsoft.com/office/drawing/2014/main" id="{09DAA2A3-833D-1152-CD6B-F94144111B42}"/>
              </a:ext>
            </a:extLst>
          </p:cNvPr>
          <p:cNvSpPr txBox="1"/>
          <p:nvPr/>
        </p:nvSpPr>
        <p:spPr>
          <a:xfrm>
            <a:off x="6960096" y="6435990"/>
            <a:ext cx="3600400" cy="307777"/>
          </a:xfrm>
          <a:prstGeom prst="rect">
            <a:avLst/>
          </a:prstGeom>
          <a:noFill/>
        </p:spPr>
        <p:txBody>
          <a:bodyPr wrap="square" rtlCol="0">
            <a:spAutoFit/>
          </a:bodyPr>
          <a:lstStyle/>
          <a:p>
            <a:r>
              <a:rPr lang="fr-FR" i="1" dirty="0"/>
              <a:t>In </a:t>
            </a:r>
            <a:r>
              <a:rPr lang="fr-FR" i="1" dirty="0" err="1"/>
              <a:t>courtesy</a:t>
            </a:r>
            <a:r>
              <a:rPr lang="fr-FR" i="1" dirty="0"/>
              <a:t> of Antoine </a:t>
            </a:r>
            <a:r>
              <a:rPr lang="fr-FR" i="1" dirty="0" err="1"/>
              <a:t>Flahaut</a:t>
            </a:r>
            <a:r>
              <a:rPr lang="fr-FR" i="1" dirty="0"/>
              <a:t>, HUG</a:t>
            </a:r>
          </a:p>
        </p:txBody>
      </p:sp>
    </p:spTree>
    <p:extLst>
      <p:ext uri="{BB962C8B-B14F-4D97-AF65-F5344CB8AC3E}">
        <p14:creationId xmlns:p14="http://schemas.microsoft.com/office/powerpoint/2010/main" val="3451520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ZoneTexte 4">
            <a:extLst>
              <a:ext uri="{FF2B5EF4-FFF2-40B4-BE49-F238E27FC236}">
                <a16:creationId xmlns:a16="http://schemas.microsoft.com/office/drawing/2014/main" id="{36324559-A68D-2164-BC0C-C36839B408D9}"/>
              </a:ext>
            </a:extLst>
          </p:cNvPr>
          <p:cNvSpPr txBox="1">
            <a:spLocks noChangeArrowheads="1"/>
          </p:cNvSpPr>
          <p:nvPr/>
        </p:nvSpPr>
        <p:spPr bwMode="auto">
          <a:xfrm>
            <a:off x="1644391" y="44375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defRPr/>
            </a:pPr>
            <a:r>
              <a:rPr lang="fr-FR" altLang="fr-FR" sz="1800" kern="1200" dirty="0">
                <a:cs typeface="+mn-cs"/>
                <a:hlinkClick r:id="rId2">
                  <a:extLst>
                    <a:ext uri="{A12FA001-AC4F-418D-AE19-62706E023703}">
                      <ahyp:hlinkClr xmlns:ahyp="http://schemas.microsoft.com/office/drawing/2018/hyperlinkcolor" xmlns="" val="tx"/>
                    </a:ext>
                  </a:extLst>
                </a:hlinkClick>
              </a:rPr>
              <a:t>https://www.lancetcountdown.org/</a:t>
            </a:r>
            <a:endParaRPr lang="fr-FR" altLang="fr-FR" sz="1800" kern="1200" dirty="0">
              <a:cs typeface="+mn-cs"/>
            </a:endParaRPr>
          </a:p>
          <a:p>
            <a:pPr eaLnBrk="0" fontAlgn="base" hangingPunct="0">
              <a:spcBef>
                <a:spcPct val="0"/>
              </a:spcBef>
              <a:spcAft>
                <a:spcPct val="0"/>
              </a:spcAft>
              <a:buClrTx/>
              <a:defRPr/>
            </a:pPr>
            <a:endParaRPr lang="fr-FR" altLang="fr-FR" sz="1800" kern="1200" dirty="0">
              <a:cs typeface="+mn-cs"/>
            </a:endParaRPr>
          </a:p>
        </p:txBody>
      </p:sp>
      <p:sp>
        <p:nvSpPr>
          <p:cNvPr id="326660" name="ZoneTexte 8">
            <a:extLst>
              <a:ext uri="{FF2B5EF4-FFF2-40B4-BE49-F238E27FC236}">
                <a16:creationId xmlns:a16="http://schemas.microsoft.com/office/drawing/2014/main" id="{3015E5C9-A9DF-4D87-2738-DE3C9FC529F5}"/>
              </a:ext>
            </a:extLst>
          </p:cNvPr>
          <p:cNvSpPr txBox="1">
            <a:spLocks noChangeArrowheads="1"/>
          </p:cNvSpPr>
          <p:nvPr/>
        </p:nvSpPr>
        <p:spPr bwMode="auto">
          <a:xfrm>
            <a:off x="1644391" y="4981164"/>
            <a:ext cx="7055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defRPr/>
            </a:pPr>
            <a:r>
              <a:rPr lang="fr-FR" altLang="fr-FR" sz="1800" kern="1200" dirty="0">
                <a:cs typeface="+mn-cs"/>
                <a:hlinkClick r:id="rId3">
                  <a:extLst>
                    <a:ext uri="{A12FA001-AC4F-418D-AE19-62706E023703}">
                      <ahyp:hlinkClr xmlns:ahyp="http://schemas.microsoft.com/office/drawing/2018/hyperlinkcolor" xmlns="" val="tx"/>
                    </a:ext>
                  </a:extLst>
                </a:hlinkClick>
              </a:rPr>
              <a:t>https://www.ipcc.ch/languages-2/francais/publications/</a:t>
            </a:r>
            <a:endParaRPr lang="fr-FR" altLang="fr-FR" sz="1800" kern="1200" dirty="0">
              <a:cs typeface="+mn-cs"/>
            </a:endParaRPr>
          </a:p>
        </p:txBody>
      </p:sp>
      <p:sp>
        <p:nvSpPr>
          <p:cNvPr id="326661" name="ZoneTexte 10">
            <a:extLst>
              <a:ext uri="{FF2B5EF4-FFF2-40B4-BE49-F238E27FC236}">
                <a16:creationId xmlns:a16="http://schemas.microsoft.com/office/drawing/2014/main" id="{DAC553B2-DCA1-96E7-D18B-0AF691A05AE7}"/>
              </a:ext>
            </a:extLst>
          </p:cNvPr>
          <p:cNvSpPr txBox="1">
            <a:spLocks noChangeArrowheads="1"/>
          </p:cNvSpPr>
          <p:nvPr/>
        </p:nvSpPr>
        <p:spPr bwMode="auto">
          <a:xfrm>
            <a:off x="1745908" y="5447789"/>
            <a:ext cx="87130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defRPr/>
            </a:pPr>
            <a:r>
              <a:rPr lang="fr-FR" altLang="fr-FR" sz="1800" kern="1200" dirty="0">
                <a:cs typeface="+mn-cs"/>
                <a:hlinkClick r:id="rId4">
                  <a:extLst>
                    <a:ext uri="{A12FA001-AC4F-418D-AE19-62706E023703}">
                      <ahyp:hlinkClr xmlns:ahyp="http://schemas.microsoft.com/office/drawing/2018/hyperlinkcolor" xmlns="" val="tx"/>
                    </a:ext>
                  </a:extLst>
                </a:hlinkClick>
              </a:rPr>
              <a:t>https://theshiftproject.org/</a:t>
            </a:r>
            <a:endParaRPr lang="fr-FR" altLang="fr-FR" sz="1800" kern="1200" dirty="0">
              <a:cs typeface="+mn-cs"/>
            </a:endParaRPr>
          </a:p>
          <a:p>
            <a:pPr>
              <a:spcBef>
                <a:spcPct val="0"/>
              </a:spcBef>
              <a:spcAft>
                <a:spcPct val="0"/>
              </a:spcAft>
              <a:buClrTx/>
              <a:defRPr/>
            </a:pPr>
            <a:endParaRPr lang="fr-FR" altLang="fr-FR" dirty="0"/>
          </a:p>
          <a:p>
            <a:pPr eaLnBrk="0" fontAlgn="base" hangingPunct="0">
              <a:spcBef>
                <a:spcPct val="0"/>
              </a:spcBef>
              <a:spcAft>
                <a:spcPct val="0"/>
              </a:spcAft>
              <a:defRPr/>
            </a:pPr>
            <a:endParaRPr lang="fr-FR" altLang="fr-FR" dirty="0">
              <a:cs typeface="Arial" panose="020B0604020202020204" pitchFamily="34" charset="0"/>
            </a:endParaRPr>
          </a:p>
          <a:p>
            <a:pPr eaLnBrk="0" fontAlgn="base" hangingPunct="0">
              <a:spcBef>
                <a:spcPct val="0"/>
              </a:spcBef>
              <a:spcAft>
                <a:spcPct val="0"/>
              </a:spcAft>
              <a:defRPr/>
            </a:pPr>
            <a:endParaRPr lang="fr-FR" altLang="fr-FR" dirty="0">
              <a:cs typeface="Arial" panose="020B0604020202020204" pitchFamily="34" charset="0"/>
            </a:endParaRPr>
          </a:p>
        </p:txBody>
      </p:sp>
      <p:sp>
        <p:nvSpPr>
          <p:cNvPr id="326662" name="ZoneTexte 9">
            <a:extLst>
              <a:ext uri="{FF2B5EF4-FFF2-40B4-BE49-F238E27FC236}">
                <a16:creationId xmlns:a16="http://schemas.microsoft.com/office/drawing/2014/main" id="{360370FD-C5F4-46E5-3CEB-D79C5AEEDFEB}"/>
              </a:ext>
            </a:extLst>
          </p:cNvPr>
          <p:cNvSpPr txBox="1">
            <a:spLocks noChangeArrowheads="1"/>
          </p:cNvSpPr>
          <p:nvPr/>
        </p:nvSpPr>
        <p:spPr bwMode="auto">
          <a:xfrm>
            <a:off x="205274" y="394548"/>
            <a:ext cx="1025372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defRPr/>
            </a:pPr>
            <a:r>
              <a:rPr lang="fr-FR" altLang="fr-FR" sz="2400" b="1" kern="1200" dirty="0">
                <a:solidFill>
                  <a:srgbClr val="00B050"/>
                </a:solidFill>
                <a:cs typeface="+mn-cs"/>
              </a:rPr>
              <a:t>Merci  au groupe Hémato-green et </a:t>
            </a:r>
          </a:p>
          <a:p>
            <a:pPr eaLnBrk="0" fontAlgn="base" hangingPunct="0">
              <a:spcBef>
                <a:spcPct val="0"/>
              </a:spcBef>
              <a:spcAft>
                <a:spcPct val="0"/>
              </a:spcAft>
              <a:buClrTx/>
              <a:defRPr/>
            </a:pPr>
            <a:r>
              <a:rPr lang="fr-FR" altLang="fr-FR" sz="2400" b="1" kern="1200" dirty="0">
                <a:solidFill>
                  <a:srgbClr val="00B050"/>
                </a:solidFill>
                <a:cs typeface="+mn-cs"/>
              </a:rPr>
              <a:t>au Shift </a:t>
            </a:r>
            <a:r>
              <a:rPr lang="fr-FR" altLang="fr-FR" sz="2400" b="1" kern="1200" dirty="0" err="1">
                <a:solidFill>
                  <a:srgbClr val="00B050"/>
                </a:solidFill>
                <a:cs typeface="+mn-cs"/>
              </a:rPr>
              <a:t>project</a:t>
            </a:r>
            <a:r>
              <a:rPr lang="fr-FR" altLang="fr-FR" sz="2400" b="1" kern="1200" dirty="0">
                <a:solidFill>
                  <a:srgbClr val="00B050"/>
                </a:solidFill>
                <a:cs typeface="+mn-cs"/>
              </a:rPr>
              <a:t> santé :</a:t>
            </a:r>
            <a:r>
              <a:rPr lang="fr-FR" sz="2400" dirty="0">
                <a:solidFill>
                  <a:schemeClr val="tx1"/>
                </a:solidFill>
                <a:effectLst/>
                <a:latin typeface="+mn-lt"/>
              </a:rPr>
              <a:t> Laurie </a:t>
            </a:r>
            <a:r>
              <a:rPr lang="fr-FR" sz="2400" dirty="0" err="1">
                <a:solidFill>
                  <a:schemeClr val="tx1"/>
                </a:solidFill>
                <a:effectLst/>
                <a:latin typeface="+mn-lt"/>
              </a:rPr>
              <a:t>Marrauld</a:t>
            </a:r>
            <a:r>
              <a:rPr lang="fr-FR" sz="2400" dirty="0">
                <a:solidFill>
                  <a:schemeClr val="tx1"/>
                </a:solidFill>
                <a:effectLst/>
                <a:latin typeface="+mn-lt"/>
              </a:rPr>
              <a:t>, Mathis </a:t>
            </a:r>
            <a:r>
              <a:rPr lang="fr-FR" sz="2400" dirty="0" err="1">
                <a:solidFill>
                  <a:schemeClr val="tx1"/>
                </a:solidFill>
                <a:effectLst/>
                <a:latin typeface="+mn-lt"/>
              </a:rPr>
              <a:t>Egnell</a:t>
            </a:r>
            <a:r>
              <a:rPr lang="fr-FR" sz="2400" dirty="0">
                <a:solidFill>
                  <a:schemeClr val="tx1"/>
                </a:solidFill>
                <a:effectLst/>
                <a:latin typeface="+mn-lt"/>
              </a:rPr>
              <a:t>, Baptiste Verneuil</a:t>
            </a: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r>
              <a:rPr lang="fr-FR" altLang="fr-FR" sz="2400" b="1" kern="1200" dirty="0">
                <a:solidFill>
                  <a:srgbClr val="00B050"/>
                </a:solidFill>
                <a:cs typeface="+mn-cs"/>
              </a:rPr>
              <a:t>Merci pour votre attention !</a:t>
            </a: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endParaRPr lang="fr-FR" altLang="fr-FR" sz="2400" b="1" kern="1200" dirty="0">
              <a:solidFill>
                <a:srgbClr val="00B050"/>
              </a:solidFill>
              <a:cs typeface="+mn-cs"/>
            </a:endParaRPr>
          </a:p>
          <a:p>
            <a:pPr algn="ctr" eaLnBrk="0" fontAlgn="base" hangingPunct="0">
              <a:spcBef>
                <a:spcPct val="0"/>
              </a:spcBef>
              <a:spcAft>
                <a:spcPct val="0"/>
              </a:spcAft>
              <a:buClrTx/>
              <a:defRPr/>
            </a:pPr>
            <a:endParaRPr lang="fr-FR" altLang="fr-FR" sz="2400" b="1" kern="1200" dirty="0">
              <a:solidFill>
                <a:srgbClr val="00B050"/>
              </a:solidFill>
              <a:cs typeface="+mn-cs"/>
            </a:endParaRPr>
          </a:p>
          <a:p>
            <a:pPr eaLnBrk="0" fontAlgn="base" hangingPunct="0">
              <a:spcBef>
                <a:spcPct val="0"/>
              </a:spcBef>
              <a:spcAft>
                <a:spcPct val="0"/>
              </a:spcAft>
              <a:buClrTx/>
              <a:defRPr/>
            </a:pPr>
            <a:r>
              <a:rPr lang="fr-FR" altLang="fr-FR" sz="2400" b="1" kern="1200" dirty="0">
                <a:solidFill>
                  <a:srgbClr val="00B050"/>
                </a:solidFill>
                <a:cs typeface="+mn-cs"/>
              </a:rPr>
              <a:t>Pour aller plus loin :</a:t>
            </a:r>
          </a:p>
        </p:txBody>
      </p:sp>
      <p:sp>
        <p:nvSpPr>
          <p:cNvPr id="3" name="Rectangle 2">
            <a:extLst>
              <a:ext uri="{FF2B5EF4-FFF2-40B4-BE49-F238E27FC236}">
                <a16:creationId xmlns:a16="http://schemas.microsoft.com/office/drawing/2014/main" id="{C0F858CE-063A-7460-9F82-1B333F444547}"/>
              </a:ext>
            </a:extLst>
          </p:cNvPr>
          <p:cNvSpPr/>
          <p:nvPr/>
        </p:nvSpPr>
        <p:spPr>
          <a:xfrm>
            <a:off x="0" y="6270171"/>
            <a:ext cx="12192000" cy="584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clipart, dessin humoristique, illustration&#10;&#10;Description générée automatiquement">
            <a:extLst>
              <a:ext uri="{FF2B5EF4-FFF2-40B4-BE49-F238E27FC236}">
                <a16:creationId xmlns:a16="http://schemas.microsoft.com/office/drawing/2014/main" id="{0E43157E-F875-B744-0D78-CDBD6C7510AA}"/>
              </a:ext>
            </a:extLst>
          </p:cNvPr>
          <p:cNvPicPr>
            <a:picLocks noChangeAspect="1"/>
          </p:cNvPicPr>
          <p:nvPr/>
        </p:nvPicPr>
        <p:blipFill>
          <a:blip r:embed="rId5"/>
          <a:stretch>
            <a:fillRect/>
          </a:stretch>
        </p:blipFill>
        <p:spPr>
          <a:xfrm>
            <a:off x="9370676" y="3552859"/>
            <a:ext cx="2527441" cy="252744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E756045E-5215-66CE-F3A0-1B6233441610}"/>
              </a:ext>
            </a:extLst>
          </p:cNvPr>
          <p:cNvSpPr txBox="1">
            <a:spLocks noChangeArrowheads="1"/>
          </p:cNvSpPr>
          <p:nvPr/>
        </p:nvSpPr>
        <p:spPr bwMode="auto">
          <a:xfrm>
            <a:off x="216402" y="-79316"/>
            <a:ext cx="9555559"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defTabSz="449263" fontAlgn="base">
              <a:lnSpc>
                <a:spcPct val="90000"/>
              </a:lnSpc>
              <a:spcBef>
                <a:spcPct val="0"/>
              </a:spcBef>
              <a:spcAft>
                <a:spcPct val="0"/>
              </a:spcAft>
              <a:buClrTx/>
            </a:pPr>
            <a:r>
              <a:rPr lang="fr-FR" altLang="fr-FR" sz="2400" b="1" dirty="0">
                <a:solidFill>
                  <a:schemeClr val="tx2"/>
                </a:solidFill>
                <a:latin typeface="+mj-lt"/>
                <a:ea typeface="+mj-ea"/>
                <a:cs typeface="+mj-cs"/>
              </a:rPr>
              <a:t>Périmètre de l’étude</a:t>
            </a:r>
          </a:p>
        </p:txBody>
      </p:sp>
      <p:sp>
        <p:nvSpPr>
          <p:cNvPr id="3" name="Espace réservé du pied de page 2">
            <a:extLst>
              <a:ext uri="{FF2B5EF4-FFF2-40B4-BE49-F238E27FC236}">
                <a16:creationId xmlns:a16="http://schemas.microsoft.com/office/drawing/2014/main" id="{1C1452A2-AC66-4C89-977F-007873785896}"/>
              </a:ext>
            </a:extLst>
          </p:cNvPr>
          <p:cNvSpPr>
            <a:spLocks noGrp="1"/>
          </p:cNvSpPr>
          <p:nvPr>
            <p:ph type="ftr" sz="quarter" idx="19"/>
          </p:nvPr>
        </p:nvSpPr>
        <p:spPr/>
        <p:txBody>
          <a:bodyPr/>
          <a:lstStyle/>
          <a:p>
            <a:r>
              <a:rPr lang="fr-FR"/>
              <a:t>The Shift Project – Décarbonons la Santé pour soigner durablement – 25 mars 2024</a:t>
            </a:r>
            <a:endParaRPr lang="fr-FR" dirty="0"/>
          </a:p>
        </p:txBody>
      </p:sp>
      <p:grpSp>
        <p:nvGrpSpPr>
          <p:cNvPr id="10" name="Groupe 9">
            <a:extLst>
              <a:ext uri="{FF2B5EF4-FFF2-40B4-BE49-F238E27FC236}">
                <a16:creationId xmlns:a16="http://schemas.microsoft.com/office/drawing/2014/main" id="{29187BA4-96C8-4595-A0F1-9E85ADA0348D}"/>
              </a:ext>
            </a:extLst>
          </p:cNvPr>
          <p:cNvGrpSpPr/>
          <p:nvPr/>
        </p:nvGrpSpPr>
        <p:grpSpPr>
          <a:xfrm>
            <a:off x="1802852" y="678873"/>
            <a:ext cx="8283258" cy="5731983"/>
            <a:chOff x="1927542" y="807361"/>
            <a:chExt cx="7787958" cy="5243277"/>
          </a:xfrm>
        </p:grpSpPr>
        <p:pic>
          <p:nvPicPr>
            <p:cNvPr id="11" name="Image 10">
              <a:extLst>
                <a:ext uri="{FF2B5EF4-FFF2-40B4-BE49-F238E27FC236}">
                  <a16:creationId xmlns:a16="http://schemas.microsoft.com/office/drawing/2014/main" id="{E29AE318-6F9E-4BB2-A698-DCA67AFFA1C8}"/>
                </a:ext>
              </a:extLst>
            </p:cNvPr>
            <p:cNvPicPr>
              <a:picLocks noChangeAspect="1"/>
            </p:cNvPicPr>
            <p:nvPr/>
          </p:nvPicPr>
          <p:blipFill>
            <a:blip r:embed="rId3"/>
            <a:srcRect t="5294" b="3543"/>
            <a:stretch/>
          </p:blipFill>
          <p:spPr bwMode="auto">
            <a:xfrm>
              <a:off x="1927542" y="807361"/>
              <a:ext cx="7787958" cy="5243277"/>
            </a:xfrm>
            <a:prstGeom prst="rect">
              <a:avLst/>
            </a:prstGeom>
            <a:ln>
              <a:noFill/>
            </a:ln>
          </p:spPr>
        </p:pic>
        <p:sp>
          <p:nvSpPr>
            <p:cNvPr id="12" name="Rectangle 11">
              <a:extLst>
                <a:ext uri="{FF2B5EF4-FFF2-40B4-BE49-F238E27FC236}">
                  <a16:creationId xmlns:a16="http://schemas.microsoft.com/office/drawing/2014/main" id="{5E217C78-1858-4BD6-B1E4-3EE6A9EEEBB5}"/>
                </a:ext>
              </a:extLst>
            </p:cNvPr>
            <p:cNvSpPr/>
            <p:nvPr/>
          </p:nvSpPr>
          <p:spPr>
            <a:xfrm>
              <a:off x="7825563" y="1935126"/>
              <a:ext cx="1307804" cy="350874"/>
            </a:xfrm>
            <a:prstGeom prst="rect">
              <a:avLst/>
            </a:prstGeom>
            <a:solidFill>
              <a:srgbClr val="011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Mais aussi</a:t>
              </a:r>
            </a:p>
          </p:txBody>
        </p:sp>
      </p:grpSp>
      <p:sp>
        <p:nvSpPr>
          <p:cNvPr id="2" name="Espace réservé du numéro de diapositive 1">
            <a:extLst>
              <a:ext uri="{FF2B5EF4-FFF2-40B4-BE49-F238E27FC236}">
                <a16:creationId xmlns:a16="http://schemas.microsoft.com/office/drawing/2014/main" id="{083D767C-A65D-4670-A02F-572A0672B3B6}"/>
              </a:ext>
            </a:extLst>
          </p:cNvPr>
          <p:cNvSpPr>
            <a:spLocks noGrp="1"/>
          </p:cNvSpPr>
          <p:nvPr>
            <p:ph type="sldNum" sz="quarter" idx="82"/>
          </p:nvPr>
        </p:nvSpPr>
        <p:spPr/>
        <p:txBody>
          <a:bodyPr/>
          <a:lstStyle/>
          <a:p>
            <a:fld id="{00E0E155-A4C6-4C24-B5DD-AE65EC126F8C}" type="slidenum">
              <a:rPr lang="fr-FR" smtClean="0"/>
              <a:pPr/>
              <a:t>31</a:t>
            </a:fld>
            <a:endParaRPr lang="fr-FR" dirty="0"/>
          </a:p>
        </p:txBody>
      </p:sp>
    </p:spTree>
    <p:extLst>
      <p:ext uri="{BB962C8B-B14F-4D97-AF65-F5344CB8AC3E}">
        <p14:creationId xmlns:p14="http://schemas.microsoft.com/office/powerpoint/2010/main" val="14837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BBBED-6A56-3D83-A61F-314D1D217DB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FA2D2C-1323-C155-3DA3-20423610FC8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DD4CEFE5-EE5B-9963-92E5-8FECDE611C69}"/>
              </a:ext>
            </a:extLst>
          </p:cNvPr>
          <p:cNvPicPr>
            <a:picLocks noChangeAspect="1"/>
          </p:cNvPicPr>
          <p:nvPr/>
        </p:nvPicPr>
        <p:blipFill rotWithShape="1">
          <a:blip r:embed="rId3"/>
          <a:srcRect l="18500" t="10895" r="18500" b="16400"/>
          <a:stretch/>
        </p:blipFill>
        <p:spPr>
          <a:xfrm>
            <a:off x="1245743" y="52679"/>
            <a:ext cx="9833244" cy="6383309"/>
          </a:xfrm>
          <a:prstGeom prst="rect">
            <a:avLst/>
          </a:prstGeom>
        </p:spPr>
      </p:pic>
      <p:sp>
        <p:nvSpPr>
          <p:cNvPr id="6" name="ZoneTexte 5">
            <a:extLst>
              <a:ext uri="{FF2B5EF4-FFF2-40B4-BE49-F238E27FC236}">
                <a16:creationId xmlns:a16="http://schemas.microsoft.com/office/drawing/2014/main" id="{DFD0551F-AE61-65F3-93A1-62829D4871B2}"/>
              </a:ext>
            </a:extLst>
          </p:cNvPr>
          <p:cNvSpPr txBox="1"/>
          <p:nvPr/>
        </p:nvSpPr>
        <p:spPr>
          <a:xfrm>
            <a:off x="6960096" y="6435989"/>
            <a:ext cx="3600400" cy="369332"/>
          </a:xfrm>
          <a:prstGeom prst="rect">
            <a:avLst/>
          </a:prstGeom>
          <a:noFill/>
        </p:spPr>
        <p:txBody>
          <a:bodyPr wrap="square" rtlCol="0">
            <a:spAutoFit/>
          </a:bodyPr>
          <a:lstStyle/>
          <a:p>
            <a:pPr>
              <a:buClrTx/>
              <a:defRPr/>
            </a:pPr>
            <a:r>
              <a:rPr lang="fr-FR" sz="1800" i="1" kern="1200" dirty="0">
                <a:solidFill>
                  <a:prstClr val="black"/>
                </a:solidFill>
                <a:latin typeface="Calibri"/>
                <a:ea typeface="+mn-ea"/>
                <a:cs typeface="+mn-cs"/>
              </a:rPr>
              <a:t>In </a:t>
            </a:r>
            <a:r>
              <a:rPr lang="fr-FR" sz="1800" i="1" kern="1200" dirty="0" err="1">
                <a:solidFill>
                  <a:prstClr val="black"/>
                </a:solidFill>
                <a:latin typeface="Calibri"/>
                <a:ea typeface="+mn-ea"/>
                <a:cs typeface="+mn-cs"/>
              </a:rPr>
              <a:t>courtesy</a:t>
            </a:r>
            <a:r>
              <a:rPr lang="fr-FR" sz="1800" i="1" kern="1200" dirty="0">
                <a:solidFill>
                  <a:prstClr val="black"/>
                </a:solidFill>
                <a:latin typeface="Calibri"/>
                <a:ea typeface="+mn-ea"/>
                <a:cs typeface="+mn-cs"/>
              </a:rPr>
              <a:t> of Sam Myers, Harvard</a:t>
            </a:r>
          </a:p>
        </p:txBody>
      </p:sp>
    </p:spTree>
    <p:extLst>
      <p:ext uri="{BB962C8B-B14F-4D97-AF65-F5344CB8AC3E}">
        <p14:creationId xmlns:p14="http://schemas.microsoft.com/office/powerpoint/2010/main" val="14093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1362" name="Picture 2" descr="Katrina1545zC-050828-1kg12">
            <a:extLst>
              <a:ext uri="{FF2B5EF4-FFF2-40B4-BE49-F238E27FC236}">
                <a16:creationId xmlns:a16="http://schemas.microsoft.com/office/drawing/2014/main" id="{60999F48-474F-47B8-FBE7-14C507783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42" r="25977"/>
          <a:stretch>
            <a:fillRect/>
          </a:stretch>
        </p:blipFill>
        <p:spPr bwMode="auto">
          <a:xfrm>
            <a:off x="1524000" y="2819400"/>
            <a:ext cx="12334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Picture 14">
            <a:extLst>
              <a:ext uri="{FF2B5EF4-FFF2-40B4-BE49-F238E27FC236}">
                <a16:creationId xmlns:a16="http://schemas.microsoft.com/office/drawing/2014/main" id="{3E2C9FBC-F024-44E1-2E5C-CF6693A7D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000" t="17500" r="10001" b="17500"/>
          <a:stretch>
            <a:fillRect/>
          </a:stretch>
        </p:blipFill>
        <p:spPr bwMode="auto">
          <a:xfrm>
            <a:off x="5167314" y="2857500"/>
            <a:ext cx="1214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4" name="Picture 15">
            <a:extLst>
              <a:ext uri="{FF2B5EF4-FFF2-40B4-BE49-F238E27FC236}">
                <a16:creationId xmlns:a16="http://schemas.microsoft.com/office/drawing/2014/main" id="{6291BA6B-2004-09A3-97E8-CD79D5EBD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428" r="2667"/>
          <a:stretch>
            <a:fillRect/>
          </a:stretch>
        </p:blipFill>
        <p:spPr bwMode="auto">
          <a:xfrm>
            <a:off x="2738439" y="2857500"/>
            <a:ext cx="1214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5" name="Picture 16">
            <a:extLst>
              <a:ext uri="{FF2B5EF4-FFF2-40B4-BE49-F238E27FC236}">
                <a16:creationId xmlns:a16="http://schemas.microsoft.com/office/drawing/2014/main" id="{59F8BCD3-78DC-A39D-454C-09B4B0463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44" r="12793"/>
          <a:stretch>
            <a:fillRect/>
          </a:stretch>
        </p:blipFill>
        <p:spPr bwMode="auto">
          <a:xfrm>
            <a:off x="3952875" y="2857501"/>
            <a:ext cx="121443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6" name="Picture 17">
            <a:extLst>
              <a:ext uri="{FF2B5EF4-FFF2-40B4-BE49-F238E27FC236}">
                <a16:creationId xmlns:a16="http://schemas.microsoft.com/office/drawing/2014/main" id="{3043D86A-353C-B46E-5AA8-8F572FB307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0" y="2857500"/>
            <a:ext cx="12144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7" name="Picture 18">
            <a:extLst>
              <a:ext uri="{FF2B5EF4-FFF2-40B4-BE49-F238E27FC236}">
                <a16:creationId xmlns:a16="http://schemas.microsoft.com/office/drawing/2014/main" id="{65F744C8-78CE-49F6-8347-0D5E9E004D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542"/>
          <a:stretch>
            <a:fillRect/>
          </a:stretch>
        </p:blipFill>
        <p:spPr bwMode="auto">
          <a:xfrm>
            <a:off x="7596188" y="2857500"/>
            <a:ext cx="16430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8" name="Picture 19">
            <a:extLst>
              <a:ext uri="{FF2B5EF4-FFF2-40B4-BE49-F238E27FC236}">
                <a16:creationId xmlns:a16="http://schemas.microsoft.com/office/drawing/2014/main" id="{096FD70A-3BCC-0EDC-F772-65DFBA771D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7522"/>
          <a:stretch>
            <a:fillRect/>
          </a:stretch>
        </p:blipFill>
        <p:spPr bwMode="auto">
          <a:xfrm>
            <a:off x="9239250" y="2857501"/>
            <a:ext cx="14287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9" name="Rectangle 2">
            <a:extLst>
              <a:ext uri="{FF2B5EF4-FFF2-40B4-BE49-F238E27FC236}">
                <a16:creationId xmlns:a16="http://schemas.microsoft.com/office/drawing/2014/main" id="{B94B1F88-C26D-3C9D-84D3-15E810DCEAA8}"/>
              </a:ext>
            </a:extLst>
          </p:cNvPr>
          <p:cNvSpPr>
            <a:spLocks noGrp="1" noChangeArrowheads="1"/>
          </p:cNvSpPr>
          <p:nvPr/>
        </p:nvSpPr>
        <p:spPr bwMode="auto">
          <a:xfrm>
            <a:off x="2566988" y="620713"/>
            <a:ext cx="668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a:spcBef>
                <a:spcPct val="0"/>
              </a:spcBef>
              <a:buFontTx/>
              <a:buNone/>
            </a:pPr>
            <a:endParaRPr lang="en-GB" altLang="fr-FR" sz="4400">
              <a:solidFill>
                <a:srgbClr val="1B488F"/>
              </a:solidFill>
              <a:latin typeface="Shaker 2 Lancet Regular" pitchFamily="50" charset="0"/>
            </a:endParaRPr>
          </a:p>
        </p:txBody>
      </p:sp>
      <p:grpSp>
        <p:nvGrpSpPr>
          <p:cNvPr id="271370" name="Group 3">
            <a:extLst>
              <a:ext uri="{FF2B5EF4-FFF2-40B4-BE49-F238E27FC236}">
                <a16:creationId xmlns:a16="http://schemas.microsoft.com/office/drawing/2014/main" id="{FB9B3940-EB12-377E-1D53-E9EDD7293566}"/>
              </a:ext>
            </a:extLst>
          </p:cNvPr>
          <p:cNvGrpSpPr>
            <a:grpSpLocks/>
          </p:cNvGrpSpPr>
          <p:nvPr/>
        </p:nvGrpSpPr>
        <p:grpSpPr bwMode="auto">
          <a:xfrm>
            <a:off x="1524000" y="1676400"/>
            <a:ext cx="9144000" cy="76200"/>
            <a:chOff x="0" y="1344"/>
            <a:chExt cx="5760" cy="432"/>
          </a:xfrm>
        </p:grpSpPr>
        <p:sp>
          <p:nvSpPr>
            <p:cNvPr id="271374" name="Rectangle 4">
              <a:extLst>
                <a:ext uri="{FF2B5EF4-FFF2-40B4-BE49-F238E27FC236}">
                  <a16:creationId xmlns:a16="http://schemas.microsoft.com/office/drawing/2014/main" id="{1924407F-7066-F2AA-7990-437EF01796CF}"/>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5" name="Rectangle 5">
              <a:extLst>
                <a:ext uri="{FF2B5EF4-FFF2-40B4-BE49-F238E27FC236}">
                  <a16:creationId xmlns:a16="http://schemas.microsoft.com/office/drawing/2014/main" id="{72394ACF-79F0-E1D6-8FB1-512BD85721E9}"/>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6" name="Rectangle 6">
              <a:extLst>
                <a:ext uri="{FF2B5EF4-FFF2-40B4-BE49-F238E27FC236}">
                  <a16:creationId xmlns:a16="http://schemas.microsoft.com/office/drawing/2014/main" id="{2C2DDA06-B3AF-E1B1-847B-387F3B667731}"/>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7" name="Rectangle 7">
              <a:extLst>
                <a:ext uri="{FF2B5EF4-FFF2-40B4-BE49-F238E27FC236}">
                  <a16:creationId xmlns:a16="http://schemas.microsoft.com/office/drawing/2014/main" id="{02516249-CD7C-0269-F627-087C0A7FE1F3}"/>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8" name="Rectangle 8">
              <a:extLst>
                <a:ext uri="{FF2B5EF4-FFF2-40B4-BE49-F238E27FC236}">
                  <a16:creationId xmlns:a16="http://schemas.microsoft.com/office/drawing/2014/main" id="{3F6CAC5D-4015-F796-31E3-0328725CF87A}"/>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9" name="Rectangle 9">
              <a:extLst>
                <a:ext uri="{FF2B5EF4-FFF2-40B4-BE49-F238E27FC236}">
                  <a16:creationId xmlns:a16="http://schemas.microsoft.com/office/drawing/2014/main" id="{F5DB3E8A-D0E9-7F81-1D55-11116FD55900}"/>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grpSp>
      <p:sp>
        <p:nvSpPr>
          <p:cNvPr id="271371" name="Rectangle 11">
            <a:extLst>
              <a:ext uri="{FF2B5EF4-FFF2-40B4-BE49-F238E27FC236}">
                <a16:creationId xmlns:a16="http://schemas.microsoft.com/office/drawing/2014/main" id="{197B9597-0663-9027-5199-B68E31C4514C}"/>
              </a:ext>
            </a:extLst>
          </p:cNvPr>
          <p:cNvSpPr>
            <a:spLocks noChangeArrowheads="1"/>
          </p:cNvSpPr>
          <p:nvPr/>
        </p:nvSpPr>
        <p:spPr bwMode="auto">
          <a:xfrm>
            <a:off x="10134600" y="1"/>
            <a:ext cx="179388" cy="727075"/>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eaLnBrk="1" hangingPunct="1">
              <a:spcBef>
                <a:spcPct val="0"/>
              </a:spcBef>
              <a:buFontTx/>
              <a:buNone/>
            </a:pPr>
            <a:endParaRPr lang="en-GB" altLang="fr-FR" sz="1800">
              <a:solidFill>
                <a:srgbClr val="000000"/>
              </a:solidFill>
            </a:endParaRPr>
          </a:p>
        </p:txBody>
      </p:sp>
      <p:sp>
        <p:nvSpPr>
          <p:cNvPr id="271372" name="Text Box 12">
            <a:extLst>
              <a:ext uri="{FF2B5EF4-FFF2-40B4-BE49-F238E27FC236}">
                <a16:creationId xmlns:a16="http://schemas.microsoft.com/office/drawing/2014/main" id="{A8BF3302-5BCF-1459-CC76-47D4AE8DAFA8}"/>
              </a:ext>
            </a:extLst>
          </p:cNvPr>
          <p:cNvSpPr txBox="1">
            <a:spLocks noChangeArrowheads="1"/>
          </p:cNvSpPr>
          <p:nvPr/>
        </p:nvSpPr>
        <p:spPr bwMode="auto">
          <a:xfrm>
            <a:off x="5886451" y="1965326"/>
            <a:ext cx="4449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7813" indent="-2778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5"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5" charset="-128"/>
              </a:defRPr>
            </a:lvl9pPr>
          </a:lstStyle>
          <a:p>
            <a:pPr>
              <a:spcBef>
                <a:spcPct val="0"/>
              </a:spcBef>
              <a:buFontTx/>
              <a:buNone/>
            </a:pPr>
            <a:endParaRPr lang="en-GB" altLang="fr-FR" sz="2000">
              <a:solidFill>
                <a:srgbClr val="000000"/>
              </a:solidFill>
              <a:latin typeface="Shaker 2 Lancet Regular" pitchFamily="50" charset="0"/>
            </a:endParaRPr>
          </a:p>
        </p:txBody>
      </p:sp>
      <p:pic>
        <p:nvPicPr>
          <p:cNvPr id="2" name="Image 1">
            <a:extLst>
              <a:ext uri="{FF2B5EF4-FFF2-40B4-BE49-F238E27FC236}">
                <a16:creationId xmlns:a16="http://schemas.microsoft.com/office/drawing/2014/main" id="{4E84F0E0-F046-B4E9-B9A6-7365B9079FD8}"/>
              </a:ext>
            </a:extLst>
          </p:cNvPr>
          <p:cNvPicPr>
            <a:picLocks noChangeAspect="1"/>
          </p:cNvPicPr>
          <p:nvPr/>
        </p:nvPicPr>
        <p:blipFill>
          <a:blip r:embed="rId10"/>
          <a:stretch>
            <a:fillRect/>
          </a:stretch>
        </p:blipFill>
        <p:spPr>
          <a:xfrm>
            <a:off x="1524001" y="1"/>
            <a:ext cx="9143999" cy="685800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5E886-373A-06AA-762F-00F46F53E429}"/>
              </a:ext>
            </a:extLst>
          </p:cNvPr>
          <p:cNvSpPr>
            <a:spLocks noGrp="1"/>
          </p:cNvSpPr>
          <p:nvPr>
            <p:ph type="title"/>
          </p:nvPr>
        </p:nvSpPr>
        <p:spPr>
          <a:xfrm>
            <a:off x="1916113" y="-34120"/>
            <a:ext cx="7886700" cy="1325563"/>
          </a:xfrm>
        </p:spPr>
        <p:txBody>
          <a:bodyPr/>
          <a:lstStyle/>
          <a:p>
            <a:pPr algn="ctr"/>
            <a:r>
              <a:rPr lang="fr-FR" sz="3200" dirty="0">
                <a:solidFill>
                  <a:srgbClr val="00B050"/>
                </a:solidFill>
              </a:rPr>
              <a:t>Déterminer les effets du CC sur la santé</a:t>
            </a:r>
          </a:p>
        </p:txBody>
      </p:sp>
      <p:pic>
        <p:nvPicPr>
          <p:cNvPr id="5" name="Image 4">
            <a:extLst>
              <a:ext uri="{FF2B5EF4-FFF2-40B4-BE49-F238E27FC236}">
                <a16:creationId xmlns:a16="http://schemas.microsoft.com/office/drawing/2014/main" id="{17C7D23A-CC9D-EB00-3EF4-EB07768C8DF5}"/>
              </a:ext>
            </a:extLst>
          </p:cNvPr>
          <p:cNvPicPr>
            <a:picLocks noChangeAspect="1"/>
          </p:cNvPicPr>
          <p:nvPr/>
        </p:nvPicPr>
        <p:blipFill rotWithShape="1">
          <a:blip r:embed="rId3"/>
          <a:srcRect l="31894" t="26637" r="31584" b="12200"/>
          <a:stretch/>
        </p:blipFill>
        <p:spPr>
          <a:xfrm>
            <a:off x="5623008" y="799908"/>
            <a:ext cx="5857272" cy="5517719"/>
          </a:xfrm>
          <a:prstGeom prst="rect">
            <a:avLst/>
          </a:prstGeom>
        </p:spPr>
      </p:pic>
      <p:pic>
        <p:nvPicPr>
          <p:cNvPr id="10" name="Image 9">
            <a:extLst>
              <a:ext uri="{FF2B5EF4-FFF2-40B4-BE49-F238E27FC236}">
                <a16:creationId xmlns:a16="http://schemas.microsoft.com/office/drawing/2014/main" id="{7E8640E6-878C-D3BD-BF91-79DAD144725B}"/>
              </a:ext>
            </a:extLst>
          </p:cNvPr>
          <p:cNvPicPr>
            <a:picLocks noChangeAspect="1"/>
          </p:cNvPicPr>
          <p:nvPr/>
        </p:nvPicPr>
        <p:blipFill rotWithShape="1">
          <a:blip r:embed="rId4"/>
          <a:srcRect l="1176" t="27171" r="78194" b="8001"/>
          <a:stretch/>
        </p:blipFill>
        <p:spPr>
          <a:xfrm>
            <a:off x="1916113" y="567492"/>
            <a:ext cx="3624353" cy="6132731"/>
          </a:xfrm>
          <a:prstGeom prst="rect">
            <a:avLst/>
          </a:prstGeom>
        </p:spPr>
      </p:pic>
    </p:spTree>
    <p:extLst>
      <p:ext uri="{BB962C8B-B14F-4D97-AF65-F5344CB8AC3E}">
        <p14:creationId xmlns:p14="http://schemas.microsoft.com/office/powerpoint/2010/main" val="356015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Rectangle 4"/>
          <p:cNvSpPr/>
          <p:nvPr/>
        </p:nvSpPr>
        <p:spPr>
          <a:xfrm>
            <a:off x="1200000" y="190560"/>
            <a:ext cx="6254400" cy="1142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1219170">
              <a:spcBef>
                <a:spcPts val="19"/>
              </a:spcBef>
              <a:spcAft>
                <a:spcPts val="19"/>
              </a:spcAft>
              <a:tabLst>
                <a:tab pos="0" algn="l"/>
              </a:tabLst>
            </a:pPr>
            <a:r>
              <a:rPr lang="fr-FR" sz="2933" b="1" i="1" spc="-1">
                <a:solidFill>
                  <a:srgbClr val="00004B"/>
                </a:solidFill>
                <a:latin typeface="Arial"/>
                <a:ea typeface="Arial"/>
              </a:rPr>
              <a:t>Nécessité de décarboner la santé </a:t>
            </a:r>
            <a:r>
              <a:rPr lang="fr-FR" sz="2667" b="1" i="1" spc="-1">
                <a:solidFill>
                  <a:srgbClr val="00004B"/>
                </a:solidFill>
                <a:latin typeface="Arial"/>
                <a:ea typeface="Arial"/>
              </a:rPr>
              <a:t>pour </a:t>
            </a:r>
            <a:r>
              <a:rPr lang="is-IS" sz="2667" b="1" i="1" spc="-1">
                <a:solidFill>
                  <a:srgbClr val="00004B"/>
                </a:solidFill>
                <a:latin typeface="Arial"/>
                <a:ea typeface="Arial"/>
              </a:rPr>
              <a:t>soigner durablement</a:t>
            </a:r>
            <a:endParaRPr lang="fr-FR" sz="2667" spc="-1">
              <a:solidFill>
                <a:srgbClr val="000000"/>
              </a:solidFill>
              <a:latin typeface="Calibri"/>
            </a:endParaRPr>
          </a:p>
        </p:txBody>
      </p:sp>
      <p:pic>
        <p:nvPicPr>
          <p:cNvPr id="1259" name="Google Shape;341;g1614cea7c8a_0_1370"/>
          <p:cNvPicPr/>
          <p:nvPr/>
        </p:nvPicPr>
        <p:blipFill>
          <a:blip r:embed="rId3"/>
          <a:stretch/>
        </p:blipFill>
        <p:spPr>
          <a:xfrm rot="20703000">
            <a:off x="270720" y="620160"/>
            <a:ext cx="681120" cy="981600"/>
          </a:xfrm>
          <a:prstGeom prst="rect">
            <a:avLst/>
          </a:prstGeom>
          <a:ln w="0">
            <a:noFill/>
          </a:ln>
          <a:effectLst>
            <a:outerShdw blurRad="57240" dist="18998" dir="5989158" algn="bl" rotWithShape="0">
              <a:srgbClr val="000000">
                <a:alpha val="49000"/>
              </a:srgbClr>
            </a:outerShdw>
          </a:effectLst>
        </p:spPr>
      </p:pic>
      <p:pic>
        <p:nvPicPr>
          <p:cNvPr id="1260" name="Image 3"/>
          <p:cNvPicPr/>
          <p:nvPr/>
        </p:nvPicPr>
        <p:blipFill>
          <a:blip r:embed="rId4"/>
          <a:stretch/>
        </p:blipFill>
        <p:spPr>
          <a:xfrm>
            <a:off x="7344960" y="0"/>
            <a:ext cx="4842240" cy="6520800"/>
          </a:xfrm>
          <a:prstGeom prst="rect">
            <a:avLst/>
          </a:prstGeom>
          <a:ln w="0">
            <a:noFill/>
          </a:ln>
        </p:spPr>
      </p:pic>
      <p:sp>
        <p:nvSpPr>
          <p:cNvPr id="2" name="Rectangle 2">
            <a:extLst>
              <a:ext uri="{FF2B5EF4-FFF2-40B4-BE49-F238E27FC236}">
                <a16:creationId xmlns:a16="http://schemas.microsoft.com/office/drawing/2014/main" id="{A632AA52-8498-C654-A70A-0C71C986F44B}"/>
              </a:ext>
            </a:extLst>
          </p:cNvPr>
          <p:cNvSpPr/>
          <p:nvPr/>
        </p:nvSpPr>
        <p:spPr>
          <a:xfrm>
            <a:off x="431520" y="1962720"/>
            <a:ext cx="6254400" cy="4319388"/>
          </a:xfrm>
          <a:prstGeom prst="rect">
            <a:avLst/>
          </a:prstGeom>
          <a:noFill/>
          <a:ln w="0">
            <a:noFill/>
          </a:ln>
        </p:spPr>
        <p:style>
          <a:lnRef idx="0">
            <a:scrgbClr r="0" g="0" b="0"/>
          </a:lnRef>
          <a:fillRef idx="0">
            <a:scrgbClr r="0" g="0" b="0"/>
          </a:fillRef>
          <a:effectRef idx="0">
            <a:scrgbClr r="0" g="0" b="0"/>
          </a:effectRef>
          <a:fontRef idx="minor"/>
        </p:style>
        <p:txBody>
          <a:bodyPr lIns="120000" tIns="121920" rIns="120000" bIns="121920" anchor="t">
            <a:spAutoFit/>
          </a:bodyPr>
          <a:lstStyle/>
          <a:p>
            <a:pPr marL="342900" indent="-342900" algn="just" defTabSz="1219170">
              <a:spcAft>
                <a:spcPts val="400"/>
              </a:spcAft>
              <a:buFont typeface="Wingdings" pitchFamily="2" charset="2"/>
              <a:buChar char="Ø"/>
              <a:tabLst>
                <a:tab pos="0" algn="l"/>
              </a:tabLst>
            </a:pPr>
            <a:r>
              <a:rPr lang="fr-FR" sz="2133" b="1" spc="-1" dirty="0">
                <a:solidFill>
                  <a:srgbClr val="00004B"/>
                </a:solidFill>
                <a:latin typeface="Arial"/>
              </a:rPr>
              <a:t>Santé et climat sont intimement liés</a:t>
            </a:r>
            <a:endParaRPr lang="fr-FR" sz="2133" spc="-1" dirty="0">
              <a:solidFill>
                <a:srgbClr val="000000"/>
              </a:solidFill>
              <a:latin typeface="Calibri"/>
            </a:endParaRPr>
          </a:p>
          <a:p>
            <a:pPr algn="just" defTabSz="1219170">
              <a:spcAft>
                <a:spcPts val="400"/>
              </a:spcAft>
              <a:tabLst>
                <a:tab pos="0" algn="l"/>
                <a:tab pos="1219170" algn="l"/>
                <a:tab pos="2438339" algn="l"/>
                <a:tab pos="3657509" algn="l"/>
                <a:tab pos="4876678" algn="l"/>
              </a:tabLst>
            </a:pPr>
            <a:endParaRPr lang="fr-FR" sz="2133" spc="-1" dirty="0">
              <a:solidFill>
                <a:srgbClr val="000000"/>
              </a:solidFill>
              <a:latin typeface="Calibri"/>
            </a:endParaRPr>
          </a:p>
          <a:p>
            <a:pPr marL="342900" indent="-342900" algn="just" defTabSz="1219170">
              <a:spcAft>
                <a:spcPts val="400"/>
              </a:spcAft>
              <a:buFont typeface="Wingdings" pitchFamily="2" charset="2"/>
              <a:buChar char="Ø"/>
              <a:tabLst>
                <a:tab pos="0" algn="l"/>
              </a:tabLst>
            </a:pPr>
            <a:r>
              <a:rPr lang="fr-FR" sz="2133" b="1" spc="-1" dirty="0">
                <a:solidFill>
                  <a:srgbClr val="00004B"/>
                </a:solidFill>
                <a:latin typeface="Arial"/>
              </a:rPr>
              <a:t>Il faut préserver notre système de santé : </a:t>
            </a:r>
            <a:endParaRPr lang="fr-FR" sz="2133" spc="-1" dirty="0">
              <a:solidFill>
                <a:srgbClr val="000000"/>
              </a:solidFill>
              <a:latin typeface="Calibri"/>
            </a:endParaRPr>
          </a:p>
          <a:p>
            <a:pPr marL="381110" indent="-381110" algn="just" defTabSz="1219170">
              <a:spcAft>
                <a:spcPts val="400"/>
              </a:spcAft>
              <a:buClr>
                <a:srgbClr val="000000"/>
              </a:buClr>
              <a:buFont typeface="Times New Roman"/>
              <a:buChar char="-"/>
              <a:tabLst>
                <a:tab pos="0" algn="l"/>
                <a:tab pos="1219170" algn="l"/>
                <a:tab pos="2438339" algn="l"/>
                <a:tab pos="3657509" algn="l"/>
                <a:tab pos="4876678" algn="l"/>
              </a:tabLst>
            </a:pPr>
            <a:r>
              <a:rPr lang="fr-FR" sz="1867" spc="-1" dirty="0">
                <a:solidFill>
                  <a:srgbClr val="00004B"/>
                </a:solidFill>
                <a:latin typeface="Arial"/>
              </a:rPr>
              <a:t>Rôle économique : 2,6 millions d’</a:t>
            </a:r>
            <a:r>
              <a:rPr lang="fr-FR" sz="1867" b="1" spc="-1" dirty="0">
                <a:solidFill>
                  <a:srgbClr val="00004B"/>
                </a:solidFill>
                <a:latin typeface="Arial"/>
              </a:rPr>
              <a:t>emplois</a:t>
            </a:r>
            <a:r>
              <a:rPr lang="fr-FR" sz="1867" spc="-1" dirty="0">
                <a:solidFill>
                  <a:srgbClr val="00004B"/>
                </a:solidFill>
                <a:latin typeface="Arial"/>
              </a:rPr>
              <a:t> (10 %)</a:t>
            </a:r>
            <a:endParaRPr lang="fr-FR" sz="1867" spc="-1" dirty="0">
              <a:solidFill>
                <a:srgbClr val="000000"/>
              </a:solidFill>
              <a:latin typeface="Calibri"/>
            </a:endParaRPr>
          </a:p>
          <a:p>
            <a:pPr marL="381110" indent="-381110" algn="just" defTabSz="1219170">
              <a:spcAft>
                <a:spcPts val="400"/>
              </a:spcAft>
              <a:buClr>
                <a:srgbClr val="000000"/>
              </a:buClr>
              <a:buFont typeface="Times New Roman"/>
              <a:buChar char="-"/>
              <a:tabLst>
                <a:tab pos="0" algn="l"/>
                <a:tab pos="1219170" algn="l"/>
                <a:tab pos="2438339" algn="l"/>
                <a:tab pos="3657509" algn="l"/>
                <a:tab pos="4876678" algn="l"/>
              </a:tabLst>
            </a:pPr>
            <a:r>
              <a:rPr lang="fr-FR" sz="1867" spc="-1" dirty="0">
                <a:solidFill>
                  <a:srgbClr val="00004B"/>
                </a:solidFill>
                <a:latin typeface="Arial"/>
              </a:rPr>
              <a:t>Continuité de service - enjeu de </a:t>
            </a:r>
            <a:r>
              <a:rPr lang="fr-FR" sz="1867" b="1" spc="-1" dirty="0">
                <a:solidFill>
                  <a:srgbClr val="00004B"/>
                </a:solidFill>
                <a:latin typeface="Arial"/>
              </a:rPr>
              <a:t>résilience</a:t>
            </a:r>
            <a:endParaRPr lang="fr-FR" sz="1867" spc="-1" dirty="0">
              <a:solidFill>
                <a:srgbClr val="000000"/>
              </a:solidFill>
              <a:latin typeface="Calibri"/>
            </a:endParaRPr>
          </a:p>
          <a:p>
            <a:pPr algn="just" defTabSz="1219170">
              <a:spcAft>
                <a:spcPts val="400"/>
              </a:spcAft>
              <a:buClr>
                <a:srgbClr val="000000"/>
              </a:buClr>
              <a:tabLst>
                <a:tab pos="0" algn="l"/>
                <a:tab pos="1219170" algn="l"/>
                <a:tab pos="2438339" algn="l"/>
                <a:tab pos="3657509" algn="l"/>
                <a:tab pos="4876678" algn="l"/>
              </a:tabLst>
            </a:pPr>
            <a:endParaRPr lang="fr-FR" sz="1867" spc="-1" dirty="0">
              <a:solidFill>
                <a:srgbClr val="00004B"/>
              </a:solidFill>
              <a:latin typeface="Arial"/>
            </a:endParaRPr>
          </a:p>
          <a:p>
            <a:pPr marL="342900" indent="-342900" algn="just" defTabSz="1219170">
              <a:spcAft>
                <a:spcPts val="400"/>
              </a:spcAft>
              <a:buClr>
                <a:srgbClr val="000000"/>
              </a:buClr>
              <a:buFont typeface="Wingdings" pitchFamily="2" charset="2"/>
              <a:buChar char="Ø"/>
              <a:tabLst>
                <a:tab pos="0" algn="l"/>
                <a:tab pos="1219170" algn="l"/>
                <a:tab pos="2438339" algn="l"/>
                <a:tab pos="3657509" algn="l"/>
                <a:tab pos="4876678" algn="l"/>
              </a:tabLst>
            </a:pPr>
            <a:r>
              <a:rPr lang="fr-FR" sz="1867" b="1" spc="-1" dirty="0">
                <a:solidFill>
                  <a:srgbClr val="00004B"/>
                </a:solidFill>
              </a:rPr>
              <a:t>Le système de santé consomme des biens et des services</a:t>
            </a:r>
            <a:endParaRPr lang="fr-FR" sz="1867" spc="-1" dirty="0">
              <a:solidFill>
                <a:srgbClr val="00004B"/>
              </a:solidFill>
              <a:latin typeface="Arial"/>
            </a:endParaRPr>
          </a:p>
          <a:p>
            <a:pPr algn="just" defTabSz="1219170">
              <a:spcAft>
                <a:spcPts val="400"/>
              </a:spcAft>
              <a:buClr>
                <a:srgbClr val="000000"/>
              </a:buClr>
              <a:tabLst>
                <a:tab pos="0" algn="l"/>
                <a:tab pos="1219170" algn="l"/>
                <a:tab pos="2438339" algn="l"/>
                <a:tab pos="3657509" algn="l"/>
                <a:tab pos="4876678" algn="l"/>
              </a:tabLst>
            </a:pPr>
            <a:endParaRPr lang="fr-FR" sz="1867" spc="-1" dirty="0">
              <a:solidFill>
                <a:srgbClr val="00004B"/>
              </a:solidFill>
              <a:latin typeface="Arial"/>
            </a:endParaRPr>
          </a:p>
          <a:p>
            <a:pPr marL="342900" indent="-342900" algn="just" defTabSz="1219170">
              <a:spcAft>
                <a:spcPts val="400"/>
              </a:spcAft>
              <a:buClr>
                <a:srgbClr val="000000"/>
              </a:buClr>
              <a:buFont typeface="Wingdings" pitchFamily="2" charset="2"/>
              <a:buChar char="Ø"/>
              <a:tabLst>
                <a:tab pos="0" algn="l"/>
                <a:tab pos="1219170" algn="l"/>
                <a:tab pos="2438339" algn="l"/>
                <a:tab pos="3657509" algn="l"/>
                <a:tab pos="4876678" algn="l"/>
              </a:tabLst>
            </a:pPr>
            <a:r>
              <a:rPr lang="fr-FR" sz="2000" b="1" spc="-1" dirty="0">
                <a:solidFill>
                  <a:srgbClr val="00004B"/>
                </a:solidFill>
              </a:rPr>
              <a:t>Décarboner c’est renforcer la résilience du système de santé  </a:t>
            </a:r>
            <a:endParaRPr lang="fr-FR" sz="2000" spc="-1" dirty="0">
              <a:solidFill>
                <a:srgbClr val="000000"/>
              </a:solidFill>
              <a:latin typeface="Calibri"/>
            </a:endParaRPr>
          </a:p>
          <a:p>
            <a:pPr algn="just" defTabSz="1219170">
              <a:spcAft>
                <a:spcPts val="400"/>
              </a:spcAft>
              <a:buClr>
                <a:srgbClr val="000000"/>
              </a:buClr>
              <a:tabLst>
                <a:tab pos="0" algn="l"/>
                <a:tab pos="1219170" algn="l"/>
                <a:tab pos="2438339" algn="l"/>
                <a:tab pos="3657509" algn="l"/>
                <a:tab pos="4876678" algn="l"/>
              </a:tabLst>
            </a:pPr>
            <a:endParaRPr lang="fr-FR" sz="1867" spc="-1" dirty="0">
              <a:solidFill>
                <a:srgbClr val="000000"/>
              </a:solidFill>
              <a:latin typeface="Calibri"/>
            </a:endParaRPr>
          </a:p>
        </p:txBody>
      </p:sp>
      <p:sp>
        <p:nvSpPr>
          <p:cNvPr id="3" name="Espace réservé du pied de page 2">
            <a:extLst>
              <a:ext uri="{FF2B5EF4-FFF2-40B4-BE49-F238E27FC236}">
                <a16:creationId xmlns:a16="http://schemas.microsoft.com/office/drawing/2014/main" id="{D3C9BF0E-7E76-4D61-8065-3468B164ECC2}"/>
              </a:ext>
            </a:extLst>
          </p:cNvPr>
          <p:cNvSpPr>
            <a:spLocks noGrp="1"/>
          </p:cNvSpPr>
          <p:nvPr>
            <p:ph type="ftr" sz="quarter" idx="4294967295"/>
          </p:nvPr>
        </p:nvSpPr>
        <p:spPr>
          <a:xfrm>
            <a:off x="695325" y="6489700"/>
            <a:ext cx="8058150" cy="368300"/>
          </a:xfrm>
        </p:spPr>
        <p:txBody>
          <a:bodyPr/>
          <a:lstStyle/>
          <a:p>
            <a:r>
              <a:rPr lang="fr-FR"/>
              <a:t>The Shift Project – Décarbonons la Santé pour soigner durablement – 25 mars 2024</a:t>
            </a:r>
            <a:endParaRPr lang="en-US" dirty="0"/>
          </a:p>
        </p:txBody>
      </p:sp>
      <p:sp>
        <p:nvSpPr>
          <p:cNvPr id="4" name="Espace réservé du numéro de diapositive 3">
            <a:extLst>
              <a:ext uri="{FF2B5EF4-FFF2-40B4-BE49-F238E27FC236}">
                <a16:creationId xmlns:a16="http://schemas.microsoft.com/office/drawing/2014/main" id="{BAC46434-A396-4800-8285-763E8D759E4F}"/>
              </a:ext>
            </a:extLst>
          </p:cNvPr>
          <p:cNvSpPr>
            <a:spLocks noGrp="1"/>
          </p:cNvSpPr>
          <p:nvPr>
            <p:ph type="sldNum" sz="quarter" idx="4294967295"/>
          </p:nvPr>
        </p:nvSpPr>
        <p:spPr>
          <a:xfrm>
            <a:off x="8753475" y="6486522"/>
            <a:ext cx="2450306" cy="368300"/>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15870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E756045E-5215-66CE-F3A0-1B6233441610}"/>
              </a:ext>
            </a:extLst>
          </p:cNvPr>
          <p:cNvSpPr txBox="1">
            <a:spLocks noChangeArrowheads="1"/>
          </p:cNvSpPr>
          <p:nvPr/>
        </p:nvSpPr>
        <p:spPr bwMode="auto">
          <a:xfrm>
            <a:off x="216402" y="-79316"/>
            <a:ext cx="9555559"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defTabSz="449263" fontAlgn="base">
              <a:lnSpc>
                <a:spcPct val="90000"/>
              </a:lnSpc>
              <a:spcBef>
                <a:spcPct val="0"/>
              </a:spcBef>
              <a:spcAft>
                <a:spcPct val="0"/>
              </a:spcAft>
              <a:buClrTx/>
            </a:pPr>
            <a:r>
              <a:rPr lang="fr-FR" altLang="fr-FR" sz="2400" b="1" dirty="0">
                <a:solidFill>
                  <a:schemeClr val="tx2"/>
                </a:solidFill>
                <a:latin typeface="+mj-lt"/>
                <a:ea typeface="+mj-ea"/>
                <a:cs typeface="+mj-cs"/>
              </a:rPr>
              <a:t>Résultats 2023</a:t>
            </a:r>
          </a:p>
        </p:txBody>
      </p:sp>
      <p:sp>
        <p:nvSpPr>
          <p:cNvPr id="3" name="Espace réservé du pied de page 2">
            <a:extLst>
              <a:ext uri="{FF2B5EF4-FFF2-40B4-BE49-F238E27FC236}">
                <a16:creationId xmlns:a16="http://schemas.microsoft.com/office/drawing/2014/main" id="{1C1452A2-AC66-4C89-977F-007873785896}"/>
              </a:ext>
            </a:extLst>
          </p:cNvPr>
          <p:cNvSpPr>
            <a:spLocks noGrp="1"/>
          </p:cNvSpPr>
          <p:nvPr>
            <p:ph type="ftr" sz="quarter" idx="19"/>
          </p:nvPr>
        </p:nvSpPr>
        <p:spPr/>
        <p:txBody>
          <a:bodyPr/>
          <a:lstStyle/>
          <a:p>
            <a:r>
              <a:rPr lang="fr-FR"/>
              <a:t>The Shift Project – Décarbonons la Santé pour soigner durablement – 25 mars 2024</a:t>
            </a:r>
            <a:endParaRPr lang="fr-FR" dirty="0"/>
          </a:p>
        </p:txBody>
      </p:sp>
      <p:sp>
        <p:nvSpPr>
          <p:cNvPr id="7" name="Forme libre : forme 6">
            <a:extLst>
              <a:ext uri="{FF2B5EF4-FFF2-40B4-BE49-F238E27FC236}">
                <a16:creationId xmlns:a16="http://schemas.microsoft.com/office/drawing/2014/main" id="{FDE9C8E9-E8F6-4AAE-B6AF-812DF804B931}"/>
              </a:ext>
            </a:extLst>
          </p:cNvPr>
          <p:cNvSpPr/>
          <p:nvPr/>
        </p:nvSpPr>
        <p:spPr>
          <a:xfrm rot="2700000">
            <a:off x="1554938" y="2431401"/>
            <a:ext cx="3215182" cy="3214399"/>
          </a:xfrm>
          <a:custGeom>
            <a:avLst/>
            <a:gdLst>
              <a:gd name="connsiteX0" fmla="*/ 82390 w 3215182"/>
              <a:gd name="connsiteY0" fmla="*/ 82390 h 3214399"/>
              <a:gd name="connsiteX1" fmla="*/ 281298 w 3215182"/>
              <a:gd name="connsiteY1" fmla="*/ 0 h 3214399"/>
              <a:gd name="connsiteX2" fmla="*/ 1407240 w 3215182"/>
              <a:gd name="connsiteY2" fmla="*/ 0 h 3214399"/>
              <a:gd name="connsiteX3" fmla="*/ 1564517 w 3215182"/>
              <a:gd name="connsiteY3" fmla="*/ 48041 h 3214399"/>
              <a:gd name="connsiteX4" fmla="*/ 1605934 w 3215182"/>
              <a:gd name="connsiteY4" fmla="*/ 82213 h 3214399"/>
              <a:gd name="connsiteX5" fmla="*/ 1607889 w 3215182"/>
              <a:gd name="connsiteY5" fmla="*/ 80258 h 3214399"/>
              <a:gd name="connsiteX6" fmla="*/ 3134533 w 3215182"/>
              <a:gd name="connsiteY6" fmla="*/ 1606901 h 3214399"/>
              <a:gd name="connsiteX7" fmla="*/ 3132578 w 3215182"/>
              <a:gd name="connsiteY7" fmla="*/ 1608856 h 3214399"/>
              <a:gd name="connsiteX8" fmla="*/ 3132792 w 3215182"/>
              <a:gd name="connsiteY8" fmla="*/ 1609033 h 3214399"/>
              <a:gd name="connsiteX9" fmla="*/ 3215182 w 3215182"/>
              <a:gd name="connsiteY9" fmla="*/ 1807941 h 3214399"/>
              <a:gd name="connsiteX10" fmla="*/ 3215182 w 3215182"/>
              <a:gd name="connsiteY10" fmla="*/ 2933101 h 3214399"/>
              <a:gd name="connsiteX11" fmla="*/ 2933884 w 3215182"/>
              <a:gd name="connsiteY11" fmla="*/ 3214399 h 3214399"/>
              <a:gd name="connsiteX12" fmla="*/ 1807942 w 3215182"/>
              <a:gd name="connsiteY12" fmla="*/ 3214399 h 3214399"/>
              <a:gd name="connsiteX13" fmla="*/ 1650666 w 3215182"/>
              <a:gd name="connsiteY13" fmla="*/ 3166358 h 3214399"/>
              <a:gd name="connsiteX14" fmla="*/ 1609249 w 3215182"/>
              <a:gd name="connsiteY14" fmla="*/ 3132185 h 3214399"/>
              <a:gd name="connsiteX15" fmla="*/ 1607182 w 3215182"/>
              <a:gd name="connsiteY15" fmla="*/ 3134252 h 3214399"/>
              <a:gd name="connsiteX16" fmla="*/ 80539 w 3215182"/>
              <a:gd name="connsiteY16" fmla="*/ 1607608 h 3214399"/>
              <a:gd name="connsiteX17" fmla="*/ 82604 w 3215182"/>
              <a:gd name="connsiteY17" fmla="*/ 1605543 h 3214399"/>
              <a:gd name="connsiteX18" fmla="*/ 82390 w 3215182"/>
              <a:gd name="connsiteY18" fmla="*/ 1605366 h 3214399"/>
              <a:gd name="connsiteX19" fmla="*/ 0 w 3215182"/>
              <a:gd name="connsiteY19" fmla="*/ 1406458 h 3214399"/>
              <a:gd name="connsiteX20" fmla="*/ 0 w 3215182"/>
              <a:gd name="connsiteY20" fmla="*/ 281298 h 3214399"/>
              <a:gd name="connsiteX21" fmla="*/ 82390 w 3215182"/>
              <a:gd name="connsiteY21" fmla="*/ 82390 h 32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15182" h="3214399">
                <a:moveTo>
                  <a:pt x="82390" y="82390"/>
                </a:moveTo>
                <a:cubicBezTo>
                  <a:pt x="133295" y="31485"/>
                  <a:pt x="203620" y="0"/>
                  <a:pt x="281298" y="0"/>
                </a:cubicBezTo>
                <a:lnTo>
                  <a:pt x="1407240" y="0"/>
                </a:lnTo>
                <a:cubicBezTo>
                  <a:pt x="1465499" y="0"/>
                  <a:pt x="1519621" y="17710"/>
                  <a:pt x="1564517" y="48041"/>
                </a:cubicBezTo>
                <a:lnTo>
                  <a:pt x="1605934" y="82213"/>
                </a:lnTo>
                <a:lnTo>
                  <a:pt x="1607889" y="80258"/>
                </a:lnTo>
                <a:lnTo>
                  <a:pt x="3134533" y="1606901"/>
                </a:lnTo>
                <a:lnTo>
                  <a:pt x="3132578" y="1608856"/>
                </a:lnTo>
                <a:lnTo>
                  <a:pt x="3132792" y="1609033"/>
                </a:lnTo>
                <a:cubicBezTo>
                  <a:pt x="3183697" y="1659938"/>
                  <a:pt x="3215182" y="1730262"/>
                  <a:pt x="3215182" y="1807941"/>
                </a:cubicBezTo>
                <a:lnTo>
                  <a:pt x="3215182" y="2933101"/>
                </a:lnTo>
                <a:cubicBezTo>
                  <a:pt x="3215182" y="3088458"/>
                  <a:pt x="3089241" y="3214399"/>
                  <a:pt x="2933884" y="3214399"/>
                </a:cubicBezTo>
                <a:lnTo>
                  <a:pt x="1807942" y="3214399"/>
                </a:lnTo>
                <a:cubicBezTo>
                  <a:pt x="1749684" y="3214399"/>
                  <a:pt x="1695561" y="3196688"/>
                  <a:pt x="1650666" y="3166358"/>
                </a:cubicBezTo>
                <a:lnTo>
                  <a:pt x="1609249" y="3132185"/>
                </a:lnTo>
                <a:lnTo>
                  <a:pt x="1607182" y="3134252"/>
                </a:lnTo>
                <a:lnTo>
                  <a:pt x="80539" y="1607608"/>
                </a:lnTo>
                <a:lnTo>
                  <a:pt x="82604" y="1605543"/>
                </a:lnTo>
                <a:lnTo>
                  <a:pt x="82390" y="1605366"/>
                </a:lnTo>
                <a:cubicBezTo>
                  <a:pt x="31485" y="1554461"/>
                  <a:pt x="0" y="1484136"/>
                  <a:pt x="0" y="1406458"/>
                </a:cubicBezTo>
                <a:lnTo>
                  <a:pt x="0" y="281298"/>
                </a:lnTo>
                <a:cubicBezTo>
                  <a:pt x="0" y="203619"/>
                  <a:pt x="31486" y="133295"/>
                  <a:pt x="82390" y="8239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aphicFrame>
        <p:nvGraphicFramePr>
          <p:cNvPr id="8" name="Graphique 7">
            <a:extLst>
              <a:ext uri="{FF2B5EF4-FFF2-40B4-BE49-F238E27FC236}">
                <a16:creationId xmlns:a16="http://schemas.microsoft.com/office/drawing/2014/main" id="{FDFA1DE0-AF70-4CF2-8087-21176193506E}"/>
              </a:ext>
            </a:extLst>
          </p:cNvPr>
          <p:cNvGraphicFramePr/>
          <p:nvPr/>
        </p:nvGraphicFramePr>
        <p:xfrm>
          <a:off x="2210029" y="2256217"/>
          <a:ext cx="1905000" cy="198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e 8">
            <a:extLst>
              <a:ext uri="{FF2B5EF4-FFF2-40B4-BE49-F238E27FC236}">
                <a16:creationId xmlns:a16="http://schemas.microsoft.com/office/drawing/2014/main" id="{1170264F-F096-4A01-AF9F-75F3133890AC}"/>
              </a:ext>
            </a:extLst>
          </p:cNvPr>
          <p:cNvSpPr/>
          <p:nvPr/>
        </p:nvSpPr>
        <p:spPr>
          <a:xfrm>
            <a:off x="2442529" y="2521817"/>
            <a:ext cx="1440000" cy="1440000"/>
          </a:xfrm>
          <a:prstGeom prst="ellipse">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Poppins Black" panose="00000A00000000000000" pitchFamily="2" charset="0"/>
                <a:cs typeface="Poppins Black" panose="00000A00000000000000" pitchFamily="2" charset="0"/>
              </a:rPr>
              <a:t>8%</a:t>
            </a:r>
          </a:p>
        </p:txBody>
      </p:sp>
      <p:sp>
        <p:nvSpPr>
          <p:cNvPr id="13" name="ZoneTexte 12">
            <a:extLst>
              <a:ext uri="{FF2B5EF4-FFF2-40B4-BE49-F238E27FC236}">
                <a16:creationId xmlns:a16="http://schemas.microsoft.com/office/drawing/2014/main" id="{6666F460-2812-4B1A-940D-0DD6DFA94AB4}"/>
              </a:ext>
            </a:extLst>
          </p:cNvPr>
          <p:cNvSpPr txBox="1"/>
          <p:nvPr/>
        </p:nvSpPr>
        <p:spPr>
          <a:xfrm>
            <a:off x="2559289" y="4197866"/>
            <a:ext cx="1206480" cy="738664"/>
          </a:xfrm>
          <a:prstGeom prst="rect">
            <a:avLst/>
          </a:prstGeom>
          <a:noFill/>
        </p:spPr>
        <p:txBody>
          <a:bodyPr wrap="square" rtlCol="0">
            <a:spAutoFit/>
          </a:bodyPr>
          <a:lstStyle/>
          <a:p>
            <a:pPr algn="ctr"/>
            <a:r>
              <a:rPr lang="fr-FR" sz="1400" dirty="0">
                <a:solidFill>
                  <a:schemeClr val="bg1"/>
                </a:solidFill>
                <a:latin typeface="Poppins" panose="00000500000000000000" pitchFamily="2" charset="0"/>
                <a:cs typeface="Poppins" panose="00000500000000000000" pitchFamily="2" charset="0"/>
              </a:rPr>
              <a:t>De l’empreinte nationale</a:t>
            </a:r>
          </a:p>
        </p:txBody>
      </p:sp>
      <p:sp>
        <p:nvSpPr>
          <p:cNvPr id="14" name="ZoneTexte 13">
            <a:extLst>
              <a:ext uri="{FF2B5EF4-FFF2-40B4-BE49-F238E27FC236}">
                <a16:creationId xmlns:a16="http://schemas.microsoft.com/office/drawing/2014/main" id="{3CD6CEF4-2629-4763-B4E5-B31A063C6F91}"/>
              </a:ext>
            </a:extLst>
          </p:cNvPr>
          <p:cNvSpPr txBox="1"/>
          <p:nvPr/>
        </p:nvSpPr>
        <p:spPr>
          <a:xfrm>
            <a:off x="2613259" y="5075771"/>
            <a:ext cx="1098540" cy="36000"/>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A093CF9F-3512-491D-A576-C74C5B6AF91F}"/>
              </a:ext>
            </a:extLst>
          </p:cNvPr>
          <p:cNvSpPr txBox="1"/>
          <p:nvPr/>
        </p:nvSpPr>
        <p:spPr>
          <a:xfrm>
            <a:off x="635866" y="2256216"/>
            <a:ext cx="738664" cy="3337070"/>
          </a:xfrm>
          <a:prstGeom prst="rect">
            <a:avLst/>
          </a:prstGeom>
          <a:noFill/>
        </p:spPr>
        <p:txBody>
          <a:bodyPr vert="vert270" wrap="square" rtlCol="0">
            <a:spAutoFit/>
          </a:bodyPr>
          <a:lstStyle/>
          <a:p>
            <a:pPr algn="ctr"/>
            <a:r>
              <a:rPr lang="fr-FR" sz="3600" dirty="0">
                <a:latin typeface="Poppins Black" panose="00000A00000000000000" pitchFamily="2" charset="0"/>
                <a:cs typeface="Poppins Black" panose="00000A00000000000000" pitchFamily="2" charset="0"/>
              </a:rPr>
              <a:t>Les Chiffres</a:t>
            </a:r>
          </a:p>
        </p:txBody>
      </p:sp>
      <p:sp>
        <p:nvSpPr>
          <p:cNvPr id="16" name="Forme libre : forme 15">
            <a:extLst>
              <a:ext uri="{FF2B5EF4-FFF2-40B4-BE49-F238E27FC236}">
                <a16:creationId xmlns:a16="http://schemas.microsoft.com/office/drawing/2014/main" id="{F7625E13-A9D3-41CC-8404-10F8C2AD6DB8}"/>
              </a:ext>
            </a:extLst>
          </p:cNvPr>
          <p:cNvSpPr/>
          <p:nvPr/>
        </p:nvSpPr>
        <p:spPr>
          <a:xfrm rot="2700000">
            <a:off x="4663121" y="2431401"/>
            <a:ext cx="3215182" cy="3214399"/>
          </a:xfrm>
          <a:custGeom>
            <a:avLst/>
            <a:gdLst>
              <a:gd name="connsiteX0" fmla="*/ 82390 w 3215182"/>
              <a:gd name="connsiteY0" fmla="*/ 82390 h 3214399"/>
              <a:gd name="connsiteX1" fmla="*/ 281298 w 3215182"/>
              <a:gd name="connsiteY1" fmla="*/ 0 h 3214399"/>
              <a:gd name="connsiteX2" fmla="*/ 1407240 w 3215182"/>
              <a:gd name="connsiteY2" fmla="*/ 0 h 3214399"/>
              <a:gd name="connsiteX3" fmla="*/ 1564517 w 3215182"/>
              <a:gd name="connsiteY3" fmla="*/ 48041 h 3214399"/>
              <a:gd name="connsiteX4" fmla="*/ 1605934 w 3215182"/>
              <a:gd name="connsiteY4" fmla="*/ 82213 h 3214399"/>
              <a:gd name="connsiteX5" fmla="*/ 1607889 w 3215182"/>
              <a:gd name="connsiteY5" fmla="*/ 80258 h 3214399"/>
              <a:gd name="connsiteX6" fmla="*/ 3134533 w 3215182"/>
              <a:gd name="connsiteY6" fmla="*/ 1606901 h 3214399"/>
              <a:gd name="connsiteX7" fmla="*/ 3132578 w 3215182"/>
              <a:gd name="connsiteY7" fmla="*/ 1608856 h 3214399"/>
              <a:gd name="connsiteX8" fmla="*/ 3132792 w 3215182"/>
              <a:gd name="connsiteY8" fmla="*/ 1609033 h 3214399"/>
              <a:gd name="connsiteX9" fmla="*/ 3215182 w 3215182"/>
              <a:gd name="connsiteY9" fmla="*/ 1807941 h 3214399"/>
              <a:gd name="connsiteX10" fmla="*/ 3215182 w 3215182"/>
              <a:gd name="connsiteY10" fmla="*/ 2933101 h 3214399"/>
              <a:gd name="connsiteX11" fmla="*/ 2933884 w 3215182"/>
              <a:gd name="connsiteY11" fmla="*/ 3214399 h 3214399"/>
              <a:gd name="connsiteX12" fmla="*/ 1807942 w 3215182"/>
              <a:gd name="connsiteY12" fmla="*/ 3214399 h 3214399"/>
              <a:gd name="connsiteX13" fmla="*/ 1650666 w 3215182"/>
              <a:gd name="connsiteY13" fmla="*/ 3166358 h 3214399"/>
              <a:gd name="connsiteX14" fmla="*/ 1609249 w 3215182"/>
              <a:gd name="connsiteY14" fmla="*/ 3132185 h 3214399"/>
              <a:gd name="connsiteX15" fmla="*/ 1607182 w 3215182"/>
              <a:gd name="connsiteY15" fmla="*/ 3134252 h 3214399"/>
              <a:gd name="connsiteX16" fmla="*/ 80539 w 3215182"/>
              <a:gd name="connsiteY16" fmla="*/ 1607608 h 3214399"/>
              <a:gd name="connsiteX17" fmla="*/ 82604 w 3215182"/>
              <a:gd name="connsiteY17" fmla="*/ 1605543 h 3214399"/>
              <a:gd name="connsiteX18" fmla="*/ 82390 w 3215182"/>
              <a:gd name="connsiteY18" fmla="*/ 1605366 h 3214399"/>
              <a:gd name="connsiteX19" fmla="*/ 0 w 3215182"/>
              <a:gd name="connsiteY19" fmla="*/ 1406458 h 3214399"/>
              <a:gd name="connsiteX20" fmla="*/ 0 w 3215182"/>
              <a:gd name="connsiteY20" fmla="*/ 281298 h 3214399"/>
              <a:gd name="connsiteX21" fmla="*/ 82390 w 3215182"/>
              <a:gd name="connsiteY21" fmla="*/ 82390 h 32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15182" h="3214399">
                <a:moveTo>
                  <a:pt x="82390" y="82390"/>
                </a:moveTo>
                <a:cubicBezTo>
                  <a:pt x="133295" y="31485"/>
                  <a:pt x="203620" y="0"/>
                  <a:pt x="281298" y="0"/>
                </a:cubicBezTo>
                <a:lnTo>
                  <a:pt x="1407240" y="0"/>
                </a:lnTo>
                <a:cubicBezTo>
                  <a:pt x="1465499" y="0"/>
                  <a:pt x="1519621" y="17710"/>
                  <a:pt x="1564517" y="48041"/>
                </a:cubicBezTo>
                <a:lnTo>
                  <a:pt x="1605934" y="82213"/>
                </a:lnTo>
                <a:lnTo>
                  <a:pt x="1607889" y="80258"/>
                </a:lnTo>
                <a:lnTo>
                  <a:pt x="3134533" y="1606901"/>
                </a:lnTo>
                <a:lnTo>
                  <a:pt x="3132578" y="1608856"/>
                </a:lnTo>
                <a:lnTo>
                  <a:pt x="3132792" y="1609033"/>
                </a:lnTo>
                <a:cubicBezTo>
                  <a:pt x="3183697" y="1659938"/>
                  <a:pt x="3215182" y="1730262"/>
                  <a:pt x="3215182" y="1807941"/>
                </a:cubicBezTo>
                <a:lnTo>
                  <a:pt x="3215182" y="2933101"/>
                </a:lnTo>
                <a:cubicBezTo>
                  <a:pt x="3215182" y="3088458"/>
                  <a:pt x="3089241" y="3214399"/>
                  <a:pt x="2933884" y="3214399"/>
                </a:cubicBezTo>
                <a:lnTo>
                  <a:pt x="1807942" y="3214399"/>
                </a:lnTo>
                <a:cubicBezTo>
                  <a:pt x="1749684" y="3214399"/>
                  <a:pt x="1695561" y="3196688"/>
                  <a:pt x="1650666" y="3166358"/>
                </a:cubicBezTo>
                <a:lnTo>
                  <a:pt x="1609249" y="3132185"/>
                </a:lnTo>
                <a:lnTo>
                  <a:pt x="1607182" y="3134252"/>
                </a:lnTo>
                <a:lnTo>
                  <a:pt x="80539" y="1607608"/>
                </a:lnTo>
                <a:lnTo>
                  <a:pt x="82604" y="1605543"/>
                </a:lnTo>
                <a:lnTo>
                  <a:pt x="82390" y="1605366"/>
                </a:lnTo>
                <a:cubicBezTo>
                  <a:pt x="31485" y="1554461"/>
                  <a:pt x="0" y="1484136"/>
                  <a:pt x="0" y="1406458"/>
                </a:cubicBezTo>
                <a:lnTo>
                  <a:pt x="0" y="281298"/>
                </a:lnTo>
                <a:cubicBezTo>
                  <a:pt x="0" y="203619"/>
                  <a:pt x="31486" y="133295"/>
                  <a:pt x="82390" y="8239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aphicFrame>
        <p:nvGraphicFramePr>
          <p:cNvPr id="17" name="Graphique 16">
            <a:extLst>
              <a:ext uri="{FF2B5EF4-FFF2-40B4-BE49-F238E27FC236}">
                <a16:creationId xmlns:a16="http://schemas.microsoft.com/office/drawing/2014/main" id="{A07E6165-F585-484A-A581-2ED9F4397C4B}"/>
              </a:ext>
            </a:extLst>
          </p:cNvPr>
          <p:cNvGraphicFramePr/>
          <p:nvPr/>
        </p:nvGraphicFramePr>
        <p:xfrm>
          <a:off x="5318212" y="2256217"/>
          <a:ext cx="1905000" cy="1980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Ellipse 17">
            <a:extLst>
              <a:ext uri="{FF2B5EF4-FFF2-40B4-BE49-F238E27FC236}">
                <a16:creationId xmlns:a16="http://schemas.microsoft.com/office/drawing/2014/main" id="{E3AE62FC-49F8-4B6F-AD9D-0D222491F0E7}"/>
              </a:ext>
            </a:extLst>
          </p:cNvPr>
          <p:cNvSpPr/>
          <p:nvPr/>
        </p:nvSpPr>
        <p:spPr>
          <a:xfrm>
            <a:off x="5550712" y="2521817"/>
            <a:ext cx="1440000" cy="1440000"/>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Poppins Black" panose="00000A00000000000000" pitchFamily="2" charset="0"/>
                <a:cs typeface="Poppins Black" panose="00000A00000000000000" pitchFamily="2" charset="0"/>
              </a:rPr>
              <a:t>87%</a:t>
            </a:r>
          </a:p>
        </p:txBody>
      </p:sp>
      <p:sp>
        <p:nvSpPr>
          <p:cNvPr id="19" name="ZoneTexte 18">
            <a:extLst>
              <a:ext uri="{FF2B5EF4-FFF2-40B4-BE49-F238E27FC236}">
                <a16:creationId xmlns:a16="http://schemas.microsoft.com/office/drawing/2014/main" id="{7C986D66-109A-4BB9-84C8-9230E0E912DE}"/>
              </a:ext>
            </a:extLst>
          </p:cNvPr>
          <p:cNvSpPr txBox="1"/>
          <p:nvPr/>
        </p:nvSpPr>
        <p:spPr>
          <a:xfrm>
            <a:off x="5667472" y="4373356"/>
            <a:ext cx="1260000" cy="523220"/>
          </a:xfrm>
          <a:prstGeom prst="rect">
            <a:avLst/>
          </a:prstGeom>
          <a:noFill/>
        </p:spPr>
        <p:txBody>
          <a:bodyPr wrap="square" rtlCol="0">
            <a:spAutoFit/>
          </a:bodyPr>
          <a:lstStyle/>
          <a:p>
            <a:pPr algn="ctr"/>
            <a:r>
              <a:rPr lang="fr-FR" sz="1400" dirty="0">
                <a:solidFill>
                  <a:schemeClr val="bg1"/>
                </a:solidFill>
                <a:latin typeface="Poppins" panose="00000500000000000000" pitchFamily="2" charset="0"/>
                <a:cs typeface="Poppins" panose="00000500000000000000" pitchFamily="2" charset="0"/>
              </a:rPr>
              <a:t>D’émissions indirectes</a:t>
            </a:r>
          </a:p>
        </p:txBody>
      </p:sp>
      <p:sp>
        <p:nvSpPr>
          <p:cNvPr id="20" name="ZoneTexte 19">
            <a:extLst>
              <a:ext uri="{FF2B5EF4-FFF2-40B4-BE49-F238E27FC236}">
                <a16:creationId xmlns:a16="http://schemas.microsoft.com/office/drawing/2014/main" id="{35248BEC-A8A6-4BDB-B236-8D5EC2C1187E}"/>
              </a:ext>
            </a:extLst>
          </p:cNvPr>
          <p:cNvSpPr txBox="1"/>
          <p:nvPr/>
        </p:nvSpPr>
        <p:spPr>
          <a:xfrm>
            <a:off x="5721442" y="5075771"/>
            <a:ext cx="1098540" cy="36000"/>
          </a:xfrm>
          <a:prstGeom prst="rect">
            <a:avLst/>
          </a:prstGeom>
          <a:solidFill>
            <a:schemeClr val="bg1"/>
          </a:solidFill>
        </p:spPr>
        <p:txBody>
          <a:bodyPr wrap="square" rtlCol="0">
            <a:spAutoFit/>
          </a:bodyPr>
          <a:lstStyle/>
          <a:p>
            <a:endParaRPr lang="fr-FR" dirty="0"/>
          </a:p>
        </p:txBody>
      </p:sp>
      <p:sp>
        <p:nvSpPr>
          <p:cNvPr id="21" name="Forme libre : forme 20">
            <a:extLst>
              <a:ext uri="{FF2B5EF4-FFF2-40B4-BE49-F238E27FC236}">
                <a16:creationId xmlns:a16="http://schemas.microsoft.com/office/drawing/2014/main" id="{683570BA-4FBE-4D2F-B134-D5F55119921E}"/>
              </a:ext>
            </a:extLst>
          </p:cNvPr>
          <p:cNvSpPr/>
          <p:nvPr/>
        </p:nvSpPr>
        <p:spPr>
          <a:xfrm rot="2700000">
            <a:off x="7761145" y="2431400"/>
            <a:ext cx="3215182" cy="3214399"/>
          </a:xfrm>
          <a:custGeom>
            <a:avLst/>
            <a:gdLst>
              <a:gd name="connsiteX0" fmla="*/ 82390 w 3215182"/>
              <a:gd name="connsiteY0" fmla="*/ 82390 h 3214399"/>
              <a:gd name="connsiteX1" fmla="*/ 281298 w 3215182"/>
              <a:gd name="connsiteY1" fmla="*/ 0 h 3214399"/>
              <a:gd name="connsiteX2" fmla="*/ 1407240 w 3215182"/>
              <a:gd name="connsiteY2" fmla="*/ 0 h 3214399"/>
              <a:gd name="connsiteX3" fmla="*/ 1564517 w 3215182"/>
              <a:gd name="connsiteY3" fmla="*/ 48041 h 3214399"/>
              <a:gd name="connsiteX4" fmla="*/ 1605934 w 3215182"/>
              <a:gd name="connsiteY4" fmla="*/ 82213 h 3214399"/>
              <a:gd name="connsiteX5" fmla="*/ 1607889 w 3215182"/>
              <a:gd name="connsiteY5" fmla="*/ 80258 h 3214399"/>
              <a:gd name="connsiteX6" fmla="*/ 3134533 w 3215182"/>
              <a:gd name="connsiteY6" fmla="*/ 1606901 h 3214399"/>
              <a:gd name="connsiteX7" fmla="*/ 3132578 w 3215182"/>
              <a:gd name="connsiteY7" fmla="*/ 1608856 h 3214399"/>
              <a:gd name="connsiteX8" fmla="*/ 3132792 w 3215182"/>
              <a:gd name="connsiteY8" fmla="*/ 1609033 h 3214399"/>
              <a:gd name="connsiteX9" fmla="*/ 3215182 w 3215182"/>
              <a:gd name="connsiteY9" fmla="*/ 1807941 h 3214399"/>
              <a:gd name="connsiteX10" fmla="*/ 3215182 w 3215182"/>
              <a:gd name="connsiteY10" fmla="*/ 2933101 h 3214399"/>
              <a:gd name="connsiteX11" fmla="*/ 2933884 w 3215182"/>
              <a:gd name="connsiteY11" fmla="*/ 3214399 h 3214399"/>
              <a:gd name="connsiteX12" fmla="*/ 1807942 w 3215182"/>
              <a:gd name="connsiteY12" fmla="*/ 3214399 h 3214399"/>
              <a:gd name="connsiteX13" fmla="*/ 1650666 w 3215182"/>
              <a:gd name="connsiteY13" fmla="*/ 3166358 h 3214399"/>
              <a:gd name="connsiteX14" fmla="*/ 1609249 w 3215182"/>
              <a:gd name="connsiteY14" fmla="*/ 3132185 h 3214399"/>
              <a:gd name="connsiteX15" fmla="*/ 1607182 w 3215182"/>
              <a:gd name="connsiteY15" fmla="*/ 3134252 h 3214399"/>
              <a:gd name="connsiteX16" fmla="*/ 80539 w 3215182"/>
              <a:gd name="connsiteY16" fmla="*/ 1607608 h 3214399"/>
              <a:gd name="connsiteX17" fmla="*/ 82604 w 3215182"/>
              <a:gd name="connsiteY17" fmla="*/ 1605543 h 3214399"/>
              <a:gd name="connsiteX18" fmla="*/ 82390 w 3215182"/>
              <a:gd name="connsiteY18" fmla="*/ 1605366 h 3214399"/>
              <a:gd name="connsiteX19" fmla="*/ 0 w 3215182"/>
              <a:gd name="connsiteY19" fmla="*/ 1406458 h 3214399"/>
              <a:gd name="connsiteX20" fmla="*/ 0 w 3215182"/>
              <a:gd name="connsiteY20" fmla="*/ 281298 h 3214399"/>
              <a:gd name="connsiteX21" fmla="*/ 82390 w 3215182"/>
              <a:gd name="connsiteY21" fmla="*/ 82390 h 32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15182" h="3214399">
                <a:moveTo>
                  <a:pt x="82390" y="82390"/>
                </a:moveTo>
                <a:cubicBezTo>
                  <a:pt x="133295" y="31485"/>
                  <a:pt x="203620" y="0"/>
                  <a:pt x="281298" y="0"/>
                </a:cubicBezTo>
                <a:lnTo>
                  <a:pt x="1407240" y="0"/>
                </a:lnTo>
                <a:cubicBezTo>
                  <a:pt x="1465499" y="0"/>
                  <a:pt x="1519621" y="17710"/>
                  <a:pt x="1564517" y="48041"/>
                </a:cubicBezTo>
                <a:lnTo>
                  <a:pt x="1605934" y="82213"/>
                </a:lnTo>
                <a:lnTo>
                  <a:pt x="1607889" y="80258"/>
                </a:lnTo>
                <a:lnTo>
                  <a:pt x="3134533" y="1606901"/>
                </a:lnTo>
                <a:lnTo>
                  <a:pt x="3132578" y="1608856"/>
                </a:lnTo>
                <a:lnTo>
                  <a:pt x="3132792" y="1609033"/>
                </a:lnTo>
                <a:cubicBezTo>
                  <a:pt x="3183697" y="1659938"/>
                  <a:pt x="3215182" y="1730262"/>
                  <a:pt x="3215182" y="1807941"/>
                </a:cubicBezTo>
                <a:lnTo>
                  <a:pt x="3215182" y="2933101"/>
                </a:lnTo>
                <a:cubicBezTo>
                  <a:pt x="3215182" y="3088458"/>
                  <a:pt x="3089241" y="3214399"/>
                  <a:pt x="2933884" y="3214399"/>
                </a:cubicBezTo>
                <a:lnTo>
                  <a:pt x="1807942" y="3214399"/>
                </a:lnTo>
                <a:cubicBezTo>
                  <a:pt x="1749684" y="3214399"/>
                  <a:pt x="1695561" y="3196688"/>
                  <a:pt x="1650666" y="3166358"/>
                </a:cubicBezTo>
                <a:lnTo>
                  <a:pt x="1609249" y="3132185"/>
                </a:lnTo>
                <a:lnTo>
                  <a:pt x="1607182" y="3134252"/>
                </a:lnTo>
                <a:lnTo>
                  <a:pt x="80539" y="1607608"/>
                </a:lnTo>
                <a:lnTo>
                  <a:pt x="82604" y="1605543"/>
                </a:lnTo>
                <a:lnTo>
                  <a:pt x="82390" y="1605366"/>
                </a:lnTo>
                <a:cubicBezTo>
                  <a:pt x="31485" y="1554461"/>
                  <a:pt x="0" y="1484136"/>
                  <a:pt x="0" y="1406458"/>
                </a:cubicBezTo>
                <a:lnTo>
                  <a:pt x="0" y="281298"/>
                </a:lnTo>
                <a:cubicBezTo>
                  <a:pt x="0" y="203619"/>
                  <a:pt x="31486" y="133295"/>
                  <a:pt x="82390" y="8239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aphicFrame>
        <p:nvGraphicFramePr>
          <p:cNvPr id="22" name="Graphique 21">
            <a:extLst>
              <a:ext uri="{FF2B5EF4-FFF2-40B4-BE49-F238E27FC236}">
                <a16:creationId xmlns:a16="http://schemas.microsoft.com/office/drawing/2014/main" id="{9D6122AA-1A9D-4824-8C3A-C69257E73839}"/>
              </a:ext>
            </a:extLst>
          </p:cNvPr>
          <p:cNvGraphicFramePr/>
          <p:nvPr/>
        </p:nvGraphicFramePr>
        <p:xfrm>
          <a:off x="8416236" y="2256216"/>
          <a:ext cx="1905000" cy="1980000"/>
        </p:xfrm>
        <a:graphic>
          <a:graphicData uri="http://schemas.openxmlformats.org/drawingml/2006/chart">
            <c:chart xmlns:c="http://schemas.openxmlformats.org/drawingml/2006/chart" xmlns:r="http://schemas.openxmlformats.org/officeDocument/2006/relationships" r:id="rId5"/>
          </a:graphicData>
        </a:graphic>
      </p:graphicFrame>
      <p:sp>
        <p:nvSpPr>
          <p:cNvPr id="23" name="Ellipse 22">
            <a:extLst>
              <a:ext uri="{FF2B5EF4-FFF2-40B4-BE49-F238E27FC236}">
                <a16:creationId xmlns:a16="http://schemas.microsoft.com/office/drawing/2014/main" id="{7FBBB715-55D8-4A71-91B3-5C2B7377693E}"/>
              </a:ext>
            </a:extLst>
          </p:cNvPr>
          <p:cNvSpPr/>
          <p:nvPr/>
        </p:nvSpPr>
        <p:spPr>
          <a:xfrm>
            <a:off x="8648736" y="2521816"/>
            <a:ext cx="1440000" cy="1440000"/>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Poppins Black" panose="00000A00000000000000" pitchFamily="2" charset="0"/>
                <a:cs typeface="Poppins Black" panose="00000A00000000000000" pitchFamily="2" charset="0"/>
              </a:rPr>
              <a:t>50%</a:t>
            </a:r>
          </a:p>
        </p:txBody>
      </p:sp>
      <p:sp>
        <p:nvSpPr>
          <p:cNvPr id="24" name="ZoneTexte 23">
            <a:extLst>
              <a:ext uri="{FF2B5EF4-FFF2-40B4-BE49-F238E27FC236}">
                <a16:creationId xmlns:a16="http://schemas.microsoft.com/office/drawing/2014/main" id="{1DDF9906-5F62-4C13-8A60-9763437C201E}"/>
              </a:ext>
            </a:extLst>
          </p:cNvPr>
          <p:cNvSpPr txBox="1"/>
          <p:nvPr/>
        </p:nvSpPr>
        <p:spPr>
          <a:xfrm>
            <a:off x="8711976" y="4290199"/>
            <a:ext cx="1296000" cy="830997"/>
          </a:xfrm>
          <a:prstGeom prst="rect">
            <a:avLst/>
          </a:prstGeom>
          <a:noFill/>
        </p:spPr>
        <p:txBody>
          <a:bodyPr wrap="square" rtlCol="0">
            <a:spAutoFit/>
          </a:bodyPr>
          <a:lstStyle/>
          <a:p>
            <a:pPr algn="ctr"/>
            <a:r>
              <a:rPr lang="fr-FR" sz="1200" dirty="0">
                <a:solidFill>
                  <a:schemeClr val="bg1"/>
                </a:solidFill>
                <a:latin typeface="Poppins" panose="00000500000000000000" pitchFamily="2" charset="0"/>
                <a:cs typeface="Poppins" panose="00000500000000000000" pitchFamily="2" charset="0"/>
              </a:rPr>
              <a:t>Pour les médicaments et dispositifs médicaux</a:t>
            </a:r>
          </a:p>
        </p:txBody>
      </p:sp>
      <p:sp>
        <p:nvSpPr>
          <p:cNvPr id="25" name="ZoneTexte 24">
            <a:extLst>
              <a:ext uri="{FF2B5EF4-FFF2-40B4-BE49-F238E27FC236}">
                <a16:creationId xmlns:a16="http://schemas.microsoft.com/office/drawing/2014/main" id="{47DFF1F5-B230-4125-BCBB-930E0BD77CF8}"/>
              </a:ext>
            </a:extLst>
          </p:cNvPr>
          <p:cNvSpPr txBox="1"/>
          <p:nvPr/>
        </p:nvSpPr>
        <p:spPr>
          <a:xfrm>
            <a:off x="8819466" y="5075770"/>
            <a:ext cx="1098540" cy="36000"/>
          </a:xfrm>
          <a:prstGeom prst="rect">
            <a:avLst/>
          </a:prstGeom>
          <a:solidFill>
            <a:schemeClr val="bg1"/>
          </a:solidFill>
        </p:spPr>
        <p:txBody>
          <a:bodyPr wrap="square" rtlCol="0">
            <a:spAutoFit/>
          </a:bodyPr>
          <a:lstStyle/>
          <a:p>
            <a:endParaRPr lang="fr-FR" dirty="0"/>
          </a:p>
        </p:txBody>
      </p:sp>
      <p:sp>
        <p:nvSpPr>
          <p:cNvPr id="26" name="Rectangle à coins arrondis 2">
            <a:extLst>
              <a:ext uri="{FF2B5EF4-FFF2-40B4-BE49-F238E27FC236}">
                <a16:creationId xmlns:a16="http://schemas.microsoft.com/office/drawing/2014/main" id="{18890653-7E90-4FAB-82F2-E7E032DB9719}"/>
              </a:ext>
            </a:extLst>
          </p:cNvPr>
          <p:cNvSpPr/>
          <p:nvPr/>
        </p:nvSpPr>
        <p:spPr>
          <a:xfrm>
            <a:off x="548580" y="1007322"/>
            <a:ext cx="10908146" cy="578882"/>
          </a:xfrm>
          <a:prstGeom prst="roundRect">
            <a:avLst/>
          </a:prstGeom>
          <a:solidFill>
            <a:srgbClr val="002060"/>
          </a:solidFill>
        </p:spPr>
        <p:txBody>
          <a:bodyPr wrap="square">
            <a:spAutoFit/>
          </a:bodyPr>
          <a:lstStyle/>
          <a:p>
            <a:pPr lvl="0" algn="ctr"/>
            <a:r>
              <a:rPr lang="fr-FR" altLang="fr-FR" sz="2800" dirty="0">
                <a:solidFill>
                  <a:schemeClr val="bg1"/>
                </a:solidFill>
                <a:latin typeface="Arial" panose="020B0604020202020204" pitchFamily="34" charset="0"/>
                <a:ea typeface="Microsoft YaHei" panose="020B0503020204020204" pitchFamily="34" charset="-122"/>
              </a:rPr>
              <a:t>Empreinte carbone du secteur de la santé estimée à </a:t>
            </a:r>
            <a:r>
              <a:rPr lang="fr-FR" altLang="fr-FR" sz="2800" b="1" dirty="0">
                <a:solidFill>
                  <a:schemeClr val="accent3">
                    <a:lumMod val="75000"/>
                  </a:schemeClr>
                </a:solidFill>
                <a:latin typeface="Arial" panose="020B0604020202020204" pitchFamily="34" charset="0"/>
                <a:ea typeface="Microsoft YaHei" panose="020B0503020204020204" pitchFamily="34" charset="-122"/>
              </a:rPr>
              <a:t>49 MtCO</a:t>
            </a:r>
            <a:r>
              <a:rPr lang="fr-FR" altLang="fr-FR" sz="2800" b="1" baseline="-25000" dirty="0">
                <a:solidFill>
                  <a:schemeClr val="accent3">
                    <a:lumMod val="75000"/>
                  </a:schemeClr>
                </a:solidFill>
                <a:latin typeface="Arial" panose="020B0604020202020204" pitchFamily="34" charset="0"/>
                <a:ea typeface="Microsoft YaHei" panose="020B0503020204020204" pitchFamily="34" charset="-122"/>
              </a:rPr>
              <a:t>2</a:t>
            </a:r>
            <a:r>
              <a:rPr lang="fr-FR" altLang="fr-FR" sz="2800" b="1" dirty="0">
                <a:solidFill>
                  <a:schemeClr val="accent3">
                    <a:lumMod val="75000"/>
                  </a:schemeClr>
                </a:solidFill>
                <a:latin typeface="Arial" panose="020B0604020202020204" pitchFamily="34" charset="0"/>
                <a:ea typeface="Microsoft YaHei" panose="020B0503020204020204" pitchFamily="34" charset="-122"/>
              </a:rPr>
              <a:t>eq</a:t>
            </a:r>
            <a:endParaRPr lang="fr-FR" sz="2800" b="1" dirty="0">
              <a:solidFill>
                <a:schemeClr val="accent3">
                  <a:lumMod val="75000"/>
                </a:schemeClr>
              </a:solidFill>
              <a:latin typeface="Arial" panose="020B0604020202020204" pitchFamily="34" charset="0"/>
              <a:ea typeface="Microsoft YaHei" panose="020B0503020204020204" pitchFamily="34" charset="-122"/>
            </a:endParaRPr>
          </a:p>
        </p:txBody>
      </p:sp>
      <p:sp>
        <p:nvSpPr>
          <p:cNvPr id="2" name="Espace réservé du numéro de diapositive 1">
            <a:extLst>
              <a:ext uri="{FF2B5EF4-FFF2-40B4-BE49-F238E27FC236}">
                <a16:creationId xmlns:a16="http://schemas.microsoft.com/office/drawing/2014/main" id="{117BEBB5-7CAD-4A1D-8A2D-7089DFF65CFF}"/>
              </a:ext>
            </a:extLst>
          </p:cNvPr>
          <p:cNvSpPr>
            <a:spLocks noGrp="1"/>
          </p:cNvSpPr>
          <p:nvPr>
            <p:ph type="sldNum" sz="quarter" idx="82"/>
          </p:nvPr>
        </p:nvSpPr>
        <p:spPr/>
        <p:txBody>
          <a:bodyPr/>
          <a:lstStyle/>
          <a:p>
            <a:fld id="{00E0E155-A4C6-4C24-B5DD-AE65EC126F8C}" type="slidenum">
              <a:rPr lang="fr-FR" smtClean="0"/>
              <a:pPr/>
              <a:t>8</a:t>
            </a:fld>
            <a:endParaRPr lang="fr-FR" dirty="0"/>
          </a:p>
        </p:txBody>
      </p:sp>
    </p:spTree>
    <p:extLst>
      <p:ext uri="{BB962C8B-B14F-4D97-AF65-F5344CB8AC3E}">
        <p14:creationId xmlns:p14="http://schemas.microsoft.com/office/powerpoint/2010/main" val="141939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25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900" decel="100000" fill="hold"/>
                                        <p:tgtEl>
                                          <p:spTgt spid="1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21"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125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900" decel="100000" fill="hold"/>
                                        <p:tgtEl>
                                          <p:spTgt spid="2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21" presetClass="entr" presetSubtype="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125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P spid="9" grpId="0" animBg="1"/>
      <p:bldP spid="13" grpId="0"/>
      <p:bldP spid="14" grpId="0" animBg="1"/>
      <p:bldP spid="16" grpId="0" animBg="1"/>
      <p:bldGraphic spid="17" grpId="0">
        <p:bldAsOne/>
      </p:bldGraphic>
      <p:bldP spid="18" grpId="0" animBg="1"/>
      <p:bldP spid="19" grpId="0"/>
      <p:bldP spid="20" grpId="0" animBg="1"/>
      <p:bldP spid="21" grpId="0" animBg="1"/>
      <p:bldGraphic spid="22" grpId="0">
        <p:bldAsOne/>
      </p:bldGraphic>
      <p:bldP spid="23" grpId="0" animBg="1"/>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2A7B9C5-0DB1-6B80-F35C-BD59E428687C}"/>
              </a:ext>
            </a:extLst>
          </p:cNvPr>
          <p:cNvPicPr>
            <a:picLocks noChangeAspect="1"/>
          </p:cNvPicPr>
          <p:nvPr/>
        </p:nvPicPr>
        <p:blipFill rotWithShape="1">
          <a:blip r:embed="rId3"/>
          <a:srcRect l="33973" t="13089" r="28346" b="11045"/>
          <a:stretch/>
        </p:blipFill>
        <p:spPr>
          <a:xfrm>
            <a:off x="6787732" y="977745"/>
            <a:ext cx="4738513" cy="5355371"/>
          </a:xfrm>
          <a:prstGeom prst="rect">
            <a:avLst/>
          </a:prstGeom>
        </p:spPr>
      </p:pic>
      <p:sp>
        <p:nvSpPr>
          <p:cNvPr id="12" name="ZoneTexte 11">
            <a:extLst>
              <a:ext uri="{FF2B5EF4-FFF2-40B4-BE49-F238E27FC236}">
                <a16:creationId xmlns:a16="http://schemas.microsoft.com/office/drawing/2014/main" id="{A9B65BB1-1F00-1E3C-A021-3D2B822DC989}"/>
              </a:ext>
            </a:extLst>
          </p:cNvPr>
          <p:cNvSpPr txBox="1"/>
          <p:nvPr/>
        </p:nvSpPr>
        <p:spPr>
          <a:xfrm>
            <a:off x="304346" y="2093843"/>
            <a:ext cx="4095376" cy="2308324"/>
          </a:xfrm>
          <a:prstGeom prst="rect">
            <a:avLst/>
          </a:prstGeom>
          <a:noFill/>
        </p:spPr>
        <p:txBody>
          <a:bodyPr wrap="square" rtlCol="0">
            <a:spAutoFit/>
          </a:bodyPr>
          <a:lstStyle/>
          <a:p>
            <a:pPr marL="285750" indent="-285750">
              <a:buFont typeface="Wingdings" pitchFamily="2" charset="2"/>
              <a:buChar char="Ø"/>
            </a:pPr>
            <a:r>
              <a:rPr lang="fr-FR" sz="2400" dirty="0">
                <a:solidFill>
                  <a:schemeClr val="tx2"/>
                </a:solidFill>
              </a:rPr>
              <a:t>Les établissements hospitaliers représentent </a:t>
            </a:r>
            <a:r>
              <a:rPr lang="fr-FR" sz="2400" b="1" dirty="0">
                <a:solidFill>
                  <a:schemeClr val="tx2"/>
                </a:solidFill>
              </a:rPr>
              <a:t>près de 40% </a:t>
            </a:r>
            <a:r>
              <a:rPr lang="fr-FR" sz="2400" dirty="0">
                <a:solidFill>
                  <a:schemeClr val="tx2"/>
                </a:solidFill>
              </a:rPr>
              <a:t>des émissions du secteur</a:t>
            </a:r>
          </a:p>
          <a:p>
            <a:pPr marL="285750" indent="-285750">
              <a:buFont typeface="Wingdings" pitchFamily="2" charset="2"/>
              <a:buChar char="Ø"/>
            </a:pPr>
            <a:endParaRPr lang="fr-FR" sz="2400" dirty="0">
              <a:solidFill>
                <a:schemeClr val="tx2"/>
              </a:solidFill>
            </a:endParaRPr>
          </a:p>
          <a:p>
            <a:endParaRPr lang="fr-FR" sz="2400" dirty="0">
              <a:solidFill>
                <a:schemeClr val="tx2"/>
              </a:solidFill>
            </a:endParaRPr>
          </a:p>
        </p:txBody>
      </p:sp>
      <p:sp>
        <p:nvSpPr>
          <p:cNvPr id="9" name="Espace réservé du texte 6">
            <a:extLst>
              <a:ext uri="{FF2B5EF4-FFF2-40B4-BE49-F238E27FC236}">
                <a16:creationId xmlns:a16="http://schemas.microsoft.com/office/drawing/2014/main" id="{6B161EC0-CA48-DC53-82B2-E549A90A24A8}"/>
              </a:ext>
            </a:extLst>
          </p:cNvPr>
          <p:cNvSpPr txBox="1">
            <a:spLocks/>
          </p:cNvSpPr>
          <p:nvPr/>
        </p:nvSpPr>
        <p:spPr>
          <a:xfrm>
            <a:off x="695324" y="975378"/>
            <a:ext cx="8449129" cy="530296"/>
          </a:xfrm>
          <a:prstGeom prst="rect">
            <a:avLst/>
          </a:prstGeom>
        </p:spPr>
        <p:txBody>
          <a:bodyPr lIns="0" tIns="0" rIns="0" bIns="0" anchor="ctr" anchorCtr="0"/>
          <a:lstStyle>
            <a:lvl1pPr marL="0" indent="0" algn="l" defTabSz="914400" rtl="0" eaLnBrk="1" latinLnBrk="0" hangingPunct="1">
              <a:lnSpc>
                <a:spcPct val="110000"/>
              </a:lnSpc>
              <a:spcBef>
                <a:spcPts val="0"/>
              </a:spcBef>
              <a:spcAft>
                <a:spcPts val="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200" b="1" kern="1200">
                <a:solidFill>
                  <a:schemeClr val="accent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sz="1200" i="1" kern="1200">
                <a:solidFill>
                  <a:schemeClr val="tx2"/>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2"/>
                </a:solidFill>
              </a:rPr>
              <a:t>Sans les médicaments et dispositifs médicaux </a:t>
            </a:r>
          </a:p>
        </p:txBody>
      </p:sp>
      <p:sp>
        <p:nvSpPr>
          <p:cNvPr id="10" name="Titre 2">
            <a:extLst>
              <a:ext uri="{FF2B5EF4-FFF2-40B4-BE49-F238E27FC236}">
                <a16:creationId xmlns:a16="http://schemas.microsoft.com/office/drawing/2014/main" id="{2380A490-3BD1-6BC4-CDE3-36417A7B44D5}"/>
              </a:ext>
            </a:extLst>
          </p:cNvPr>
          <p:cNvSpPr>
            <a:spLocks noGrp="1"/>
          </p:cNvSpPr>
          <p:nvPr>
            <p:ph type="title"/>
          </p:nvPr>
        </p:nvSpPr>
        <p:spPr>
          <a:xfrm>
            <a:off x="695324" y="728661"/>
            <a:ext cx="9164293" cy="719140"/>
          </a:xfrm>
        </p:spPr>
        <p:txBody>
          <a:bodyPr>
            <a:normAutofit/>
          </a:bodyPr>
          <a:lstStyle/>
          <a:p>
            <a:r>
              <a:rPr lang="fr-FR" dirty="0"/>
              <a:t>Et les établissements hospitaliers ?</a:t>
            </a:r>
          </a:p>
        </p:txBody>
      </p:sp>
      <p:sp>
        <p:nvSpPr>
          <p:cNvPr id="2" name="Espace réservé du pied de page 1">
            <a:extLst>
              <a:ext uri="{FF2B5EF4-FFF2-40B4-BE49-F238E27FC236}">
                <a16:creationId xmlns:a16="http://schemas.microsoft.com/office/drawing/2014/main" id="{DC5E6FAD-70BF-484B-A60E-6B4E65C6293F}"/>
              </a:ext>
            </a:extLst>
          </p:cNvPr>
          <p:cNvSpPr>
            <a:spLocks noGrp="1"/>
          </p:cNvSpPr>
          <p:nvPr>
            <p:ph type="ftr" sz="quarter" idx="19"/>
          </p:nvPr>
        </p:nvSpPr>
        <p:spPr/>
        <p:txBody>
          <a:bodyPr/>
          <a:lstStyle/>
          <a:p>
            <a:r>
              <a:rPr lang="fr-FR"/>
              <a:t>The Shift Project – Décarbonons la Santé pour soigner durablement – 25 mars 2024</a:t>
            </a:r>
            <a:endParaRPr lang="fr-FR" dirty="0"/>
          </a:p>
        </p:txBody>
      </p:sp>
      <p:sp>
        <p:nvSpPr>
          <p:cNvPr id="3" name="Espace réservé du numéro de diapositive 2">
            <a:extLst>
              <a:ext uri="{FF2B5EF4-FFF2-40B4-BE49-F238E27FC236}">
                <a16:creationId xmlns:a16="http://schemas.microsoft.com/office/drawing/2014/main" id="{824A35F8-F9CD-47FC-B0A4-3779B7ABCA7E}"/>
              </a:ext>
            </a:extLst>
          </p:cNvPr>
          <p:cNvSpPr>
            <a:spLocks noGrp="1"/>
          </p:cNvSpPr>
          <p:nvPr>
            <p:ph type="sldNum" sz="quarter" idx="82"/>
          </p:nvPr>
        </p:nvSpPr>
        <p:spPr/>
        <p:txBody>
          <a:bodyPr/>
          <a:lstStyle/>
          <a:p>
            <a:fld id="{00E0E155-A4C6-4C24-B5DD-AE65EC126F8C}" type="slidenum">
              <a:rPr lang="fr-FR" smtClean="0"/>
              <a:pPr/>
              <a:t>9</a:t>
            </a:fld>
            <a:endParaRPr lang="fr-FR" dirty="0"/>
          </a:p>
        </p:txBody>
      </p:sp>
    </p:spTree>
    <p:extLst>
      <p:ext uri="{BB962C8B-B14F-4D97-AF65-F5344CB8AC3E}">
        <p14:creationId xmlns:p14="http://schemas.microsoft.com/office/powerpoint/2010/main" val="2181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xte et figu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res et chapit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res et chapit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itres et chapit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4943</TotalTime>
  <Words>2140</Words>
  <Application>Microsoft Office PowerPoint</Application>
  <PresentationFormat>Grand écran</PresentationFormat>
  <Paragraphs>355</Paragraphs>
  <Slides>31</Slides>
  <Notes>22</Notes>
  <HiddenSlides>0</HiddenSlides>
  <MMClips>0</MMClips>
  <ScaleCrop>false</ScaleCrop>
  <HeadingPairs>
    <vt:vector size="8" baseType="variant">
      <vt:variant>
        <vt:lpstr>Polices utilisées</vt:lpstr>
      </vt:variant>
      <vt:variant>
        <vt:i4>18</vt:i4>
      </vt:variant>
      <vt:variant>
        <vt:lpstr>Thème</vt:lpstr>
      </vt:variant>
      <vt:variant>
        <vt:i4>4</vt:i4>
      </vt:variant>
      <vt:variant>
        <vt:lpstr>Serveurs OLE incorporés</vt:lpstr>
      </vt:variant>
      <vt:variant>
        <vt:i4>1</vt:i4>
      </vt:variant>
      <vt:variant>
        <vt:lpstr>Titres des diapositives</vt:lpstr>
      </vt:variant>
      <vt:variant>
        <vt:i4>31</vt:i4>
      </vt:variant>
    </vt:vector>
  </HeadingPairs>
  <TitlesOfParts>
    <vt:vector size="54" baseType="lpstr">
      <vt:lpstr>Times</vt:lpstr>
      <vt:lpstr>Proxima Nova</vt:lpstr>
      <vt:lpstr>Microsoft YaHei</vt:lpstr>
      <vt:lpstr>UICTFontTextStyleBody</vt:lpstr>
      <vt:lpstr>ABeeZee</vt:lpstr>
      <vt:lpstr>ＭＳ Ｐゴシック</vt:lpstr>
      <vt:lpstr>ＭＳ Ｐゴシック</vt:lpstr>
      <vt:lpstr>Poppins</vt:lpstr>
      <vt:lpstr>Times New Roman</vt:lpstr>
      <vt:lpstr>Shaker 2 Lancet Regular</vt:lpstr>
      <vt:lpstr>Arial</vt:lpstr>
      <vt:lpstr>Poppins Black</vt:lpstr>
      <vt:lpstr>Wingdings</vt:lpstr>
      <vt:lpstr>Calibri</vt:lpstr>
      <vt:lpstr>Segoe UI</vt:lpstr>
      <vt:lpstr>Gill Sans</vt:lpstr>
      <vt:lpstr>Roboto</vt:lpstr>
      <vt:lpstr>Tahoma</vt:lpstr>
      <vt:lpstr>Texte et figures</vt:lpstr>
      <vt:lpstr>Titres et chapitres</vt:lpstr>
      <vt:lpstr>1_Titres et chapitres</vt:lpstr>
      <vt:lpstr>2_Titres et chapitres</vt:lpstr>
      <vt:lpstr>think-cell Slide</vt:lpstr>
      <vt:lpstr>Présentation PowerPoint</vt:lpstr>
      <vt:lpstr>Présentation PowerPoint</vt:lpstr>
      <vt:lpstr>Présentation PowerPoint</vt:lpstr>
      <vt:lpstr>Présentation PowerPoint</vt:lpstr>
      <vt:lpstr>Présentation PowerPoint</vt:lpstr>
      <vt:lpstr>Déterminer les effets du CC sur la santé</vt:lpstr>
      <vt:lpstr>Présentation PowerPoint</vt:lpstr>
      <vt:lpstr>Présentation PowerPoint</vt:lpstr>
      <vt:lpstr>Et les établissements hospitaliers ?</vt:lpstr>
      <vt:lpstr>Réduction des émissions des médicaments et dispositifs médicaux Réduire l’intensité carbone</vt:lpstr>
      <vt:lpstr>Présentation PowerPoint</vt:lpstr>
      <vt:lpstr>Présentation PowerPoint</vt:lpstr>
      <vt:lpstr>Présentation PowerPoint</vt:lpstr>
      <vt:lpstr>Présentation PowerPoint</vt:lpstr>
      <vt:lpstr>Réduction par mesures chiffrées Gaz médicaux et déchets</vt:lpstr>
      <vt:lpstr>Réduction par mesures chiffrées Déplacements</vt:lpstr>
      <vt:lpstr>Développement durable à mettre en œuvre dans nos pratiques</vt:lpstr>
      <vt:lpstr>Comment agir ?</vt:lpstr>
      <vt:lpstr>Présentation PowerPoint</vt:lpstr>
      <vt:lpstr>Présentation PowerPoint</vt:lpstr>
      <vt:lpstr>Epidémiologie / Plaidoyer</vt:lpstr>
      <vt:lpstr>Présentation PowerPoint</vt:lpstr>
      <vt:lpstr> Matériels et méthodes : Mesure de l’exposition aux dioxines </vt:lpstr>
      <vt:lpstr>Résultats : Association entre exposition et risque de lymphome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Hervé</dc:creator>
  <cp:lastModifiedBy>Enseignant</cp:lastModifiedBy>
  <cp:revision>78</cp:revision>
  <dcterms:created xsi:type="dcterms:W3CDTF">2021-05-25T14:39:04Z</dcterms:created>
  <dcterms:modified xsi:type="dcterms:W3CDTF">2025-02-06T10:52:57Z</dcterms:modified>
</cp:coreProperties>
</file>