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74" r:id="rId4"/>
    <p:sldId id="257" r:id="rId5"/>
    <p:sldId id="259" r:id="rId6"/>
    <p:sldId id="258" r:id="rId7"/>
    <p:sldId id="277" r:id="rId8"/>
    <p:sldId id="263" r:id="rId9"/>
    <p:sldId id="276" r:id="rId10"/>
    <p:sldId id="265" r:id="rId11"/>
    <p:sldId id="269" r:id="rId12"/>
    <p:sldId id="270" r:id="rId13"/>
    <p:sldId id="261" r:id="rId14"/>
    <p:sldId id="275" r:id="rId15"/>
    <p:sldId id="264" r:id="rId16"/>
    <p:sldId id="262" r:id="rId17"/>
    <p:sldId id="278"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1"/>
    <p:restoredTop sz="96327"/>
  </p:normalViewPr>
  <p:slideViewPr>
    <p:cSldViewPr snapToGrid="0">
      <p:cViewPr varScale="1">
        <p:scale>
          <a:sx n="66" d="100"/>
          <a:sy n="66" d="100"/>
        </p:scale>
        <p:origin x="904" y="3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0F05-7407-6A18-0FB3-2C94A4FE738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B28626E-D1E4-E4D0-BA15-FDD8B3252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B170D8-C832-FFA6-6ACD-6BFAB648DC91}"/>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5" name="Espace réservé du pied de page 4">
            <a:extLst>
              <a:ext uri="{FF2B5EF4-FFF2-40B4-BE49-F238E27FC236}">
                <a16:creationId xmlns:a16="http://schemas.microsoft.com/office/drawing/2014/main" id="{1727A7C9-ACAE-52B2-397B-580E9960A4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FA51FA-73E0-8C38-77BB-6F56DE0C3B24}"/>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108528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78B4F-957C-E968-848A-945E2B9D74A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7D2EE8A-ED2B-94DA-E514-D66157554FF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7A5F79-24F8-CBD3-D0AD-5C32BF498BA1}"/>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5" name="Espace réservé du pied de page 4">
            <a:extLst>
              <a:ext uri="{FF2B5EF4-FFF2-40B4-BE49-F238E27FC236}">
                <a16:creationId xmlns:a16="http://schemas.microsoft.com/office/drawing/2014/main" id="{83602500-B280-4E84-2B83-D04A8605D4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FEE292-47EE-CC11-7E06-61D7FC1FEC9D}"/>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38747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B1CE0B9-E88B-DA9C-05A7-8690D25FE2A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0A703BB-6FAD-DA4B-4ECB-DE9840DADD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311134-9FB5-037D-C2D7-0CD55D25266B}"/>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5" name="Espace réservé du pied de page 4">
            <a:extLst>
              <a:ext uri="{FF2B5EF4-FFF2-40B4-BE49-F238E27FC236}">
                <a16:creationId xmlns:a16="http://schemas.microsoft.com/office/drawing/2014/main" id="{12034570-0BC6-6446-619E-6A93C02BED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160A01-E226-AF77-219B-076FC7498C8C}"/>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233654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1F848-AC0D-32B3-9C3D-D7A2329DD3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CDBDDB-4806-FD39-9962-D8DAA20817B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18099A-01D1-53A7-0737-690BAAD6E935}"/>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5" name="Espace réservé du pied de page 4">
            <a:extLst>
              <a:ext uri="{FF2B5EF4-FFF2-40B4-BE49-F238E27FC236}">
                <a16:creationId xmlns:a16="http://schemas.microsoft.com/office/drawing/2014/main" id="{B6DCF851-32D0-AE23-D4B6-4631E8FC15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755B3C-292F-72BD-8E80-AF344929F627}"/>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418170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32570-527B-B2C9-241B-4E5A47F08D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79B9018-16E9-926C-C71E-8D5BB63C9B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C3C9F7-9D98-6953-2049-7D4C96F489C0}"/>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5" name="Espace réservé du pied de page 4">
            <a:extLst>
              <a:ext uri="{FF2B5EF4-FFF2-40B4-BE49-F238E27FC236}">
                <a16:creationId xmlns:a16="http://schemas.microsoft.com/office/drawing/2014/main" id="{D19CF3A4-381F-F534-05D9-474EBC3A0B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EEF094-2F75-88C3-D4F1-AEE1201165EF}"/>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32311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6BC9C-D0FD-BDB3-A4DC-5518EEABC4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2BEF77-C33B-C3B5-8FFB-FC54EEC292E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E06B28-7051-942D-A850-3159D3AC8D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E164066-47DD-D155-B4E4-709BD6C95AF7}"/>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6" name="Espace réservé du pied de page 5">
            <a:extLst>
              <a:ext uri="{FF2B5EF4-FFF2-40B4-BE49-F238E27FC236}">
                <a16:creationId xmlns:a16="http://schemas.microsoft.com/office/drawing/2014/main" id="{D2413C8A-1656-40CB-096F-E10AA6160F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4D93B4-F793-CC26-CF8D-7C3DE497900E}"/>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168413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67DD7-A0BF-27E3-7E20-C006C882BD5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5F0999-16EE-0D25-4E61-9B03A3667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5B90445-DF71-F6C2-0B29-C8467ABE1CE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528C3C4-71DB-379D-DAF9-B914220DC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23AE41F-9881-1ED0-6B19-A53625D592B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3AEA13-C967-3848-E560-A0BD5B87CB9D}"/>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8" name="Espace réservé du pied de page 7">
            <a:extLst>
              <a:ext uri="{FF2B5EF4-FFF2-40B4-BE49-F238E27FC236}">
                <a16:creationId xmlns:a16="http://schemas.microsoft.com/office/drawing/2014/main" id="{9F7763EA-E51F-EDAA-DB6A-F6EDC7AC221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D57A02-6BF6-0826-EFC3-074EE0AFEF5E}"/>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132940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ACAE6-F6F1-5B66-1CF9-2013818646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19983D8-63E0-78DA-8BC7-810D95EBED00}"/>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4" name="Espace réservé du pied de page 3">
            <a:extLst>
              <a:ext uri="{FF2B5EF4-FFF2-40B4-BE49-F238E27FC236}">
                <a16:creationId xmlns:a16="http://schemas.microsoft.com/office/drawing/2014/main" id="{830E4DF0-893D-3FB4-2829-6C445A8A94E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CF20EE8-EBBB-E9F3-2231-5E6B1D35BAE4}"/>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272535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B5A0986-B6BD-8644-5C92-6FA707DA280D}"/>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3" name="Espace réservé du pied de page 2">
            <a:extLst>
              <a:ext uri="{FF2B5EF4-FFF2-40B4-BE49-F238E27FC236}">
                <a16:creationId xmlns:a16="http://schemas.microsoft.com/office/drawing/2014/main" id="{CD5493F0-E583-9F8B-2AF4-D5D767B6550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533F58C-F730-1E6D-A045-30363629B28E}"/>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83104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A7E27-A982-50F5-B679-75BDBC8554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F796B9-84E5-80D3-81B9-2E312DD12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5AB964-C8E8-52AA-0E26-2528A608B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DC69C5-1E57-9BC9-E922-4B1B3946CDC1}"/>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6" name="Espace réservé du pied de page 5">
            <a:extLst>
              <a:ext uri="{FF2B5EF4-FFF2-40B4-BE49-F238E27FC236}">
                <a16:creationId xmlns:a16="http://schemas.microsoft.com/office/drawing/2014/main" id="{C8F17BC4-AF0B-86C4-45D8-4985B18BB2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427D8C-D485-AC19-86DE-FFE8DAE7410D}"/>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19199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6ACB5-E593-4DB3-8803-EFEA83A425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4468AB-76C7-E0D2-725E-ADFB4758B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7CBB79F-400F-009E-E19F-A2F56C558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A93AA5-F485-E6EF-AF6C-2FFEAF254923}"/>
              </a:ext>
            </a:extLst>
          </p:cNvPr>
          <p:cNvSpPr>
            <a:spLocks noGrp="1"/>
          </p:cNvSpPr>
          <p:nvPr>
            <p:ph type="dt" sz="half" idx="10"/>
          </p:nvPr>
        </p:nvSpPr>
        <p:spPr/>
        <p:txBody>
          <a:bodyPr/>
          <a:lstStyle/>
          <a:p>
            <a:fld id="{008477A2-D5B7-C743-AFA3-0DAC991AE55A}" type="datetimeFigureOut">
              <a:rPr lang="fr-FR" smtClean="0"/>
              <a:t>06/02/2025</a:t>
            </a:fld>
            <a:endParaRPr lang="fr-FR"/>
          </a:p>
        </p:txBody>
      </p:sp>
      <p:sp>
        <p:nvSpPr>
          <p:cNvPr id="6" name="Espace réservé du pied de page 5">
            <a:extLst>
              <a:ext uri="{FF2B5EF4-FFF2-40B4-BE49-F238E27FC236}">
                <a16:creationId xmlns:a16="http://schemas.microsoft.com/office/drawing/2014/main" id="{813B7F2C-D366-140F-6E24-F062C339DA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7B516A-6627-E2C8-C210-06E9C6108212}"/>
              </a:ext>
            </a:extLst>
          </p:cNvPr>
          <p:cNvSpPr>
            <a:spLocks noGrp="1"/>
          </p:cNvSpPr>
          <p:nvPr>
            <p:ph type="sldNum" sz="quarter" idx="12"/>
          </p:nvPr>
        </p:nvSpPr>
        <p:spPr/>
        <p:txBody>
          <a:bodyPr/>
          <a:lstStyle/>
          <a:p>
            <a:fld id="{B41443E0-A385-5E44-BE7A-C7190EDCA774}" type="slidenum">
              <a:rPr lang="fr-FR" smtClean="0"/>
              <a:t>‹N°›</a:t>
            </a:fld>
            <a:endParaRPr lang="fr-FR"/>
          </a:p>
        </p:txBody>
      </p:sp>
    </p:spTree>
    <p:extLst>
      <p:ext uri="{BB962C8B-B14F-4D97-AF65-F5344CB8AC3E}">
        <p14:creationId xmlns:p14="http://schemas.microsoft.com/office/powerpoint/2010/main" val="116742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C6756F-5FEB-B673-9A9C-0E5AF53AF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926923-D9D8-53FF-8824-81D0F12C5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BC09B5-E280-5229-47DC-FE97AE59F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8477A2-D5B7-C743-AFA3-0DAC991AE55A}" type="datetimeFigureOut">
              <a:rPr lang="fr-FR" smtClean="0"/>
              <a:t>06/02/2025</a:t>
            </a:fld>
            <a:endParaRPr lang="fr-FR"/>
          </a:p>
        </p:txBody>
      </p:sp>
      <p:sp>
        <p:nvSpPr>
          <p:cNvPr id="5" name="Espace réservé du pied de page 4">
            <a:extLst>
              <a:ext uri="{FF2B5EF4-FFF2-40B4-BE49-F238E27FC236}">
                <a16:creationId xmlns:a16="http://schemas.microsoft.com/office/drawing/2014/main" id="{1A8F2879-8FDC-76BE-222E-15DFB2FB9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BF106EC-2D1A-76E4-B909-87A0EBF93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1443E0-A385-5E44-BE7A-C7190EDCA774}" type="slidenum">
              <a:rPr lang="fr-FR" smtClean="0"/>
              <a:t>‹N°›</a:t>
            </a:fld>
            <a:endParaRPr lang="fr-FR"/>
          </a:p>
        </p:txBody>
      </p:sp>
    </p:spTree>
    <p:extLst>
      <p:ext uri="{BB962C8B-B14F-4D97-AF65-F5344CB8AC3E}">
        <p14:creationId xmlns:p14="http://schemas.microsoft.com/office/powerpoint/2010/main" val="2662917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77EB8-FE89-5AC4-AB62-C3ABC27BBE35}"/>
              </a:ext>
            </a:extLst>
          </p:cNvPr>
          <p:cNvSpPr>
            <a:spLocks noGrp="1"/>
          </p:cNvSpPr>
          <p:nvPr>
            <p:ph type="ctrTitle"/>
          </p:nvPr>
        </p:nvSpPr>
        <p:spPr/>
        <p:txBody>
          <a:bodyPr/>
          <a:lstStyle/>
          <a:p>
            <a:r>
              <a:rPr lang="fr-FR" dirty="0"/>
              <a:t>CNU 47-01</a:t>
            </a:r>
            <a:br>
              <a:rPr lang="fr-FR" dirty="0"/>
            </a:br>
            <a:r>
              <a:rPr lang="fr-FR" sz="6000" dirty="0"/>
              <a:t>hématologie; transfusion</a:t>
            </a:r>
            <a:endParaRPr lang="fr-FR" dirty="0"/>
          </a:p>
        </p:txBody>
      </p:sp>
      <p:sp>
        <p:nvSpPr>
          <p:cNvPr id="3" name="Sous-titre 2">
            <a:extLst>
              <a:ext uri="{FF2B5EF4-FFF2-40B4-BE49-F238E27FC236}">
                <a16:creationId xmlns:a16="http://schemas.microsoft.com/office/drawing/2014/main" id="{822C8DC4-A592-244F-CB41-CE0C1E28F222}"/>
              </a:ext>
            </a:extLst>
          </p:cNvPr>
          <p:cNvSpPr>
            <a:spLocks noGrp="1"/>
          </p:cNvSpPr>
          <p:nvPr>
            <p:ph type="subTitle" idx="1"/>
          </p:nvPr>
        </p:nvSpPr>
        <p:spPr/>
        <p:txBody>
          <a:bodyPr>
            <a:normAutofit/>
          </a:bodyPr>
          <a:lstStyle/>
          <a:p>
            <a:endParaRPr lang="fr-FR" dirty="0"/>
          </a:p>
          <a:p>
            <a:r>
              <a:rPr lang="fr-FR" dirty="0"/>
              <a:t>Collège des Enseignants d’Hématologie</a:t>
            </a:r>
          </a:p>
          <a:p>
            <a:r>
              <a:rPr lang="fr-FR" dirty="0"/>
              <a:t>6 février 2025</a:t>
            </a:r>
          </a:p>
        </p:txBody>
      </p:sp>
    </p:spTree>
    <p:extLst>
      <p:ext uri="{BB962C8B-B14F-4D97-AF65-F5344CB8AC3E}">
        <p14:creationId xmlns:p14="http://schemas.microsoft.com/office/powerpoint/2010/main" val="392825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87938-57A8-71D6-8F83-AEB581B5115A}"/>
              </a:ext>
            </a:extLst>
          </p:cNvPr>
          <p:cNvSpPr>
            <a:spLocks noGrp="1"/>
          </p:cNvSpPr>
          <p:nvPr>
            <p:ph type="title"/>
          </p:nvPr>
        </p:nvSpPr>
        <p:spPr>
          <a:xfrm>
            <a:off x="838200" y="365125"/>
            <a:ext cx="8710914" cy="1325563"/>
          </a:xfrm>
        </p:spPr>
        <p:txBody>
          <a:bodyPr>
            <a:normAutofit/>
          </a:bodyPr>
          <a:lstStyle/>
          <a:p>
            <a:r>
              <a:rPr lang="fr-FR" sz="3600" dirty="0"/>
              <a:t>Caractéristiques des HU nommé(e)s en 47-01</a:t>
            </a:r>
          </a:p>
        </p:txBody>
      </p:sp>
      <p:sp>
        <p:nvSpPr>
          <p:cNvPr id="3" name="Espace réservé du contenu 2">
            <a:extLst>
              <a:ext uri="{FF2B5EF4-FFF2-40B4-BE49-F238E27FC236}">
                <a16:creationId xmlns:a16="http://schemas.microsoft.com/office/drawing/2014/main" id="{422FBE18-716A-01D1-F76E-C9A91E13BAFB}"/>
              </a:ext>
            </a:extLst>
          </p:cNvPr>
          <p:cNvSpPr>
            <a:spLocks noGrp="1"/>
          </p:cNvSpPr>
          <p:nvPr>
            <p:ph idx="1"/>
          </p:nvPr>
        </p:nvSpPr>
        <p:spPr/>
        <p:txBody>
          <a:bodyPr/>
          <a:lstStyle/>
          <a:p>
            <a:r>
              <a:rPr lang="fr-FR" dirty="0"/>
              <a:t>2007 à 2024</a:t>
            </a:r>
          </a:p>
          <a:p>
            <a:pPr lvl="1"/>
            <a:r>
              <a:rPr lang="fr-FR" dirty="0"/>
              <a:t>104 PU-PH nommés</a:t>
            </a:r>
          </a:p>
          <a:p>
            <a:pPr lvl="2"/>
            <a:r>
              <a:rPr lang="fr-FR" dirty="0"/>
              <a:t>Statut antérieur MCU-PH le plus souvent</a:t>
            </a:r>
          </a:p>
          <a:p>
            <a:pPr lvl="2"/>
            <a:r>
              <a:rPr lang="fr-FR" dirty="0"/>
              <a:t>25-30%  PH</a:t>
            </a:r>
          </a:p>
          <a:p>
            <a:pPr lvl="1"/>
            <a:r>
              <a:rPr lang="fr-FR" dirty="0"/>
              <a:t>100 MCU-PH nommés</a:t>
            </a:r>
          </a:p>
          <a:p>
            <a:pPr lvl="2"/>
            <a:r>
              <a:rPr lang="fr-FR" dirty="0"/>
              <a:t>75% environ des MCU-PH deviennent PU-PH</a:t>
            </a:r>
          </a:p>
          <a:p>
            <a:endParaRPr lang="fr-FR" dirty="0"/>
          </a:p>
          <a:p>
            <a:r>
              <a:rPr lang="fr-FR" dirty="0"/>
              <a:t>Focus sur les 8 dernières années (2017-2024)</a:t>
            </a:r>
          </a:p>
        </p:txBody>
      </p:sp>
      <p:pic>
        <p:nvPicPr>
          <p:cNvPr id="4" name="Image 3">
            <a:extLst>
              <a:ext uri="{FF2B5EF4-FFF2-40B4-BE49-F238E27FC236}">
                <a16:creationId xmlns:a16="http://schemas.microsoft.com/office/drawing/2014/main" id="{8CD27A97-E295-0890-6BA3-3405532F2529}"/>
              </a:ext>
            </a:extLst>
          </p:cNvPr>
          <p:cNvPicPr>
            <a:picLocks noChangeAspect="1"/>
          </p:cNvPicPr>
          <p:nvPr/>
        </p:nvPicPr>
        <p:blipFill>
          <a:blip r:embed="rId2"/>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357233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ED67-0410-2C38-E344-28A53DF1D5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2AFC50-F6EB-569B-9A87-8ECFA6AB0B17}"/>
              </a:ext>
            </a:extLst>
          </p:cNvPr>
          <p:cNvSpPr>
            <a:spLocks noGrp="1"/>
          </p:cNvSpPr>
          <p:nvPr>
            <p:ph type="title"/>
          </p:nvPr>
        </p:nvSpPr>
        <p:spPr>
          <a:xfrm>
            <a:off x="838200" y="365125"/>
            <a:ext cx="9069729" cy="1325563"/>
          </a:xfrm>
        </p:spPr>
        <p:txBody>
          <a:bodyPr>
            <a:normAutofit/>
          </a:bodyPr>
          <a:lstStyle/>
          <a:p>
            <a:r>
              <a:rPr lang="fr-FR" sz="3600" dirty="0"/>
              <a:t>Caractéristiques des HU nommé(e)s en hématologie; transfusion 47-01</a:t>
            </a:r>
          </a:p>
        </p:txBody>
      </p:sp>
      <p:sp>
        <p:nvSpPr>
          <p:cNvPr id="3" name="Espace réservé du contenu 2">
            <a:extLst>
              <a:ext uri="{FF2B5EF4-FFF2-40B4-BE49-F238E27FC236}">
                <a16:creationId xmlns:a16="http://schemas.microsoft.com/office/drawing/2014/main" id="{5101D318-EE12-FE8A-3524-92E81B38E8D1}"/>
              </a:ext>
            </a:extLst>
          </p:cNvPr>
          <p:cNvSpPr>
            <a:spLocks noGrp="1"/>
          </p:cNvSpPr>
          <p:nvPr>
            <p:ph idx="1"/>
          </p:nvPr>
        </p:nvSpPr>
        <p:spPr/>
        <p:txBody>
          <a:bodyPr/>
          <a:lstStyle/>
          <a:p>
            <a:r>
              <a:rPr lang="fr-FR" dirty="0"/>
              <a:t>2007 à 2024</a:t>
            </a:r>
          </a:p>
          <a:p>
            <a:pPr lvl="1"/>
            <a:r>
              <a:rPr lang="fr-FR" dirty="0"/>
              <a:t>104 PU-PH nommés</a:t>
            </a:r>
          </a:p>
          <a:p>
            <a:pPr lvl="1"/>
            <a:r>
              <a:rPr lang="fr-FR" dirty="0"/>
              <a:t>100 MCU-PH nommés</a:t>
            </a:r>
          </a:p>
          <a:p>
            <a:endParaRPr lang="fr-FR" dirty="0"/>
          </a:p>
        </p:txBody>
      </p:sp>
      <p:pic>
        <p:nvPicPr>
          <p:cNvPr id="6" name="Image 5">
            <a:extLst>
              <a:ext uri="{FF2B5EF4-FFF2-40B4-BE49-F238E27FC236}">
                <a16:creationId xmlns:a16="http://schemas.microsoft.com/office/drawing/2014/main" id="{339C16FB-06CE-0F65-D251-CC5F85A37498}"/>
              </a:ext>
            </a:extLst>
          </p:cNvPr>
          <p:cNvPicPr>
            <a:picLocks noChangeAspect="1"/>
          </p:cNvPicPr>
          <p:nvPr/>
        </p:nvPicPr>
        <p:blipFill>
          <a:blip r:embed="rId2"/>
          <a:stretch>
            <a:fillRect/>
          </a:stretch>
        </p:blipFill>
        <p:spPr>
          <a:xfrm>
            <a:off x="10067644" y="523292"/>
            <a:ext cx="1663700" cy="800100"/>
          </a:xfrm>
          <a:prstGeom prst="rect">
            <a:avLst/>
          </a:prstGeom>
        </p:spPr>
      </p:pic>
      <p:pic>
        <p:nvPicPr>
          <p:cNvPr id="7" name="Image 6">
            <a:extLst>
              <a:ext uri="{FF2B5EF4-FFF2-40B4-BE49-F238E27FC236}">
                <a16:creationId xmlns:a16="http://schemas.microsoft.com/office/drawing/2014/main" id="{0A0A711A-E9C7-5F3C-30D7-54D2105BD3AD}"/>
              </a:ext>
            </a:extLst>
          </p:cNvPr>
          <p:cNvPicPr>
            <a:picLocks noChangeAspect="1"/>
          </p:cNvPicPr>
          <p:nvPr/>
        </p:nvPicPr>
        <p:blipFill>
          <a:blip r:embed="rId3"/>
          <a:stretch>
            <a:fillRect/>
          </a:stretch>
        </p:blipFill>
        <p:spPr>
          <a:xfrm>
            <a:off x="6223179" y="3429000"/>
            <a:ext cx="5725930" cy="3063875"/>
          </a:xfrm>
          <a:prstGeom prst="rect">
            <a:avLst/>
          </a:prstGeom>
        </p:spPr>
      </p:pic>
      <p:pic>
        <p:nvPicPr>
          <p:cNvPr id="8" name="Image 7">
            <a:extLst>
              <a:ext uri="{FF2B5EF4-FFF2-40B4-BE49-F238E27FC236}">
                <a16:creationId xmlns:a16="http://schemas.microsoft.com/office/drawing/2014/main" id="{995BF225-EEC6-FCDE-8C0F-685ABA86EBB7}"/>
              </a:ext>
            </a:extLst>
          </p:cNvPr>
          <p:cNvPicPr>
            <a:picLocks noChangeAspect="1"/>
          </p:cNvPicPr>
          <p:nvPr/>
        </p:nvPicPr>
        <p:blipFill>
          <a:blip r:embed="rId4"/>
          <a:stretch>
            <a:fillRect/>
          </a:stretch>
        </p:blipFill>
        <p:spPr>
          <a:xfrm>
            <a:off x="345981" y="3429000"/>
            <a:ext cx="5753613" cy="3063875"/>
          </a:xfrm>
          <a:prstGeom prst="rect">
            <a:avLst/>
          </a:prstGeom>
        </p:spPr>
      </p:pic>
    </p:spTree>
    <p:extLst>
      <p:ext uri="{BB962C8B-B14F-4D97-AF65-F5344CB8AC3E}">
        <p14:creationId xmlns:p14="http://schemas.microsoft.com/office/powerpoint/2010/main" val="291259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292C-27A1-8FCF-F328-B99657FCF2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37DEB9-8F9A-AC60-57B6-19317310B90D}"/>
              </a:ext>
            </a:extLst>
          </p:cNvPr>
          <p:cNvSpPr>
            <a:spLocks noGrp="1"/>
          </p:cNvSpPr>
          <p:nvPr>
            <p:ph type="title"/>
          </p:nvPr>
        </p:nvSpPr>
        <p:spPr>
          <a:xfrm>
            <a:off x="838200" y="365125"/>
            <a:ext cx="9127603" cy="1325563"/>
          </a:xfrm>
        </p:spPr>
        <p:txBody>
          <a:bodyPr>
            <a:normAutofit/>
          </a:bodyPr>
          <a:lstStyle/>
          <a:p>
            <a:r>
              <a:rPr lang="fr-FR" sz="3600" dirty="0"/>
              <a:t>Caractéristiques des HU nommé(e)s en hématologie; transfusion 47-01</a:t>
            </a:r>
          </a:p>
        </p:txBody>
      </p:sp>
      <p:sp>
        <p:nvSpPr>
          <p:cNvPr id="3" name="Espace réservé du contenu 2">
            <a:extLst>
              <a:ext uri="{FF2B5EF4-FFF2-40B4-BE49-F238E27FC236}">
                <a16:creationId xmlns:a16="http://schemas.microsoft.com/office/drawing/2014/main" id="{E22289F5-D147-50FE-1CEC-66071F6BC467}"/>
              </a:ext>
            </a:extLst>
          </p:cNvPr>
          <p:cNvSpPr>
            <a:spLocks noGrp="1"/>
          </p:cNvSpPr>
          <p:nvPr>
            <p:ph idx="1"/>
          </p:nvPr>
        </p:nvSpPr>
        <p:spPr/>
        <p:txBody>
          <a:bodyPr/>
          <a:lstStyle/>
          <a:p>
            <a:r>
              <a:rPr lang="fr-FR" dirty="0"/>
              <a:t>2007 à 2024</a:t>
            </a:r>
          </a:p>
          <a:p>
            <a:pPr lvl="1"/>
            <a:r>
              <a:rPr lang="fr-FR" dirty="0"/>
              <a:t>104 PU-PH nommés</a:t>
            </a:r>
          </a:p>
          <a:p>
            <a:pPr lvl="1"/>
            <a:r>
              <a:rPr lang="fr-FR" dirty="0"/>
              <a:t>100 MCU-PH nommés</a:t>
            </a:r>
          </a:p>
          <a:p>
            <a:endParaRPr lang="fr-FR" dirty="0"/>
          </a:p>
        </p:txBody>
      </p:sp>
      <p:pic>
        <p:nvPicPr>
          <p:cNvPr id="6" name="Image 5">
            <a:extLst>
              <a:ext uri="{FF2B5EF4-FFF2-40B4-BE49-F238E27FC236}">
                <a16:creationId xmlns:a16="http://schemas.microsoft.com/office/drawing/2014/main" id="{CBBDC141-13BA-6187-37E1-F833AF452EF7}"/>
              </a:ext>
            </a:extLst>
          </p:cNvPr>
          <p:cNvPicPr>
            <a:picLocks noChangeAspect="1"/>
          </p:cNvPicPr>
          <p:nvPr/>
        </p:nvPicPr>
        <p:blipFill>
          <a:blip r:embed="rId2"/>
          <a:stretch>
            <a:fillRect/>
          </a:stretch>
        </p:blipFill>
        <p:spPr>
          <a:xfrm>
            <a:off x="539369" y="3455249"/>
            <a:ext cx="11113262" cy="2705521"/>
          </a:xfrm>
          <a:prstGeom prst="rect">
            <a:avLst/>
          </a:prstGeom>
        </p:spPr>
      </p:pic>
      <p:pic>
        <p:nvPicPr>
          <p:cNvPr id="4" name="Image 3">
            <a:extLst>
              <a:ext uri="{FF2B5EF4-FFF2-40B4-BE49-F238E27FC236}">
                <a16:creationId xmlns:a16="http://schemas.microsoft.com/office/drawing/2014/main" id="{B696516C-BC64-BAFE-74BC-03011D9E1590}"/>
              </a:ext>
            </a:extLst>
          </p:cNvPr>
          <p:cNvPicPr>
            <a:picLocks noChangeAspect="1"/>
          </p:cNvPicPr>
          <p:nvPr/>
        </p:nvPicPr>
        <p:blipFill>
          <a:blip r:embed="rId3"/>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249389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71E59-5EBA-A87C-EE23-E2B8351A3B87}"/>
              </a:ext>
            </a:extLst>
          </p:cNvPr>
          <p:cNvSpPr>
            <a:spLocks noGrp="1"/>
          </p:cNvSpPr>
          <p:nvPr>
            <p:ph type="title"/>
          </p:nvPr>
        </p:nvSpPr>
        <p:spPr>
          <a:xfrm>
            <a:off x="838200" y="365125"/>
            <a:ext cx="8618316" cy="1325563"/>
          </a:xfrm>
        </p:spPr>
        <p:txBody>
          <a:bodyPr>
            <a:normAutofit/>
          </a:bodyPr>
          <a:lstStyle/>
          <a:p>
            <a:r>
              <a:rPr lang="fr-FR" sz="3600" dirty="0"/>
              <a:t>Caractéristiques des HU nommé(e)s en hématologie; transfusion 47-01</a:t>
            </a:r>
          </a:p>
        </p:txBody>
      </p:sp>
      <p:sp>
        <p:nvSpPr>
          <p:cNvPr id="3" name="Espace réservé du contenu 2">
            <a:extLst>
              <a:ext uri="{FF2B5EF4-FFF2-40B4-BE49-F238E27FC236}">
                <a16:creationId xmlns:a16="http://schemas.microsoft.com/office/drawing/2014/main" id="{510105C3-C6E3-49DE-4E96-EFAFB2E4FA0D}"/>
              </a:ext>
            </a:extLst>
          </p:cNvPr>
          <p:cNvSpPr>
            <a:spLocks noGrp="1"/>
          </p:cNvSpPr>
          <p:nvPr>
            <p:ph idx="1"/>
          </p:nvPr>
        </p:nvSpPr>
        <p:spPr>
          <a:xfrm>
            <a:off x="471280" y="2834792"/>
            <a:ext cx="4957970" cy="3154528"/>
          </a:xfrm>
        </p:spPr>
        <p:txBody>
          <a:bodyPr>
            <a:normAutofit/>
          </a:bodyPr>
          <a:lstStyle/>
          <a:p>
            <a:r>
              <a:rPr lang="fr-FR" sz="2400" dirty="0"/>
              <a:t>Age de nomination MCU-PH</a:t>
            </a:r>
          </a:p>
          <a:p>
            <a:pPr lvl="1"/>
            <a:r>
              <a:rPr lang="fr-FR" sz="2000" dirty="0"/>
              <a:t>entre 32 et 38 (40) ans</a:t>
            </a:r>
          </a:p>
          <a:p>
            <a:endParaRPr lang="fr-FR" sz="2400" dirty="0"/>
          </a:p>
        </p:txBody>
      </p:sp>
      <p:sp>
        <p:nvSpPr>
          <p:cNvPr id="6" name="ZoneTexte 5">
            <a:extLst>
              <a:ext uri="{FF2B5EF4-FFF2-40B4-BE49-F238E27FC236}">
                <a16:creationId xmlns:a16="http://schemas.microsoft.com/office/drawing/2014/main" id="{C71E5B5F-9191-5800-AF32-2FB5B50A02B5}"/>
              </a:ext>
            </a:extLst>
          </p:cNvPr>
          <p:cNvSpPr txBox="1"/>
          <p:nvPr/>
        </p:nvSpPr>
        <p:spPr>
          <a:xfrm>
            <a:off x="392389" y="2078074"/>
            <a:ext cx="4814887" cy="369332"/>
          </a:xfrm>
          <a:prstGeom prst="rect">
            <a:avLst/>
          </a:prstGeom>
          <a:noFill/>
        </p:spPr>
        <p:txBody>
          <a:bodyPr wrap="square">
            <a:spAutoFit/>
          </a:bodyPr>
          <a:lstStyle/>
          <a:p>
            <a:r>
              <a:rPr lang="fr-FR" dirty="0"/>
              <a:t>Focus sur les 8 dernières années (2017-2024)</a:t>
            </a:r>
          </a:p>
        </p:txBody>
      </p:sp>
      <p:pic>
        <p:nvPicPr>
          <p:cNvPr id="8" name="Image 7">
            <a:extLst>
              <a:ext uri="{FF2B5EF4-FFF2-40B4-BE49-F238E27FC236}">
                <a16:creationId xmlns:a16="http://schemas.microsoft.com/office/drawing/2014/main" id="{41BA4FB7-ADAE-46A9-9A50-D8A45A9CB878}"/>
              </a:ext>
            </a:extLst>
          </p:cNvPr>
          <p:cNvPicPr>
            <a:picLocks noChangeAspect="1"/>
          </p:cNvPicPr>
          <p:nvPr/>
        </p:nvPicPr>
        <p:blipFill>
          <a:blip r:embed="rId2"/>
          <a:stretch>
            <a:fillRect/>
          </a:stretch>
        </p:blipFill>
        <p:spPr>
          <a:xfrm>
            <a:off x="5664200" y="2078074"/>
            <a:ext cx="6527800" cy="3898900"/>
          </a:xfrm>
          <a:prstGeom prst="rect">
            <a:avLst/>
          </a:prstGeom>
        </p:spPr>
      </p:pic>
      <p:pic>
        <p:nvPicPr>
          <p:cNvPr id="9" name="Image 8">
            <a:extLst>
              <a:ext uri="{FF2B5EF4-FFF2-40B4-BE49-F238E27FC236}">
                <a16:creationId xmlns:a16="http://schemas.microsoft.com/office/drawing/2014/main" id="{02CC0DCB-332D-2D41-7ABE-2AEFE5C00B19}"/>
              </a:ext>
            </a:extLst>
          </p:cNvPr>
          <p:cNvPicPr>
            <a:picLocks noChangeAspect="1"/>
          </p:cNvPicPr>
          <p:nvPr/>
        </p:nvPicPr>
        <p:blipFill>
          <a:blip r:embed="rId3"/>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388018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5AFE-2CFB-F3F1-4385-F5896E1785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EDC65D-B5A1-33AB-5325-2E192FE65940}"/>
              </a:ext>
            </a:extLst>
          </p:cNvPr>
          <p:cNvSpPr>
            <a:spLocks noGrp="1"/>
          </p:cNvSpPr>
          <p:nvPr>
            <p:ph type="title"/>
          </p:nvPr>
        </p:nvSpPr>
        <p:spPr>
          <a:xfrm>
            <a:off x="838200" y="365125"/>
            <a:ext cx="8421547" cy="1325563"/>
          </a:xfrm>
        </p:spPr>
        <p:txBody>
          <a:bodyPr>
            <a:normAutofit/>
          </a:bodyPr>
          <a:lstStyle/>
          <a:p>
            <a:r>
              <a:rPr lang="fr-FR" sz="3600" dirty="0"/>
              <a:t>Caractéristiques des HU nommé(e)s en hématologie; transfusion 47-01</a:t>
            </a:r>
          </a:p>
        </p:txBody>
      </p:sp>
      <p:sp>
        <p:nvSpPr>
          <p:cNvPr id="3" name="Espace réservé du contenu 2">
            <a:extLst>
              <a:ext uri="{FF2B5EF4-FFF2-40B4-BE49-F238E27FC236}">
                <a16:creationId xmlns:a16="http://schemas.microsoft.com/office/drawing/2014/main" id="{6909F655-DE39-C16D-1D86-99BD1A410E84}"/>
              </a:ext>
            </a:extLst>
          </p:cNvPr>
          <p:cNvSpPr>
            <a:spLocks noGrp="1"/>
          </p:cNvSpPr>
          <p:nvPr>
            <p:ph idx="1"/>
          </p:nvPr>
        </p:nvSpPr>
        <p:spPr>
          <a:xfrm>
            <a:off x="471280" y="2834792"/>
            <a:ext cx="4957970" cy="3154528"/>
          </a:xfrm>
        </p:spPr>
        <p:txBody>
          <a:bodyPr>
            <a:normAutofit/>
          </a:bodyPr>
          <a:lstStyle/>
          <a:p>
            <a:r>
              <a:rPr lang="fr-FR" sz="2400" dirty="0"/>
              <a:t>Age de nomination MCU-PH</a:t>
            </a:r>
          </a:p>
          <a:p>
            <a:pPr lvl="1"/>
            <a:r>
              <a:rPr lang="fr-FR" sz="2000" dirty="0"/>
              <a:t>entre 32 et 38 (40) ans</a:t>
            </a:r>
          </a:p>
          <a:p>
            <a:endParaRPr lang="fr-FR" sz="2400" dirty="0"/>
          </a:p>
          <a:p>
            <a:r>
              <a:rPr lang="fr-FR" sz="2400" dirty="0"/>
              <a:t>Age de nomination PU-PH</a:t>
            </a:r>
          </a:p>
          <a:p>
            <a:pPr lvl="1"/>
            <a:r>
              <a:rPr lang="fr-FR" sz="2000" dirty="0"/>
              <a:t>Moyenne/médiane globale 41-42 ans</a:t>
            </a:r>
          </a:p>
          <a:p>
            <a:pPr lvl="1"/>
            <a:r>
              <a:rPr lang="fr-FR" sz="2000" dirty="0"/>
              <a:t>M 40-41, F 44-45</a:t>
            </a:r>
          </a:p>
        </p:txBody>
      </p:sp>
      <p:sp>
        <p:nvSpPr>
          <p:cNvPr id="6" name="ZoneTexte 5">
            <a:extLst>
              <a:ext uri="{FF2B5EF4-FFF2-40B4-BE49-F238E27FC236}">
                <a16:creationId xmlns:a16="http://schemas.microsoft.com/office/drawing/2014/main" id="{9CAB7BFB-8DDF-0073-7418-07EFDE546B00}"/>
              </a:ext>
            </a:extLst>
          </p:cNvPr>
          <p:cNvSpPr txBox="1"/>
          <p:nvPr/>
        </p:nvSpPr>
        <p:spPr>
          <a:xfrm>
            <a:off x="392389" y="2078074"/>
            <a:ext cx="4814887" cy="369332"/>
          </a:xfrm>
          <a:prstGeom prst="rect">
            <a:avLst/>
          </a:prstGeom>
          <a:noFill/>
        </p:spPr>
        <p:txBody>
          <a:bodyPr wrap="square">
            <a:spAutoFit/>
          </a:bodyPr>
          <a:lstStyle/>
          <a:p>
            <a:r>
              <a:rPr lang="fr-FR" dirty="0"/>
              <a:t>Focus sur les 8 dernières années (2017-2024)</a:t>
            </a:r>
          </a:p>
        </p:txBody>
      </p:sp>
      <p:pic>
        <p:nvPicPr>
          <p:cNvPr id="5" name="Image 4">
            <a:extLst>
              <a:ext uri="{FF2B5EF4-FFF2-40B4-BE49-F238E27FC236}">
                <a16:creationId xmlns:a16="http://schemas.microsoft.com/office/drawing/2014/main" id="{50456B48-FA35-71DB-5047-533010958249}"/>
              </a:ext>
            </a:extLst>
          </p:cNvPr>
          <p:cNvPicPr>
            <a:picLocks noChangeAspect="1"/>
          </p:cNvPicPr>
          <p:nvPr/>
        </p:nvPicPr>
        <p:blipFill>
          <a:blip r:embed="rId2"/>
          <a:stretch>
            <a:fillRect/>
          </a:stretch>
        </p:blipFill>
        <p:spPr>
          <a:xfrm>
            <a:off x="5665511" y="1779286"/>
            <a:ext cx="6134100" cy="4318000"/>
          </a:xfrm>
          <a:prstGeom prst="rect">
            <a:avLst/>
          </a:prstGeom>
        </p:spPr>
      </p:pic>
      <p:pic>
        <p:nvPicPr>
          <p:cNvPr id="7" name="Image 6">
            <a:extLst>
              <a:ext uri="{FF2B5EF4-FFF2-40B4-BE49-F238E27FC236}">
                <a16:creationId xmlns:a16="http://schemas.microsoft.com/office/drawing/2014/main" id="{E8411293-E910-7C89-DB3B-272F02859E63}"/>
              </a:ext>
            </a:extLst>
          </p:cNvPr>
          <p:cNvPicPr>
            <a:picLocks noChangeAspect="1"/>
          </p:cNvPicPr>
          <p:nvPr/>
        </p:nvPicPr>
        <p:blipFill>
          <a:blip r:embed="rId3"/>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15871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C1473-848F-B8E2-82B8-4408BD261B0D}"/>
              </a:ext>
            </a:extLst>
          </p:cNvPr>
          <p:cNvSpPr>
            <a:spLocks noGrp="1"/>
          </p:cNvSpPr>
          <p:nvPr>
            <p:ph type="title"/>
          </p:nvPr>
        </p:nvSpPr>
        <p:spPr/>
        <p:txBody>
          <a:bodyPr/>
          <a:lstStyle/>
          <a:p>
            <a:r>
              <a:rPr lang="fr-FR" dirty="0"/>
              <a:t>Dans le pipeline de la 47-01</a:t>
            </a:r>
          </a:p>
        </p:txBody>
      </p:sp>
      <p:sp>
        <p:nvSpPr>
          <p:cNvPr id="3" name="Espace réservé du contenu 2">
            <a:extLst>
              <a:ext uri="{FF2B5EF4-FFF2-40B4-BE49-F238E27FC236}">
                <a16:creationId xmlns:a16="http://schemas.microsoft.com/office/drawing/2014/main" id="{9C6DFCAB-471F-A6A6-2090-7070D88333A7}"/>
              </a:ext>
            </a:extLst>
          </p:cNvPr>
          <p:cNvSpPr>
            <a:spLocks noGrp="1"/>
          </p:cNvSpPr>
          <p:nvPr>
            <p:ph idx="1"/>
          </p:nvPr>
        </p:nvSpPr>
        <p:spPr/>
        <p:txBody>
          <a:bodyPr/>
          <a:lstStyle/>
          <a:p>
            <a:r>
              <a:rPr lang="fr-FR" dirty="0"/>
              <a:t>Nb de candidats en pré-CNU</a:t>
            </a:r>
          </a:p>
          <a:p>
            <a:pPr lvl="1"/>
            <a:r>
              <a:rPr lang="fr-FR" dirty="0"/>
              <a:t>2021 à 2025</a:t>
            </a:r>
          </a:p>
        </p:txBody>
      </p:sp>
      <p:graphicFrame>
        <p:nvGraphicFramePr>
          <p:cNvPr id="4" name="Tableau 3">
            <a:extLst>
              <a:ext uri="{FF2B5EF4-FFF2-40B4-BE49-F238E27FC236}">
                <a16:creationId xmlns:a16="http://schemas.microsoft.com/office/drawing/2014/main" id="{360D4485-B974-6BE3-380A-EB068293FA29}"/>
              </a:ext>
            </a:extLst>
          </p:cNvPr>
          <p:cNvGraphicFramePr>
            <a:graphicFrameLocks noGrp="1"/>
          </p:cNvGraphicFramePr>
          <p:nvPr>
            <p:extLst>
              <p:ext uri="{D42A27DB-BD31-4B8C-83A1-F6EECF244321}">
                <p14:modId xmlns:p14="http://schemas.microsoft.com/office/powerpoint/2010/main" val="932100431"/>
              </p:ext>
            </p:extLst>
          </p:nvPr>
        </p:nvGraphicFramePr>
        <p:xfrm>
          <a:off x="2144110" y="3429000"/>
          <a:ext cx="8282154" cy="1728784"/>
        </p:xfrm>
        <a:graphic>
          <a:graphicData uri="http://schemas.openxmlformats.org/drawingml/2006/table">
            <a:tbl>
              <a:tblPr firstRow="1" bandRow="1">
                <a:tableStyleId>{5C22544A-7EE6-4342-B048-85BDC9FD1C3A}</a:tableStyleId>
              </a:tblPr>
              <a:tblGrid>
                <a:gridCol w="1380359">
                  <a:extLst>
                    <a:ext uri="{9D8B030D-6E8A-4147-A177-3AD203B41FA5}">
                      <a16:colId xmlns:a16="http://schemas.microsoft.com/office/drawing/2014/main" val="58746069"/>
                    </a:ext>
                  </a:extLst>
                </a:gridCol>
                <a:gridCol w="1380359">
                  <a:extLst>
                    <a:ext uri="{9D8B030D-6E8A-4147-A177-3AD203B41FA5}">
                      <a16:colId xmlns:a16="http://schemas.microsoft.com/office/drawing/2014/main" val="951373527"/>
                    </a:ext>
                  </a:extLst>
                </a:gridCol>
                <a:gridCol w="1380359">
                  <a:extLst>
                    <a:ext uri="{9D8B030D-6E8A-4147-A177-3AD203B41FA5}">
                      <a16:colId xmlns:a16="http://schemas.microsoft.com/office/drawing/2014/main" val="2715431560"/>
                    </a:ext>
                  </a:extLst>
                </a:gridCol>
                <a:gridCol w="1380359">
                  <a:extLst>
                    <a:ext uri="{9D8B030D-6E8A-4147-A177-3AD203B41FA5}">
                      <a16:colId xmlns:a16="http://schemas.microsoft.com/office/drawing/2014/main" val="523431176"/>
                    </a:ext>
                  </a:extLst>
                </a:gridCol>
                <a:gridCol w="1380359">
                  <a:extLst>
                    <a:ext uri="{9D8B030D-6E8A-4147-A177-3AD203B41FA5}">
                      <a16:colId xmlns:a16="http://schemas.microsoft.com/office/drawing/2014/main" val="1956394457"/>
                    </a:ext>
                  </a:extLst>
                </a:gridCol>
                <a:gridCol w="1380359">
                  <a:extLst>
                    <a:ext uri="{9D8B030D-6E8A-4147-A177-3AD203B41FA5}">
                      <a16:colId xmlns:a16="http://schemas.microsoft.com/office/drawing/2014/main" val="1524256987"/>
                    </a:ext>
                  </a:extLst>
                </a:gridCol>
              </a:tblGrid>
              <a:tr h="432196">
                <a:tc>
                  <a:txBody>
                    <a:bodyPr/>
                    <a:lstStyle/>
                    <a:p>
                      <a:endParaRPr lang="fr-FR" dirty="0"/>
                    </a:p>
                  </a:txBody>
                  <a:tcPr/>
                </a:tc>
                <a:tc>
                  <a:txBody>
                    <a:bodyPr/>
                    <a:lstStyle/>
                    <a:p>
                      <a:pPr algn="ctr"/>
                      <a:r>
                        <a:rPr lang="fr-FR" dirty="0"/>
                        <a:t>2021</a:t>
                      </a:r>
                    </a:p>
                  </a:txBody>
                  <a:tcPr/>
                </a:tc>
                <a:tc>
                  <a:txBody>
                    <a:bodyPr/>
                    <a:lstStyle/>
                    <a:p>
                      <a:pPr algn="ctr"/>
                      <a:r>
                        <a:rPr lang="fr-FR" dirty="0"/>
                        <a:t>2022</a:t>
                      </a:r>
                    </a:p>
                  </a:txBody>
                  <a:tcPr/>
                </a:tc>
                <a:tc>
                  <a:txBody>
                    <a:bodyPr/>
                    <a:lstStyle/>
                    <a:p>
                      <a:pPr algn="ctr"/>
                      <a:r>
                        <a:rPr lang="fr-FR" dirty="0"/>
                        <a:t>2023</a:t>
                      </a:r>
                    </a:p>
                  </a:txBody>
                  <a:tcPr/>
                </a:tc>
                <a:tc>
                  <a:txBody>
                    <a:bodyPr/>
                    <a:lstStyle/>
                    <a:p>
                      <a:pPr algn="ctr"/>
                      <a:r>
                        <a:rPr lang="fr-FR" dirty="0"/>
                        <a:t>2024</a:t>
                      </a:r>
                    </a:p>
                  </a:txBody>
                  <a:tcPr/>
                </a:tc>
                <a:tc>
                  <a:txBody>
                    <a:bodyPr/>
                    <a:lstStyle/>
                    <a:p>
                      <a:pPr algn="ctr"/>
                      <a:r>
                        <a:rPr lang="fr-FR" dirty="0"/>
                        <a:t>2025</a:t>
                      </a:r>
                    </a:p>
                  </a:txBody>
                  <a:tcPr/>
                </a:tc>
                <a:extLst>
                  <a:ext uri="{0D108BD9-81ED-4DB2-BD59-A6C34878D82A}">
                    <a16:rowId xmlns:a16="http://schemas.microsoft.com/office/drawing/2014/main" val="2258253678"/>
                  </a:ext>
                </a:extLst>
              </a:tr>
              <a:tr h="432196">
                <a:tc>
                  <a:txBody>
                    <a:bodyPr/>
                    <a:lstStyle/>
                    <a:p>
                      <a:r>
                        <a:rPr lang="fr-FR" b="1" dirty="0"/>
                        <a:t>Total</a:t>
                      </a:r>
                    </a:p>
                  </a:txBody>
                  <a:tcPr/>
                </a:tc>
                <a:tc>
                  <a:txBody>
                    <a:bodyPr/>
                    <a:lstStyle/>
                    <a:p>
                      <a:pPr algn="ctr"/>
                      <a:r>
                        <a:rPr lang="fr-FR" b="1" dirty="0"/>
                        <a:t>15</a:t>
                      </a:r>
                    </a:p>
                  </a:txBody>
                  <a:tcPr/>
                </a:tc>
                <a:tc>
                  <a:txBody>
                    <a:bodyPr/>
                    <a:lstStyle/>
                    <a:p>
                      <a:pPr algn="ctr"/>
                      <a:r>
                        <a:rPr lang="fr-FR" b="1" dirty="0"/>
                        <a:t>14</a:t>
                      </a:r>
                    </a:p>
                  </a:txBody>
                  <a:tcPr/>
                </a:tc>
                <a:tc>
                  <a:txBody>
                    <a:bodyPr/>
                    <a:lstStyle/>
                    <a:p>
                      <a:pPr algn="ctr"/>
                      <a:r>
                        <a:rPr lang="fr-FR" b="1" dirty="0"/>
                        <a:t>17</a:t>
                      </a:r>
                    </a:p>
                  </a:txBody>
                  <a:tcPr/>
                </a:tc>
                <a:tc>
                  <a:txBody>
                    <a:bodyPr/>
                    <a:lstStyle/>
                    <a:p>
                      <a:pPr algn="ctr"/>
                      <a:r>
                        <a:rPr lang="fr-FR" b="1" dirty="0"/>
                        <a:t>21</a:t>
                      </a:r>
                    </a:p>
                  </a:txBody>
                  <a:tcPr/>
                </a:tc>
                <a:tc>
                  <a:txBody>
                    <a:bodyPr/>
                    <a:lstStyle/>
                    <a:p>
                      <a:pPr algn="ctr"/>
                      <a:r>
                        <a:rPr lang="fr-FR" b="1" dirty="0"/>
                        <a:t>20</a:t>
                      </a:r>
                    </a:p>
                  </a:txBody>
                  <a:tcPr/>
                </a:tc>
                <a:extLst>
                  <a:ext uri="{0D108BD9-81ED-4DB2-BD59-A6C34878D82A}">
                    <a16:rowId xmlns:a16="http://schemas.microsoft.com/office/drawing/2014/main" val="2801190724"/>
                  </a:ext>
                </a:extLst>
              </a:tr>
              <a:tr h="432196">
                <a:tc>
                  <a:txBody>
                    <a:bodyPr/>
                    <a:lstStyle/>
                    <a:p>
                      <a:r>
                        <a:rPr lang="fr-FR" dirty="0"/>
                        <a:t>MCU-PH</a:t>
                      </a:r>
                    </a:p>
                  </a:txBody>
                  <a:tcPr/>
                </a:tc>
                <a:tc>
                  <a:txBody>
                    <a:bodyPr/>
                    <a:lstStyle/>
                    <a:p>
                      <a:pPr algn="ctr"/>
                      <a:r>
                        <a:rPr lang="fr-FR" dirty="0"/>
                        <a:t>5</a:t>
                      </a:r>
                    </a:p>
                  </a:txBody>
                  <a:tcPr/>
                </a:tc>
                <a:tc>
                  <a:txBody>
                    <a:bodyPr/>
                    <a:lstStyle/>
                    <a:p>
                      <a:pPr algn="ctr"/>
                      <a:r>
                        <a:rPr lang="fr-FR" dirty="0"/>
                        <a:t>8</a:t>
                      </a:r>
                    </a:p>
                  </a:txBody>
                  <a:tcPr/>
                </a:tc>
                <a:tc>
                  <a:txBody>
                    <a:bodyPr/>
                    <a:lstStyle/>
                    <a:p>
                      <a:pPr algn="ctr"/>
                      <a:r>
                        <a:rPr lang="fr-FR" dirty="0"/>
                        <a:t>9</a:t>
                      </a:r>
                    </a:p>
                  </a:txBody>
                  <a:tcPr/>
                </a:tc>
                <a:tc>
                  <a:txBody>
                    <a:bodyPr/>
                    <a:lstStyle/>
                    <a:p>
                      <a:pPr algn="ctr"/>
                      <a:r>
                        <a:rPr lang="fr-FR" dirty="0"/>
                        <a:t>10</a:t>
                      </a:r>
                    </a:p>
                  </a:txBody>
                  <a:tcPr/>
                </a:tc>
                <a:tc>
                  <a:txBody>
                    <a:bodyPr/>
                    <a:lstStyle/>
                    <a:p>
                      <a:pPr algn="ctr"/>
                      <a:r>
                        <a:rPr lang="fr-FR" dirty="0"/>
                        <a:t>11</a:t>
                      </a:r>
                    </a:p>
                  </a:txBody>
                  <a:tcPr/>
                </a:tc>
                <a:extLst>
                  <a:ext uri="{0D108BD9-81ED-4DB2-BD59-A6C34878D82A}">
                    <a16:rowId xmlns:a16="http://schemas.microsoft.com/office/drawing/2014/main" val="3957394041"/>
                  </a:ext>
                </a:extLst>
              </a:tr>
              <a:tr h="432196">
                <a:tc>
                  <a:txBody>
                    <a:bodyPr/>
                    <a:lstStyle/>
                    <a:p>
                      <a:r>
                        <a:rPr lang="fr-FR" dirty="0"/>
                        <a:t>PU-PH</a:t>
                      </a:r>
                    </a:p>
                  </a:txBody>
                  <a:tcPr/>
                </a:tc>
                <a:tc>
                  <a:txBody>
                    <a:bodyPr/>
                    <a:lstStyle/>
                    <a:p>
                      <a:pPr algn="ctr"/>
                      <a:r>
                        <a:rPr lang="fr-FR" dirty="0"/>
                        <a:t>10</a:t>
                      </a:r>
                    </a:p>
                  </a:txBody>
                  <a:tcPr/>
                </a:tc>
                <a:tc>
                  <a:txBody>
                    <a:bodyPr/>
                    <a:lstStyle/>
                    <a:p>
                      <a:pPr algn="ctr"/>
                      <a:r>
                        <a:rPr lang="fr-FR" dirty="0"/>
                        <a:t>6</a:t>
                      </a:r>
                    </a:p>
                  </a:txBody>
                  <a:tcPr/>
                </a:tc>
                <a:tc>
                  <a:txBody>
                    <a:bodyPr/>
                    <a:lstStyle/>
                    <a:p>
                      <a:pPr algn="ctr"/>
                      <a:r>
                        <a:rPr lang="fr-FR" dirty="0"/>
                        <a:t>8</a:t>
                      </a:r>
                    </a:p>
                  </a:txBody>
                  <a:tcPr/>
                </a:tc>
                <a:tc>
                  <a:txBody>
                    <a:bodyPr/>
                    <a:lstStyle/>
                    <a:p>
                      <a:pPr algn="ctr"/>
                      <a:r>
                        <a:rPr lang="fr-FR" dirty="0"/>
                        <a:t>12</a:t>
                      </a:r>
                    </a:p>
                  </a:txBody>
                  <a:tcPr/>
                </a:tc>
                <a:tc>
                  <a:txBody>
                    <a:bodyPr/>
                    <a:lstStyle/>
                    <a:p>
                      <a:pPr algn="ctr"/>
                      <a:r>
                        <a:rPr lang="fr-FR" dirty="0"/>
                        <a:t>9</a:t>
                      </a:r>
                    </a:p>
                  </a:txBody>
                  <a:tcPr/>
                </a:tc>
                <a:extLst>
                  <a:ext uri="{0D108BD9-81ED-4DB2-BD59-A6C34878D82A}">
                    <a16:rowId xmlns:a16="http://schemas.microsoft.com/office/drawing/2014/main" val="1913775122"/>
                  </a:ext>
                </a:extLst>
              </a:tr>
            </a:tbl>
          </a:graphicData>
        </a:graphic>
      </p:graphicFrame>
      <p:pic>
        <p:nvPicPr>
          <p:cNvPr id="5" name="Image 4">
            <a:extLst>
              <a:ext uri="{FF2B5EF4-FFF2-40B4-BE49-F238E27FC236}">
                <a16:creationId xmlns:a16="http://schemas.microsoft.com/office/drawing/2014/main" id="{A60EE1B7-F96B-EF26-0155-812940F122E4}"/>
              </a:ext>
            </a:extLst>
          </p:cNvPr>
          <p:cNvPicPr>
            <a:picLocks noChangeAspect="1"/>
          </p:cNvPicPr>
          <p:nvPr/>
        </p:nvPicPr>
        <p:blipFill>
          <a:blip r:embed="rId2"/>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392309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7BC6E-2297-CCC1-1BB3-774792291AEE}"/>
              </a:ext>
            </a:extLst>
          </p:cNvPr>
          <p:cNvSpPr>
            <a:spLocks noGrp="1"/>
          </p:cNvSpPr>
          <p:nvPr>
            <p:ph type="title"/>
          </p:nvPr>
        </p:nvSpPr>
        <p:spPr/>
        <p:txBody>
          <a:bodyPr/>
          <a:lstStyle/>
          <a:p>
            <a:r>
              <a:rPr lang="fr-FR" dirty="0"/>
              <a:t>Territoire et associés</a:t>
            </a:r>
          </a:p>
        </p:txBody>
      </p:sp>
      <p:sp>
        <p:nvSpPr>
          <p:cNvPr id="3" name="Espace réservé du contenu 2">
            <a:extLst>
              <a:ext uri="{FF2B5EF4-FFF2-40B4-BE49-F238E27FC236}">
                <a16:creationId xmlns:a16="http://schemas.microsoft.com/office/drawing/2014/main" id="{FC0BA157-D0D8-F9D8-B0A6-36DB7590A123}"/>
              </a:ext>
            </a:extLst>
          </p:cNvPr>
          <p:cNvSpPr>
            <a:spLocks noGrp="1"/>
          </p:cNvSpPr>
          <p:nvPr>
            <p:ph idx="1"/>
          </p:nvPr>
        </p:nvSpPr>
        <p:spPr/>
        <p:txBody>
          <a:bodyPr/>
          <a:lstStyle/>
          <a:p>
            <a:r>
              <a:rPr lang="fr-FR" dirty="0"/>
              <a:t>Réflexion nationale trans-CNU et en lien avec les Conférences</a:t>
            </a:r>
          </a:p>
        </p:txBody>
      </p:sp>
      <p:pic>
        <p:nvPicPr>
          <p:cNvPr id="6" name="Image 5">
            <a:extLst>
              <a:ext uri="{FF2B5EF4-FFF2-40B4-BE49-F238E27FC236}">
                <a16:creationId xmlns:a16="http://schemas.microsoft.com/office/drawing/2014/main" id="{3406EFF4-0D44-9993-9882-4E76E795022F}"/>
              </a:ext>
            </a:extLst>
          </p:cNvPr>
          <p:cNvPicPr>
            <a:picLocks noChangeAspect="1"/>
          </p:cNvPicPr>
          <p:nvPr/>
        </p:nvPicPr>
        <p:blipFill>
          <a:blip r:embed="rId2"/>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70552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1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3" descr="D:\Utilisateurs\falbert\Desktop\Carte maladies rares.png"/>
          <p:cNvPicPr>
            <a:picLocks noChangeAspect="1" noChangeArrowheads="1"/>
          </p:cNvPicPr>
          <p:nvPr/>
        </p:nvPicPr>
        <p:blipFill>
          <a:blip r:embed="rId2" cstate="print"/>
          <a:srcRect/>
          <a:stretch>
            <a:fillRect/>
          </a:stretch>
        </p:blipFill>
        <p:spPr bwMode="auto">
          <a:xfrm>
            <a:off x="1482484" y="297017"/>
            <a:ext cx="9155023" cy="6468914"/>
          </a:xfrm>
          <a:prstGeom prst="rect">
            <a:avLst/>
          </a:prstGeom>
          <a:noFill/>
          <a:ln w="9525">
            <a:noFill/>
            <a:miter lim="800000"/>
            <a:headEnd/>
            <a:tailEnd/>
          </a:ln>
        </p:spPr>
      </p:pic>
      <p:grpSp>
        <p:nvGrpSpPr>
          <p:cNvPr id="2051" name="Groupe 47"/>
          <p:cNvGrpSpPr>
            <a:grpSpLocks/>
          </p:cNvGrpSpPr>
          <p:nvPr/>
        </p:nvGrpSpPr>
        <p:grpSpPr bwMode="auto">
          <a:xfrm>
            <a:off x="622157" y="707255"/>
            <a:ext cx="968534" cy="799057"/>
            <a:chOff x="-901894" y="690933"/>
            <a:chExt cx="968521" cy="801296"/>
          </a:xfrm>
        </p:grpSpPr>
        <p:sp>
          <p:nvSpPr>
            <p:cNvPr id="2085" name="ZoneTexte 6"/>
            <p:cNvSpPr txBox="1">
              <a:spLocks noChangeArrowheads="1"/>
            </p:cNvSpPr>
            <p:nvPr/>
          </p:nvSpPr>
          <p:spPr bwMode="auto">
            <a:xfrm>
              <a:off x="-901894" y="690933"/>
              <a:ext cx="766546" cy="370367"/>
            </a:xfrm>
            <a:prstGeom prst="rect">
              <a:avLst/>
            </a:prstGeom>
            <a:noFill/>
            <a:ln w="9525">
              <a:noFill/>
              <a:miter lim="800000"/>
              <a:headEnd/>
              <a:tailEnd/>
            </a:ln>
          </p:spPr>
          <p:txBody>
            <a:bodyPr wrap="none">
              <a:spAutoFit/>
            </a:bodyPr>
            <a:lstStyle/>
            <a:p>
              <a:r>
                <a:rPr lang="fr-FR" dirty="0">
                  <a:latin typeface="Calibri" pitchFamily="34" charset="0"/>
                </a:rPr>
                <a:t>PU PH</a:t>
              </a:r>
            </a:p>
          </p:txBody>
        </p:sp>
        <p:sp>
          <p:nvSpPr>
            <p:cNvPr id="2086" name="ZoneTexte 7"/>
            <p:cNvSpPr txBox="1">
              <a:spLocks noChangeArrowheads="1"/>
            </p:cNvSpPr>
            <p:nvPr/>
          </p:nvSpPr>
          <p:spPr bwMode="auto">
            <a:xfrm>
              <a:off x="-901894" y="1121862"/>
              <a:ext cx="968521" cy="370367"/>
            </a:xfrm>
            <a:prstGeom prst="rect">
              <a:avLst/>
            </a:prstGeom>
            <a:noFill/>
            <a:ln w="9525">
              <a:noFill/>
              <a:miter lim="800000"/>
              <a:headEnd/>
              <a:tailEnd/>
            </a:ln>
          </p:spPr>
          <p:txBody>
            <a:bodyPr wrap="none">
              <a:spAutoFit/>
            </a:bodyPr>
            <a:lstStyle/>
            <a:p>
              <a:r>
                <a:rPr lang="fr-FR" dirty="0">
                  <a:latin typeface="Calibri" pitchFamily="34" charset="0"/>
                </a:rPr>
                <a:t>MCU PH</a:t>
              </a:r>
            </a:p>
          </p:txBody>
        </p:sp>
      </p:grpSp>
      <p:sp>
        <p:nvSpPr>
          <p:cNvPr id="48" name="Ellipse 47"/>
          <p:cNvSpPr/>
          <p:nvPr/>
        </p:nvSpPr>
        <p:spPr>
          <a:xfrm>
            <a:off x="3272872" y="3781200"/>
            <a:ext cx="566490" cy="562372"/>
          </a:xfrm>
          <a:prstGeom prst="ellipse">
            <a:avLst/>
          </a:prstGeom>
          <a:solidFill>
            <a:srgbClr val="FF33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12</a:t>
            </a:r>
            <a:endParaRPr lang="fr-FR" sz="1600" dirty="0">
              <a:solidFill>
                <a:schemeClr val="tx1"/>
              </a:solidFill>
            </a:endParaRPr>
          </a:p>
        </p:txBody>
      </p:sp>
      <p:sp>
        <p:nvSpPr>
          <p:cNvPr id="51" name="ZoneTexte 50"/>
          <p:cNvSpPr txBox="1"/>
          <p:nvPr/>
        </p:nvSpPr>
        <p:spPr>
          <a:xfrm>
            <a:off x="1571629" y="229149"/>
            <a:ext cx="8886099" cy="369332"/>
          </a:xfrm>
          <a:prstGeom prst="rect">
            <a:avLst/>
          </a:prstGeom>
          <a:solidFill>
            <a:schemeClr val="bg1">
              <a:lumMod val="85000"/>
            </a:schemeClr>
          </a:solidFill>
        </p:spPr>
        <p:txBody>
          <a:bodyPr wrap="square" rtlCol="0">
            <a:spAutoFit/>
          </a:bodyPr>
          <a:lstStyle/>
          <a:p>
            <a:r>
              <a:rPr lang="fr-FR" dirty="0">
                <a:solidFill>
                  <a:schemeClr val="tx2">
                    <a:lumMod val="50000"/>
                  </a:schemeClr>
                </a:solidFill>
              </a:rPr>
              <a:t>PUPH et MCUPH nommés au cours des 8 dernières années 2017-2024 (hors mutations)</a:t>
            </a:r>
          </a:p>
        </p:txBody>
      </p:sp>
      <p:sp>
        <p:nvSpPr>
          <p:cNvPr id="17" name="Ellipse 16"/>
          <p:cNvSpPr/>
          <p:nvPr/>
        </p:nvSpPr>
        <p:spPr>
          <a:xfrm>
            <a:off x="4752441" y="1992239"/>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265756" y="3037023"/>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23" name="Ellipse 22"/>
          <p:cNvSpPr/>
          <p:nvPr/>
        </p:nvSpPr>
        <p:spPr>
          <a:xfrm>
            <a:off x="3183061" y="2235522"/>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28" name="Ellipse 27"/>
          <p:cNvSpPr/>
          <p:nvPr/>
        </p:nvSpPr>
        <p:spPr>
          <a:xfrm>
            <a:off x="4936212" y="1992018"/>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298348" y="2582060"/>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334125" y="766016"/>
            <a:ext cx="288032" cy="288032"/>
          </a:xfrm>
          <a:prstGeom prst="ellipse">
            <a:avLst/>
          </a:prstGeom>
          <a:solidFill>
            <a:srgbClr val="FF33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334125" y="1209586"/>
            <a:ext cx="288032" cy="288032"/>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904371" y="2082018"/>
            <a:ext cx="471175" cy="215444"/>
          </a:xfrm>
          <a:prstGeom prst="rect">
            <a:avLst/>
          </a:prstGeom>
          <a:noFill/>
        </p:spPr>
        <p:txBody>
          <a:bodyPr wrap="square" rtlCol="0">
            <a:spAutoFit/>
          </a:bodyPr>
          <a:lstStyle/>
          <a:p>
            <a:r>
              <a:rPr lang="fr-FR" sz="800" b="1" dirty="0">
                <a:solidFill>
                  <a:schemeClr val="bg1">
                    <a:lumMod val="50000"/>
                  </a:schemeClr>
                </a:solidFill>
              </a:rPr>
              <a:t>Brest</a:t>
            </a:r>
          </a:p>
        </p:txBody>
      </p:sp>
      <p:sp>
        <p:nvSpPr>
          <p:cNvPr id="39" name="ZoneTexte 38"/>
          <p:cNvSpPr txBox="1"/>
          <p:nvPr/>
        </p:nvSpPr>
        <p:spPr>
          <a:xfrm>
            <a:off x="6240016" y="1556792"/>
            <a:ext cx="648072" cy="215444"/>
          </a:xfrm>
          <a:prstGeom prst="rect">
            <a:avLst/>
          </a:prstGeom>
          <a:noFill/>
        </p:spPr>
        <p:txBody>
          <a:bodyPr wrap="square" rtlCol="0">
            <a:spAutoFit/>
          </a:bodyPr>
          <a:lstStyle/>
          <a:p>
            <a:r>
              <a:rPr lang="fr-FR" sz="800" b="1" dirty="0">
                <a:solidFill>
                  <a:schemeClr val="bg1">
                    <a:lumMod val="50000"/>
                  </a:schemeClr>
                </a:solidFill>
              </a:rPr>
              <a:t>Reims</a:t>
            </a:r>
          </a:p>
        </p:txBody>
      </p:sp>
      <p:sp>
        <p:nvSpPr>
          <p:cNvPr id="43" name="Ellipse 42"/>
          <p:cNvSpPr/>
          <p:nvPr/>
        </p:nvSpPr>
        <p:spPr>
          <a:xfrm>
            <a:off x="5116212" y="3481951"/>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8465779" y="4114162"/>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3276651" y="4317310"/>
            <a:ext cx="612444" cy="555043"/>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a:solidFill>
                  <a:schemeClr val="tx1"/>
                </a:solidFill>
              </a:rPr>
              <a:t>14</a:t>
            </a:r>
          </a:p>
        </p:txBody>
      </p:sp>
      <p:sp>
        <p:nvSpPr>
          <p:cNvPr id="3" name="Ellipse 2">
            <a:extLst>
              <a:ext uri="{FF2B5EF4-FFF2-40B4-BE49-F238E27FC236}">
                <a16:creationId xmlns:a16="http://schemas.microsoft.com/office/drawing/2014/main" id="{DFC7D319-EEA5-4F87-E308-06EDDEC02043}"/>
              </a:ext>
            </a:extLst>
          </p:cNvPr>
          <p:cNvSpPr/>
          <p:nvPr/>
        </p:nvSpPr>
        <p:spPr>
          <a:xfrm>
            <a:off x="7841609" y="2309702"/>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1D08652-EF33-1C45-65C9-D27BA00436D7}"/>
              </a:ext>
            </a:extLst>
          </p:cNvPr>
          <p:cNvSpPr/>
          <p:nvPr/>
        </p:nvSpPr>
        <p:spPr>
          <a:xfrm>
            <a:off x="6416899" y="1711140"/>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6C8C9EF2-C802-5061-0EC7-2D7CC282AA41}"/>
              </a:ext>
            </a:extLst>
          </p:cNvPr>
          <p:cNvSpPr/>
          <p:nvPr/>
        </p:nvSpPr>
        <p:spPr>
          <a:xfrm>
            <a:off x="4752441" y="2974761"/>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3</a:t>
            </a:r>
          </a:p>
        </p:txBody>
      </p:sp>
      <p:sp>
        <p:nvSpPr>
          <p:cNvPr id="36" name="Ellipse 35">
            <a:extLst>
              <a:ext uri="{FF2B5EF4-FFF2-40B4-BE49-F238E27FC236}">
                <a16:creationId xmlns:a16="http://schemas.microsoft.com/office/drawing/2014/main" id="{587D0C83-09DC-998F-D554-94DDCAD9E7B9}"/>
              </a:ext>
            </a:extLst>
          </p:cNvPr>
          <p:cNvSpPr/>
          <p:nvPr/>
        </p:nvSpPr>
        <p:spPr>
          <a:xfrm>
            <a:off x="4292636" y="3116737"/>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38" name="Ellipse 37">
            <a:extLst>
              <a:ext uri="{FF2B5EF4-FFF2-40B4-BE49-F238E27FC236}">
                <a16:creationId xmlns:a16="http://schemas.microsoft.com/office/drawing/2014/main" id="{424A419C-3908-6096-D9C3-E9B6389332CA}"/>
              </a:ext>
            </a:extLst>
          </p:cNvPr>
          <p:cNvSpPr/>
          <p:nvPr/>
        </p:nvSpPr>
        <p:spPr>
          <a:xfrm>
            <a:off x="7876483" y="4833386"/>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234A688E-34C4-A06F-8BAB-EE9BC15FE900}"/>
              </a:ext>
            </a:extLst>
          </p:cNvPr>
          <p:cNvSpPr/>
          <p:nvPr/>
        </p:nvSpPr>
        <p:spPr>
          <a:xfrm>
            <a:off x="4517278" y="4174791"/>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3</a:t>
            </a:r>
          </a:p>
        </p:txBody>
      </p:sp>
      <p:sp>
        <p:nvSpPr>
          <p:cNvPr id="21" name="Ellipse 20">
            <a:extLst>
              <a:ext uri="{FF2B5EF4-FFF2-40B4-BE49-F238E27FC236}">
                <a16:creationId xmlns:a16="http://schemas.microsoft.com/office/drawing/2014/main" id="{4BF80499-9DA0-9929-037D-786E06C740A7}"/>
              </a:ext>
            </a:extLst>
          </p:cNvPr>
          <p:cNvSpPr/>
          <p:nvPr/>
        </p:nvSpPr>
        <p:spPr>
          <a:xfrm>
            <a:off x="6894630" y="2806341"/>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22" name="Ellipse 21">
            <a:extLst>
              <a:ext uri="{FF2B5EF4-FFF2-40B4-BE49-F238E27FC236}">
                <a16:creationId xmlns:a16="http://schemas.microsoft.com/office/drawing/2014/main" id="{B6BAAD0D-97A0-FD78-52A5-CC37D6490374}"/>
              </a:ext>
            </a:extLst>
          </p:cNvPr>
          <p:cNvSpPr/>
          <p:nvPr/>
        </p:nvSpPr>
        <p:spPr>
          <a:xfrm>
            <a:off x="6173177" y="3960424"/>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24" name="Ellipse 23">
            <a:extLst>
              <a:ext uri="{FF2B5EF4-FFF2-40B4-BE49-F238E27FC236}">
                <a16:creationId xmlns:a16="http://schemas.microsoft.com/office/drawing/2014/main" id="{D2FC9F11-71A0-EF58-0A90-230206BFE063}"/>
              </a:ext>
            </a:extLst>
          </p:cNvPr>
          <p:cNvSpPr/>
          <p:nvPr/>
        </p:nvSpPr>
        <p:spPr>
          <a:xfrm>
            <a:off x="6149258" y="896665"/>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31" name="Ellipse 30">
            <a:extLst>
              <a:ext uri="{FF2B5EF4-FFF2-40B4-BE49-F238E27FC236}">
                <a16:creationId xmlns:a16="http://schemas.microsoft.com/office/drawing/2014/main" id="{01434D67-0C48-2D65-F845-3A871BBF0D6B}"/>
              </a:ext>
            </a:extLst>
          </p:cNvPr>
          <p:cNvSpPr/>
          <p:nvPr/>
        </p:nvSpPr>
        <p:spPr>
          <a:xfrm>
            <a:off x="6864148" y="3712427"/>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33" name="Ellipse 32">
            <a:extLst>
              <a:ext uri="{FF2B5EF4-FFF2-40B4-BE49-F238E27FC236}">
                <a16:creationId xmlns:a16="http://schemas.microsoft.com/office/drawing/2014/main" id="{D4DB2C57-3212-EC60-6188-34CEB99BAA5E}"/>
              </a:ext>
            </a:extLst>
          </p:cNvPr>
          <p:cNvSpPr/>
          <p:nvPr/>
        </p:nvSpPr>
        <p:spPr>
          <a:xfrm>
            <a:off x="7146599" y="5127745"/>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47" name="Ellipse 46">
            <a:extLst>
              <a:ext uri="{FF2B5EF4-FFF2-40B4-BE49-F238E27FC236}">
                <a16:creationId xmlns:a16="http://schemas.microsoft.com/office/drawing/2014/main" id="{B0602943-CB25-13C1-E10E-06AA48EE2471}"/>
              </a:ext>
            </a:extLst>
          </p:cNvPr>
          <p:cNvSpPr/>
          <p:nvPr/>
        </p:nvSpPr>
        <p:spPr>
          <a:xfrm>
            <a:off x="6351255" y="5204899"/>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50" name="Ellipse 49">
            <a:extLst>
              <a:ext uri="{FF2B5EF4-FFF2-40B4-BE49-F238E27FC236}">
                <a16:creationId xmlns:a16="http://schemas.microsoft.com/office/drawing/2014/main" id="{7CFFA1DE-07DD-0C18-6C77-E65CAF7AEADE}"/>
              </a:ext>
            </a:extLst>
          </p:cNvPr>
          <p:cNvSpPr/>
          <p:nvPr/>
        </p:nvSpPr>
        <p:spPr>
          <a:xfrm>
            <a:off x="7250717" y="2290530"/>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52" name="Ellipse 51">
            <a:extLst>
              <a:ext uri="{FF2B5EF4-FFF2-40B4-BE49-F238E27FC236}">
                <a16:creationId xmlns:a16="http://schemas.microsoft.com/office/drawing/2014/main" id="{E56E887E-9906-ECA6-0108-0D206F849B70}"/>
              </a:ext>
            </a:extLst>
          </p:cNvPr>
          <p:cNvSpPr/>
          <p:nvPr/>
        </p:nvSpPr>
        <p:spPr>
          <a:xfrm>
            <a:off x="5355756" y="5217745"/>
            <a:ext cx="180000" cy="18000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4" name="Ellipse 3">
            <a:extLst>
              <a:ext uri="{FF2B5EF4-FFF2-40B4-BE49-F238E27FC236}">
                <a16:creationId xmlns:a16="http://schemas.microsoft.com/office/drawing/2014/main" id="{73DB6EBA-E0F8-9E00-48FE-6B4FAEFC50ED}"/>
              </a:ext>
            </a:extLst>
          </p:cNvPr>
          <p:cNvSpPr/>
          <p:nvPr/>
        </p:nvSpPr>
        <p:spPr>
          <a:xfrm>
            <a:off x="5806736" y="1621140"/>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03CDCDF0-786D-1C27-3851-7E884E249DED}"/>
              </a:ext>
            </a:extLst>
          </p:cNvPr>
          <p:cNvSpPr/>
          <p:nvPr/>
        </p:nvSpPr>
        <p:spPr>
          <a:xfrm>
            <a:off x="4603023" y="2974761"/>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3090F5C0-92BF-3FFD-5DBF-F04E8190DCFC}"/>
              </a:ext>
            </a:extLst>
          </p:cNvPr>
          <p:cNvSpPr/>
          <p:nvPr/>
        </p:nvSpPr>
        <p:spPr>
          <a:xfrm>
            <a:off x="7200126" y="3093589"/>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28F656E1-94B6-2D37-0655-86A3BCDF9D6B}"/>
              </a:ext>
            </a:extLst>
          </p:cNvPr>
          <p:cNvSpPr/>
          <p:nvPr/>
        </p:nvSpPr>
        <p:spPr>
          <a:xfrm>
            <a:off x="4678373" y="4200842"/>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4</a:t>
            </a:r>
            <a:endParaRPr lang="fr-FR" dirty="0">
              <a:solidFill>
                <a:schemeClr val="tx1"/>
              </a:solidFill>
            </a:endParaRPr>
          </a:p>
        </p:txBody>
      </p:sp>
      <p:sp>
        <p:nvSpPr>
          <p:cNvPr id="9" name="Ellipse 8">
            <a:extLst>
              <a:ext uri="{FF2B5EF4-FFF2-40B4-BE49-F238E27FC236}">
                <a16:creationId xmlns:a16="http://schemas.microsoft.com/office/drawing/2014/main" id="{843D27FD-549F-894E-E9E1-FA8EF8C299BA}"/>
              </a:ext>
            </a:extLst>
          </p:cNvPr>
          <p:cNvSpPr/>
          <p:nvPr/>
        </p:nvSpPr>
        <p:spPr>
          <a:xfrm>
            <a:off x="7041060" y="2857023"/>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ABCA9F9B-CD94-11F2-346C-382C02685DAB}"/>
              </a:ext>
            </a:extLst>
          </p:cNvPr>
          <p:cNvSpPr/>
          <p:nvPr/>
        </p:nvSpPr>
        <p:spPr>
          <a:xfrm>
            <a:off x="7227441" y="4279573"/>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6F0A24A4-4158-3CC3-D063-7694F6A60FED}"/>
              </a:ext>
            </a:extLst>
          </p:cNvPr>
          <p:cNvSpPr/>
          <p:nvPr/>
        </p:nvSpPr>
        <p:spPr>
          <a:xfrm>
            <a:off x="6274422" y="973462"/>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3</a:t>
            </a:r>
            <a:endParaRPr lang="fr-FR" dirty="0">
              <a:solidFill>
                <a:schemeClr val="tx1"/>
              </a:solidFill>
            </a:endParaRPr>
          </a:p>
        </p:txBody>
      </p:sp>
      <p:sp>
        <p:nvSpPr>
          <p:cNvPr id="12" name="Ellipse 11">
            <a:extLst>
              <a:ext uri="{FF2B5EF4-FFF2-40B4-BE49-F238E27FC236}">
                <a16:creationId xmlns:a16="http://schemas.microsoft.com/office/drawing/2014/main" id="{C38C902F-BAF6-EC61-CA0B-29F3A9590D49}"/>
              </a:ext>
            </a:extLst>
          </p:cNvPr>
          <p:cNvSpPr/>
          <p:nvPr/>
        </p:nvSpPr>
        <p:spPr>
          <a:xfrm>
            <a:off x="6995559" y="3776912"/>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endParaRPr lang="fr-FR" dirty="0">
              <a:solidFill>
                <a:schemeClr val="tx1"/>
              </a:solidFill>
            </a:endParaRPr>
          </a:p>
        </p:txBody>
      </p:sp>
      <p:sp>
        <p:nvSpPr>
          <p:cNvPr id="13" name="Ellipse 12">
            <a:extLst>
              <a:ext uri="{FF2B5EF4-FFF2-40B4-BE49-F238E27FC236}">
                <a16:creationId xmlns:a16="http://schemas.microsoft.com/office/drawing/2014/main" id="{E26981A2-1415-45AE-856E-1CB4989232A8}"/>
              </a:ext>
            </a:extLst>
          </p:cNvPr>
          <p:cNvSpPr/>
          <p:nvPr/>
        </p:nvSpPr>
        <p:spPr>
          <a:xfrm>
            <a:off x="7310313" y="5184311"/>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6</a:t>
            </a:r>
            <a:endParaRPr lang="fr-FR" dirty="0">
              <a:solidFill>
                <a:schemeClr val="tx1"/>
              </a:solidFill>
            </a:endParaRPr>
          </a:p>
        </p:txBody>
      </p:sp>
      <p:sp>
        <p:nvSpPr>
          <p:cNvPr id="14" name="Ellipse 13">
            <a:extLst>
              <a:ext uri="{FF2B5EF4-FFF2-40B4-BE49-F238E27FC236}">
                <a16:creationId xmlns:a16="http://schemas.microsoft.com/office/drawing/2014/main" id="{415D5BF3-67F8-C941-B66A-9A142EFCF622}"/>
              </a:ext>
            </a:extLst>
          </p:cNvPr>
          <p:cNvSpPr/>
          <p:nvPr/>
        </p:nvSpPr>
        <p:spPr>
          <a:xfrm>
            <a:off x="6520712" y="5204899"/>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0E8B4B5E-4C71-3445-B875-207DA7DC4BA6}"/>
              </a:ext>
            </a:extLst>
          </p:cNvPr>
          <p:cNvSpPr/>
          <p:nvPr/>
        </p:nvSpPr>
        <p:spPr>
          <a:xfrm>
            <a:off x="7392506" y="2334559"/>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3F7C5D6A-85A3-062E-F68E-720B639BC158}"/>
              </a:ext>
            </a:extLst>
          </p:cNvPr>
          <p:cNvSpPr/>
          <p:nvPr/>
        </p:nvSpPr>
        <p:spPr>
          <a:xfrm>
            <a:off x="8021609" y="4849206"/>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42DA487D-5B6B-84F9-8C08-9A876BB8B464}"/>
              </a:ext>
            </a:extLst>
          </p:cNvPr>
          <p:cNvSpPr/>
          <p:nvPr/>
        </p:nvSpPr>
        <p:spPr>
          <a:xfrm>
            <a:off x="6564052" y="1747490"/>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5289A523-FE16-E543-D945-2F28ECA567FD}"/>
              </a:ext>
            </a:extLst>
          </p:cNvPr>
          <p:cNvSpPr/>
          <p:nvPr/>
        </p:nvSpPr>
        <p:spPr>
          <a:xfrm>
            <a:off x="6654052" y="4140424"/>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CE2102AD-7863-13D7-6CED-98D0C9F24F81}"/>
              </a:ext>
            </a:extLst>
          </p:cNvPr>
          <p:cNvSpPr/>
          <p:nvPr/>
        </p:nvSpPr>
        <p:spPr>
          <a:xfrm>
            <a:off x="8005162" y="2325522"/>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14BCA670-F2C0-AADE-8318-656D2D2D0D7E}"/>
              </a:ext>
            </a:extLst>
          </p:cNvPr>
          <p:cNvSpPr/>
          <p:nvPr/>
        </p:nvSpPr>
        <p:spPr>
          <a:xfrm>
            <a:off x="5527613" y="5213716"/>
            <a:ext cx="180000" cy="180000"/>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3</a:t>
            </a:r>
            <a:endParaRPr lang="fr-FR" dirty="0">
              <a:solidFill>
                <a:schemeClr val="tx1"/>
              </a:solidFill>
            </a:endParaRPr>
          </a:p>
        </p:txBody>
      </p:sp>
    </p:spTree>
    <p:extLst>
      <p:ext uri="{BB962C8B-B14F-4D97-AF65-F5344CB8AC3E}">
        <p14:creationId xmlns:p14="http://schemas.microsoft.com/office/powerpoint/2010/main" val="306495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3AA92C-F201-8653-6033-B92D7E8CCD9C}"/>
              </a:ext>
            </a:extLst>
          </p:cNvPr>
          <p:cNvSpPr>
            <a:spLocks noGrp="1"/>
          </p:cNvSpPr>
          <p:nvPr>
            <p:ph type="title"/>
          </p:nvPr>
        </p:nvSpPr>
        <p:spPr/>
        <p:txBody>
          <a:bodyPr/>
          <a:lstStyle/>
          <a:p>
            <a:r>
              <a:rPr lang="fr-FR" dirty="0"/>
              <a:t>Composition du jury 2025-2027</a:t>
            </a:r>
          </a:p>
        </p:txBody>
      </p:sp>
      <p:sp>
        <p:nvSpPr>
          <p:cNvPr id="5" name="Espace réservé du texte 4">
            <a:extLst>
              <a:ext uri="{FF2B5EF4-FFF2-40B4-BE49-F238E27FC236}">
                <a16:creationId xmlns:a16="http://schemas.microsoft.com/office/drawing/2014/main" id="{A8C2DAEA-E9E0-E89C-D47E-01D2DD4C4473}"/>
              </a:ext>
            </a:extLst>
          </p:cNvPr>
          <p:cNvSpPr>
            <a:spLocks noGrp="1"/>
          </p:cNvSpPr>
          <p:nvPr>
            <p:ph type="body" idx="1"/>
          </p:nvPr>
        </p:nvSpPr>
        <p:spPr/>
        <p:txBody>
          <a:bodyPr/>
          <a:lstStyle/>
          <a:p>
            <a:r>
              <a:rPr lang="fr-FR" dirty="0"/>
              <a:t>PU-PH</a:t>
            </a:r>
          </a:p>
        </p:txBody>
      </p:sp>
      <p:sp>
        <p:nvSpPr>
          <p:cNvPr id="6" name="Espace réservé du contenu 5">
            <a:extLst>
              <a:ext uri="{FF2B5EF4-FFF2-40B4-BE49-F238E27FC236}">
                <a16:creationId xmlns:a16="http://schemas.microsoft.com/office/drawing/2014/main" id="{AC03B67A-2A67-4754-461A-0FF5EFCC862C}"/>
              </a:ext>
            </a:extLst>
          </p:cNvPr>
          <p:cNvSpPr>
            <a:spLocks noGrp="1"/>
          </p:cNvSpPr>
          <p:nvPr>
            <p:ph sz="half" idx="2"/>
          </p:nvPr>
        </p:nvSpPr>
        <p:spPr/>
        <p:txBody>
          <a:bodyPr>
            <a:normAutofit fontScale="92500" lnSpcReduction="10000"/>
          </a:bodyPr>
          <a:lstStyle/>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Lionel ADES, Univ Paris Cité &amp; Hôpital Saint-Louis, AP-HP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Chloé JAMES, Univ &amp; CHU Bordeaux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Thierry LAMY de la CHAPELLE, Univ &amp; CHU Rennes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Pierre MORANGE, Univ Aix-Marseille &amp; AP-HM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Valérie UGO, Univ &amp; CHU Angers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Orianne WAGNER-BALLON, Univ Paris Est Créteil &amp; Hôpital Mondor, AP-HP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space réservé du texte 6">
            <a:extLst>
              <a:ext uri="{FF2B5EF4-FFF2-40B4-BE49-F238E27FC236}">
                <a16:creationId xmlns:a16="http://schemas.microsoft.com/office/drawing/2014/main" id="{13FAA81E-0F6E-A47C-6A52-0E4CF03BCAD7}"/>
              </a:ext>
            </a:extLst>
          </p:cNvPr>
          <p:cNvSpPr>
            <a:spLocks noGrp="1"/>
          </p:cNvSpPr>
          <p:nvPr>
            <p:ph type="body" sz="quarter" idx="3"/>
          </p:nvPr>
        </p:nvSpPr>
        <p:spPr/>
        <p:txBody>
          <a:bodyPr/>
          <a:lstStyle/>
          <a:p>
            <a:r>
              <a:rPr lang="fr-FR" dirty="0"/>
              <a:t>MCU-PH</a:t>
            </a:r>
          </a:p>
        </p:txBody>
      </p:sp>
      <p:sp>
        <p:nvSpPr>
          <p:cNvPr id="8" name="Espace réservé du contenu 7">
            <a:extLst>
              <a:ext uri="{FF2B5EF4-FFF2-40B4-BE49-F238E27FC236}">
                <a16:creationId xmlns:a16="http://schemas.microsoft.com/office/drawing/2014/main" id="{F1B30C64-F900-8D4F-A083-846F124519BB}"/>
              </a:ext>
            </a:extLst>
          </p:cNvPr>
          <p:cNvSpPr>
            <a:spLocks noGrp="1"/>
          </p:cNvSpPr>
          <p:nvPr>
            <p:ph sz="quarter" idx="4"/>
          </p:nvPr>
        </p:nvSpPr>
        <p:spPr/>
        <p:txBody>
          <a:bodyPr>
            <a:normAutofit fontScale="92500" lnSpcReduction="10000"/>
          </a:bodyPr>
          <a:lstStyle/>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Caroline BRET, Univ Montpellier-Nîmes &amp; CHU Montpellier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Etienne DAGUINDAU, Univ Franche-Comté &amp; CHU Besançon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Stéphane DE BOTTON, Univ Paris-Saclay &amp; IGR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err="1">
                <a:effectLst/>
                <a:latin typeface="Calibri" panose="020F0502020204030204" pitchFamily="34" charset="0"/>
                <a:ea typeface="Times New Roman" panose="02020603050405020304" pitchFamily="18" charset="0"/>
                <a:cs typeface="Calibri" panose="020F0502020204030204" pitchFamily="34" charset="0"/>
              </a:rPr>
              <a:t>Manal</a:t>
            </a:r>
            <a:r>
              <a:rPr lang="fr-FR" sz="1800" dirty="0">
                <a:effectLst/>
                <a:latin typeface="Calibri" panose="020F0502020204030204" pitchFamily="34" charset="0"/>
                <a:ea typeface="Times New Roman" panose="02020603050405020304" pitchFamily="18" charset="0"/>
                <a:cs typeface="Calibri" panose="020F0502020204030204" pitchFamily="34" charset="0"/>
              </a:rPr>
              <a:t> IBRAHIM, Univ Aix-Marseille &amp; AP-HM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Grégory LAZARIAN, Univ Sorbonne Paris Nord &amp; Hôpital Bobigny, AP-HP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dirty="0">
                <a:effectLst/>
                <a:latin typeface="Calibri" panose="020F0502020204030204" pitchFamily="34" charset="0"/>
                <a:ea typeface="Times New Roman" panose="02020603050405020304" pitchFamily="18" charset="0"/>
                <a:cs typeface="Calibri" panose="020F0502020204030204" pitchFamily="34" charset="0"/>
              </a:rPr>
              <a:t>Laurence LEGROS, Univ Paris-Saclay &amp; Hôpital Bicêtre, AP-HP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2" name="Image 1">
            <a:extLst>
              <a:ext uri="{FF2B5EF4-FFF2-40B4-BE49-F238E27FC236}">
                <a16:creationId xmlns:a16="http://schemas.microsoft.com/office/drawing/2014/main" id="{25D08469-A9C9-AFB3-A16B-D9C091066378}"/>
              </a:ext>
            </a:extLst>
          </p:cNvPr>
          <p:cNvPicPr>
            <a:picLocks noChangeAspect="1"/>
          </p:cNvPicPr>
          <p:nvPr/>
        </p:nvPicPr>
        <p:blipFill>
          <a:blip r:embed="rId2"/>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201396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6E2CE-3A6C-C19D-E870-7F5A953421D3}"/>
              </a:ext>
            </a:extLst>
          </p:cNvPr>
          <p:cNvSpPr>
            <a:spLocks noGrp="1"/>
          </p:cNvSpPr>
          <p:nvPr>
            <p:ph type="title"/>
          </p:nvPr>
        </p:nvSpPr>
        <p:spPr/>
        <p:txBody>
          <a:bodyPr/>
          <a:lstStyle/>
          <a:p>
            <a:r>
              <a:rPr lang="fr-FR" dirty="0"/>
              <a:t>Calendrier 2025</a:t>
            </a:r>
          </a:p>
        </p:txBody>
      </p:sp>
      <p:sp>
        <p:nvSpPr>
          <p:cNvPr id="7" name="Espace réservé du contenu 6">
            <a:extLst>
              <a:ext uri="{FF2B5EF4-FFF2-40B4-BE49-F238E27FC236}">
                <a16:creationId xmlns:a16="http://schemas.microsoft.com/office/drawing/2014/main" id="{5C944F3D-AA42-9476-5E1C-E7811E67D307}"/>
              </a:ext>
            </a:extLst>
          </p:cNvPr>
          <p:cNvSpPr>
            <a:spLocks noGrp="1"/>
          </p:cNvSpPr>
          <p:nvPr>
            <p:ph idx="1"/>
          </p:nvPr>
        </p:nvSpPr>
        <p:spPr>
          <a:xfrm>
            <a:off x="838200" y="1481559"/>
            <a:ext cx="10515600" cy="5011316"/>
          </a:xfrm>
        </p:spPr>
        <p:txBody>
          <a:bodyPr>
            <a:normAutofit/>
          </a:bodyPr>
          <a:lstStyle/>
          <a:p>
            <a:r>
              <a:rPr lang="fr-FR" dirty="0"/>
              <a:t>Pré-CNU 	24 au 27 mars</a:t>
            </a:r>
          </a:p>
          <a:p>
            <a:pPr lvl="1"/>
            <a:r>
              <a:rPr lang="fr-FR" dirty="0"/>
              <a:t>Tout candidat MCU-PH ou PU-PH à un poste en 2026 ou 2027</a:t>
            </a:r>
          </a:p>
          <a:p>
            <a:pPr marL="0" indent="0">
              <a:buNone/>
            </a:pPr>
            <a:endParaRPr lang="fr-FR" dirty="0"/>
          </a:p>
          <a:p>
            <a:r>
              <a:rPr lang="fr-FR" dirty="0"/>
              <a:t>Concours	22 au 25 avril</a:t>
            </a:r>
          </a:p>
          <a:p>
            <a:pPr lvl="1"/>
            <a:r>
              <a:rPr lang="fr-FR" dirty="0"/>
              <a:t>MCU-PH</a:t>
            </a:r>
          </a:p>
          <a:p>
            <a:pPr lvl="1"/>
            <a:r>
              <a:rPr lang="fr-FR" dirty="0"/>
              <a:t>PU-PH</a:t>
            </a:r>
          </a:p>
          <a:p>
            <a:pPr lvl="1"/>
            <a:r>
              <a:rPr lang="fr-FR" dirty="0"/>
              <a:t>PHU</a:t>
            </a:r>
          </a:p>
          <a:p>
            <a:pPr lvl="1"/>
            <a:r>
              <a:rPr lang="fr-FR" dirty="0"/>
              <a:t>Associés</a:t>
            </a:r>
          </a:p>
          <a:p>
            <a:pPr marL="0" indent="0">
              <a:buNone/>
            </a:pPr>
            <a:endParaRPr lang="fr-FR" dirty="0"/>
          </a:p>
          <a:p>
            <a:r>
              <a:rPr lang="fr-FR" dirty="0"/>
              <a:t>Session 17 au 19 juin</a:t>
            </a:r>
          </a:p>
          <a:p>
            <a:pPr lvl="1"/>
            <a:r>
              <a:rPr lang="fr-FR" dirty="0"/>
              <a:t>Promotions, PEDR, concours 2</a:t>
            </a:r>
            <a:r>
              <a:rPr lang="fr-FR" baseline="30000" dirty="0"/>
              <a:t>e</a:t>
            </a:r>
            <a:r>
              <a:rPr lang="fr-FR" dirty="0"/>
              <a:t> partie, pré-CNU exceptionnel</a:t>
            </a:r>
          </a:p>
        </p:txBody>
      </p:sp>
      <p:pic>
        <p:nvPicPr>
          <p:cNvPr id="3" name="Image 2">
            <a:extLst>
              <a:ext uri="{FF2B5EF4-FFF2-40B4-BE49-F238E27FC236}">
                <a16:creationId xmlns:a16="http://schemas.microsoft.com/office/drawing/2014/main" id="{0551138C-2FC0-8031-5B6A-8481F111069A}"/>
              </a:ext>
            </a:extLst>
          </p:cNvPr>
          <p:cNvPicPr>
            <a:picLocks noChangeAspect="1"/>
          </p:cNvPicPr>
          <p:nvPr/>
        </p:nvPicPr>
        <p:blipFill>
          <a:blip r:embed="rId2"/>
          <a:stretch>
            <a:fillRect/>
          </a:stretch>
        </p:blipFill>
        <p:spPr>
          <a:xfrm>
            <a:off x="10067644" y="523292"/>
            <a:ext cx="1663700" cy="800100"/>
          </a:xfrm>
          <a:prstGeom prst="rect">
            <a:avLst/>
          </a:prstGeom>
        </p:spPr>
      </p:pic>
      <p:sp>
        <p:nvSpPr>
          <p:cNvPr id="4" name="ZoneTexte 3">
            <a:extLst>
              <a:ext uri="{FF2B5EF4-FFF2-40B4-BE49-F238E27FC236}">
                <a16:creationId xmlns:a16="http://schemas.microsoft.com/office/drawing/2014/main" id="{75DD9727-3BD0-8570-0611-1478164C5996}"/>
              </a:ext>
            </a:extLst>
          </p:cNvPr>
          <p:cNvSpPr txBox="1"/>
          <p:nvPr/>
        </p:nvSpPr>
        <p:spPr>
          <a:xfrm>
            <a:off x="5595069" y="1044357"/>
            <a:ext cx="2316480" cy="646331"/>
          </a:xfrm>
          <a:prstGeom prst="rect">
            <a:avLst/>
          </a:prstGeom>
          <a:noFill/>
        </p:spPr>
        <p:txBody>
          <a:bodyPr wrap="square" rtlCol="0">
            <a:spAutoFit/>
          </a:bodyPr>
          <a:lstStyle/>
          <a:p>
            <a:pPr algn="ctr"/>
            <a:r>
              <a:rPr lang="fr-FR" dirty="0">
                <a:solidFill>
                  <a:srgbClr val="FF0000"/>
                </a:solidFill>
              </a:rPr>
              <a:t>Inscription date limite 6 février 2025</a:t>
            </a:r>
          </a:p>
        </p:txBody>
      </p:sp>
      <p:sp>
        <p:nvSpPr>
          <p:cNvPr id="5" name="ZoneTexte 4">
            <a:extLst>
              <a:ext uri="{FF2B5EF4-FFF2-40B4-BE49-F238E27FC236}">
                <a16:creationId xmlns:a16="http://schemas.microsoft.com/office/drawing/2014/main" id="{11581986-ADCE-8E04-9295-31A9272CF982}"/>
              </a:ext>
            </a:extLst>
          </p:cNvPr>
          <p:cNvSpPr txBox="1"/>
          <p:nvPr/>
        </p:nvSpPr>
        <p:spPr>
          <a:xfrm>
            <a:off x="5691810" y="2882433"/>
            <a:ext cx="2108420" cy="923330"/>
          </a:xfrm>
          <a:prstGeom prst="rect">
            <a:avLst/>
          </a:prstGeom>
          <a:noFill/>
        </p:spPr>
        <p:txBody>
          <a:bodyPr wrap="square" rtlCol="0">
            <a:spAutoFit/>
          </a:bodyPr>
          <a:lstStyle/>
          <a:p>
            <a:pPr algn="ctr"/>
            <a:r>
              <a:rPr lang="fr-FR" dirty="0">
                <a:solidFill>
                  <a:srgbClr val="FF0000"/>
                </a:solidFill>
              </a:rPr>
              <a:t>JO attendu …. </a:t>
            </a:r>
          </a:p>
          <a:p>
            <a:pPr algn="ctr"/>
            <a:r>
              <a:rPr lang="fr-FR" dirty="0">
                <a:solidFill>
                  <a:srgbClr val="FF0000"/>
                </a:solidFill>
              </a:rPr>
              <a:t>Fin février / début mars 2025</a:t>
            </a:r>
          </a:p>
        </p:txBody>
      </p:sp>
    </p:spTree>
    <p:extLst>
      <p:ext uri="{BB962C8B-B14F-4D97-AF65-F5344CB8AC3E}">
        <p14:creationId xmlns:p14="http://schemas.microsoft.com/office/powerpoint/2010/main" val="163569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48835E-C3EE-C64F-FDCC-FE37BC048E46}"/>
              </a:ext>
            </a:extLst>
          </p:cNvPr>
          <p:cNvSpPr>
            <a:spLocks noGrp="1"/>
          </p:cNvSpPr>
          <p:nvPr>
            <p:ph type="title"/>
          </p:nvPr>
        </p:nvSpPr>
        <p:spPr>
          <a:xfrm>
            <a:off x="838200" y="365125"/>
            <a:ext cx="8862391" cy="1325563"/>
          </a:xfrm>
        </p:spPr>
        <p:txBody>
          <a:bodyPr>
            <a:normAutofit/>
          </a:bodyPr>
          <a:lstStyle/>
          <a:p>
            <a:r>
              <a:rPr lang="fr-FR" sz="4000" dirty="0"/>
              <a:t>Les prérequis bibliométriques n’ont pas changé depuis longtemps</a:t>
            </a:r>
          </a:p>
        </p:txBody>
      </p:sp>
      <p:sp>
        <p:nvSpPr>
          <p:cNvPr id="3" name="Espace réservé du contenu 2">
            <a:extLst>
              <a:ext uri="{FF2B5EF4-FFF2-40B4-BE49-F238E27FC236}">
                <a16:creationId xmlns:a16="http://schemas.microsoft.com/office/drawing/2014/main" id="{CF0166FB-8064-0589-4DAB-FDDF6209F472}"/>
              </a:ext>
            </a:extLst>
          </p:cNvPr>
          <p:cNvSpPr>
            <a:spLocks noGrp="1"/>
          </p:cNvSpPr>
          <p:nvPr>
            <p:ph idx="1"/>
          </p:nvPr>
        </p:nvSpPr>
        <p:spPr>
          <a:xfrm>
            <a:off x="838200" y="1825625"/>
            <a:ext cx="10515600" cy="651357"/>
          </a:xfrm>
        </p:spPr>
        <p:txBody>
          <a:bodyPr>
            <a:normAutofit/>
          </a:bodyPr>
          <a:lstStyle/>
          <a:p>
            <a:r>
              <a:rPr lang="fr-FR" sz="2400" b="1" u="sng" dirty="0"/>
              <a:t>Transparence</a:t>
            </a:r>
            <a:r>
              <a:rPr lang="fr-FR" sz="2400" dirty="0"/>
              <a:t> : tout est en ligne sur le site de la SFH et le site CNU Santé</a:t>
            </a:r>
          </a:p>
        </p:txBody>
      </p:sp>
      <p:pic>
        <p:nvPicPr>
          <p:cNvPr id="4" name="Image 3">
            <a:extLst>
              <a:ext uri="{FF2B5EF4-FFF2-40B4-BE49-F238E27FC236}">
                <a16:creationId xmlns:a16="http://schemas.microsoft.com/office/drawing/2014/main" id="{BC9C489B-D555-7796-0D97-5B09A4EB6761}"/>
              </a:ext>
            </a:extLst>
          </p:cNvPr>
          <p:cNvPicPr>
            <a:picLocks noChangeAspect="1"/>
          </p:cNvPicPr>
          <p:nvPr/>
        </p:nvPicPr>
        <p:blipFill>
          <a:blip r:embed="rId2"/>
          <a:stretch>
            <a:fillRect/>
          </a:stretch>
        </p:blipFill>
        <p:spPr>
          <a:xfrm>
            <a:off x="9188631" y="3826828"/>
            <a:ext cx="2876684" cy="2475925"/>
          </a:xfrm>
          <a:prstGeom prst="rect">
            <a:avLst/>
          </a:prstGeom>
        </p:spPr>
      </p:pic>
      <p:pic>
        <p:nvPicPr>
          <p:cNvPr id="5" name="Image 4">
            <a:extLst>
              <a:ext uri="{FF2B5EF4-FFF2-40B4-BE49-F238E27FC236}">
                <a16:creationId xmlns:a16="http://schemas.microsoft.com/office/drawing/2014/main" id="{050FA417-A9A0-D062-6605-6F4BEA06A604}"/>
              </a:ext>
            </a:extLst>
          </p:cNvPr>
          <p:cNvPicPr>
            <a:picLocks noChangeAspect="1"/>
          </p:cNvPicPr>
          <p:nvPr/>
        </p:nvPicPr>
        <p:blipFill>
          <a:blip r:embed="rId3"/>
          <a:stretch>
            <a:fillRect/>
          </a:stretch>
        </p:blipFill>
        <p:spPr>
          <a:xfrm>
            <a:off x="8908440" y="6424655"/>
            <a:ext cx="3219593" cy="279964"/>
          </a:xfrm>
          <a:prstGeom prst="rect">
            <a:avLst/>
          </a:prstGeom>
        </p:spPr>
      </p:pic>
      <p:sp>
        <p:nvSpPr>
          <p:cNvPr id="7" name="ZoneTexte 6">
            <a:extLst>
              <a:ext uri="{FF2B5EF4-FFF2-40B4-BE49-F238E27FC236}">
                <a16:creationId xmlns:a16="http://schemas.microsoft.com/office/drawing/2014/main" id="{877273AC-21A6-3242-9E06-B0DF448F66F4}"/>
              </a:ext>
            </a:extLst>
          </p:cNvPr>
          <p:cNvSpPr txBox="1"/>
          <p:nvPr/>
        </p:nvSpPr>
        <p:spPr>
          <a:xfrm>
            <a:off x="942372" y="2495987"/>
            <a:ext cx="7842814" cy="3416320"/>
          </a:xfrm>
          <a:prstGeom prst="rect">
            <a:avLst/>
          </a:prstGeom>
          <a:noFill/>
        </p:spPr>
        <p:txBody>
          <a:bodyPr wrap="square">
            <a:spAutoFit/>
          </a:bodyPr>
          <a:lstStyle/>
          <a:p>
            <a:pPr marL="0" indent="0" algn="just">
              <a:buNone/>
            </a:pPr>
            <a:r>
              <a:rPr lang="fr-FR" sz="1800" b="1" i="1" dirty="0">
                <a:solidFill>
                  <a:srgbClr val="0000FF"/>
                </a:solidFill>
                <a:effectLst/>
                <a:latin typeface="Calibri" panose="020F0502020204030204" pitchFamily="34" charset="0"/>
                <a:ea typeface="Times New Roman" panose="02020603050405020304" pitchFamily="18" charset="0"/>
              </a:rPr>
              <a:t>Remarques importantes concernant l’évaluation du prérequis en matière de publication : </a:t>
            </a:r>
            <a:endParaRPr lang="fr-FR" sz="1800" dirty="0">
              <a:solidFill>
                <a:srgbClr val="0000FF"/>
              </a:solidFill>
              <a:effectLst/>
              <a:latin typeface="Times New Roman" panose="02020603050405020304" pitchFamily="18" charset="0"/>
              <a:ea typeface="Times New Roman" panose="02020603050405020304" pitchFamily="18" charset="0"/>
            </a:endParaRPr>
          </a:p>
          <a:p>
            <a:pPr marL="0" indent="0" algn="just">
              <a:buNone/>
            </a:pPr>
            <a:r>
              <a:rPr lang="fr-FR" sz="1800" i="1" dirty="0">
                <a:solidFill>
                  <a:srgbClr val="0000FF"/>
                </a:solidFill>
                <a:effectLst/>
                <a:latin typeface="Calibri" panose="020F0502020204030204" pitchFamily="34" charset="0"/>
                <a:ea typeface="Times New Roman" panose="02020603050405020304" pitchFamily="18" charset="0"/>
              </a:rPr>
              <a:t>- Problème des revues prédatrices : les revues reconnues comme prédatrices depuis 2019 ne pourront pas être prises en considération pour la constitution du prérequis. </a:t>
            </a:r>
            <a:endParaRPr lang="fr-FR" sz="1800" dirty="0">
              <a:solidFill>
                <a:srgbClr val="0000FF"/>
              </a:solidFill>
              <a:effectLst/>
              <a:latin typeface="Times New Roman" panose="02020603050405020304" pitchFamily="18" charset="0"/>
              <a:ea typeface="Times New Roman" panose="02020603050405020304" pitchFamily="18" charset="0"/>
            </a:endParaRPr>
          </a:p>
          <a:p>
            <a:pPr marL="0" indent="0" algn="just">
              <a:buNone/>
            </a:pPr>
            <a:r>
              <a:rPr lang="fr-FR" sz="1800" i="1" dirty="0">
                <a:solidFill>
                  <a:srgbClr val="0000FF"/>
                </a:solidFill>
                <a:effectLst/>
                <a:latin typeface="Calibri" panose="020F0502020204030204" pitchFamily="34" charset="0"/>
                <a:ea typeface="Times New Roman" panose="02020603050405020304" pitchFamily="18" charset="0"/>
              </a:rPr>
              <a:t>- Le jury encourage vivement les candidats à publier leurs travaux dans une revue présente sur la liste des revues recommandables, publiée sur le site de la Conférence des Doyens de Médecine</a:t>
            </a:r>
            <a:endParaRPr lang="fr-FR" sz="1800" dirty="0">
              <a:solidFill>
                <a:srgbClr val="0000FF"/>
              </a:solidFill>
              <a:effectLst/>
              <a:latin typeface="Times New Roman" panose="02020603050405020304" pitchFamily="18" charset="0"/>
              <a:ea typeface="Times New Roman" panose="02020603050405020304" pitchFamily="18" charset="0"/>
            </a:endParaRPr>
          </a:p>
          <a:p>
            <a:pPr marL="0" indent="0" algn="just">
              <a:buNone/>
            </a:pPr>
            <a:r>
              <a:rPr lang="fr-FR" sz="1800" i="1" dirty="0">
                <a:solidFill>
                  <a:srgbClr val="0000FF"/>
                </a:solidFill>
                <a:effectLst/>
                <a:latin typeface="Calibri" panose="020F0502020204030204" pitchFamily="34" charset="0"/>
                <a:ea typeface="Times New Roman" panose="02020603050405020304" pitchFamily="18" charset="0"/>
              </a:rPr>
              <a:t>- Les lettres à l’éditeur ne sont classiquement pas prises en compte dans l’évaluation des dossiers, mais la sous-section a décidé d’assouplir sa position vis-à-vis des grandes revues (lettres originales ; à l’exception des lettres de réponse à un article précédemment publié). </a:t>
            </a:r>
            <a:endParaRPr lang="fr-FR" sz="1800" dirty="0">
              <a:solidFill>
                <a:srgbClr val="0000FF"/>
              </a:solidFill>
              <a:effectLst/>
              <a:latin typeface="Times New Roman" panose="02020603050405020304" pitchFamily="18" charset="0"/>
              <a:ea typeface="Times New Roman" panose="02020603050405020304" pitchFamily="18" charset="0"/>
            </a:endParaRPr>
          </a:p>
        </p:txBody>
      </p:sp>
      <p:pic>
        <p:nvPicPr>
          <p:cNvPr id="8" name="Image 7">
            <a:extLst>
              <a:ext uri="{FF2B5EF4-FFF2-40B4-BE49-F238E27FC236}">
                <a16:creationId xmlns:a16="http://schemas.microsoft.com/office/drawing/2014/main" id="{F418BD1B-39D8-CCBE-EDA7-9182B0E4C45C}"/>
              </a:ext>
            </a:extLst>
          </p:cNvPr>
          <p:cNvPicPr>
            <a:picLocks noChangeAspect="1"/>
          </p:cNvPicPr>
          <p:nvPr/>
        </p:nvPicPr>
        <p:blipFill>
          <a:blip r:embed="rId4"/>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187158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613A0-BC7A-5FB2-3613-18A5A6D4549B}"/>
              </a:ext>
            </a:extLst>
          </p:cNvPr>
          <p:cNvSpPr>
            <a:spLocks noGrp="1"/>
          </p:cNvSpPr>
          <p:nvPr>
            <p:ph type="title"/>
          </p:nvPr>
        </p:nvSpPr>
        <p:spPr>
          <a:xfrm>
            <a:off x="390244" y="388724"/>
            <a:ext cx="1905000" cy="1325563"/>
          </a:xfrm>
        </p:spPr>
        <p:txBody>
          <a:bodyPr>
            <a:normAutofit/>
          </a:bodyPr>
          <a:lstStyle/>
          <a:p>
            <a:r>
              <a:rPr lang="fr-FR" dirty="0"/>
              <a:t>Site CDD</a:t>
            </a:r>
          </a:p>
        </p:txBody>
      </p:sp>
      <p:sp>
        <p:nvSpPr>
          <p:cNvPr id="7" name="ZoneTexte 6">
            <a:extLst>
              <a:ext uri="{FF2B5EF4-FFF2-40B4-BE49-F238E27FC236}">
                <a16:creationId xmlns:a16="http://schemas.microsoft.com/office/drawing/2014/main" id="{DFD7E973-5F4A-0915-E7B9-A139F353353A}"/>
              </a:ext>
            </a:extLst>
          </p:cNvPr>
          <p:cNvSpPr txBox="1"/>
          <p:nvPr/>
        </p:nvSpPr>
        <p:spPr>
          <a:xfrm>
            <a:off x="385286" y="6003896"/>
            <a:ext cx="11421427" cy="646331"/>
          </a:xfrm>
          <a:prstGeom prst="rect">
            <a:avLst/>
          </a:prstGeom>
          <a:noFill/>
        </p:spPr>
        <p:txBody>
          <a:bodyPr wrap="square">
            <a:spAutoFit/>
          </a:bodyPr>
          <a:lstStyle/>
          <a:p>
            <a:r>
              <a:rPr lang="fr-FR" dirty="0"/>
              <a:t>https://</a:t>
            </a:r>
            <a:r>
              <a:rPr lang="fr-FR" dirty="0" err="1"/>
              <a:t>conferencedesdoyensdemedecine.org</a:t>
            </a:r>
            <a:r>
              <a:rPr lang="fr-FR" dirty="0"/>
              <a:t>/la-conference-des-doyens-de-medecine-et-du-cnu-sante-luttent-contre-les-revues-predatrices/</a:t>
            </a:r>
          </a:p>
        </p:txBody>
      </p:sp>
      <p:pic>
        <p:nvPicPr>
          <p:cNvPr id="3" name="Image 2">
            <a:extLst>
              <a:ext uri="{FF2B5EF4-FFF2-40B4-BE49-F238E27FC236}">
                <a16:creationId xmlns:a16="http://schemas.microsoft.com/office/drawing/2014/main" id="{E2F86211-20FF-1EFA-9ECF-DBA30F53160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95244" y="620325"/>
            <a:ext cx="7772400" cy="5186169"/>
          </a:xfrm>
          <a:prstGeom prst="rect">
            <a:avLst/>
          </a:prstGeom>
        </p:spPr>
      </p:pic>
      <p:pic>
        <p:nvPicPr>
          <p:cNvPr id="6" name="Image 5">
            <a:extLst>
              <a:ext uri="{FF2B5EF4-FFF2-40B4-BE49-F238E27FC236}">
                <a16:creationId xmlns:a16="http://schemas.microsoft.com/office/drawing/2014/main" id="{76EC9A21-4A3A-D3FA-C77E-BC0C0A237A04}"/>
              </a:ext>
            </a:extLst>
          </p:cNvPr>
          <p:cNvPicPr>
            <a:picLocks noChangeAspect="1"/>
          </p:cNvPicPr>
          <p:nvPr/>
        </p:nvPicPr>
        <p:blipFill>
          <a:blip r:embed="rId3"/>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31558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C1677-392D-AE6D-8A38-D887413B952B}"/>
              </a:ext>
            </a:extLst>
          </p:cNvPr>
          <p:cNvSpPr>
            <a:spLocks noGrp="1"/>
          </p:cNvSpPr>
          <p:nvPr>
            <p:ph type="title"/>
          </p:nvPr>
        </p:nvSpPr>
        <p:spPr/>
        <p:txBody>
          <a:bodyPr>
            <a:normAutofit/>
          </a:bodyPr>
          <a:lstStyle/>
          <a:p>
            <a:pPr marL="0" marR="0" indent="0">
              <a:buNone/>
            </a:pPr>
            <a:r>
              <a:rPr lang="fr-FR" sz="4400" dirty="0">
                <a:effectLst/>
                <a:latin typeface="Calibri" panose="020F0502020204030204" pitchFamily="34" charset="0"/>
              </a:rPr>
              <a:t>Un appel général publié en open </a:t>
            </a:r>
            <a:r>
              <a:rPr lang="fr-FR" sz="4400" dirty="0" err="1">
                <a:effectLst/>
                <a:latin typeface="Calibri" panose="020F0502020204030204" pitchFamily="34" charset="0"/>
              </a:rPr>
              <a:t>access</a:t>
            </a:r>
            <a:r>
              <a:rPr lang="fr-FR" sz="4400" dirty="0">
                <a:effectLst/>
                <a:latin typeface="Calibri" panose="020F0502020204030204" pitchFamily="34" charset="0"/>
              </a:rPr>
              <a:t> simultanément dans :</a:t>
            </a:r>
          </a:p>
        </p:txBody>
      </p:sp>
      <p:sp>
        <p:nvSpPr>
          <p:cNvPr id="3" name="Espace réservé du contenu 2">
            <a:extLst>
              <a:ext uri="{FF2B5EF4-FFF2-40B4-BE49-F238E27FC236}">
                <a16:creationId xmlns:a16="http://schemas.microsoft.com/office/drawing/2014/main" id="{ADFAC751-E14F-C92A-6264-18C5161A1D9B}"/>
              </a:ext>
            </a:extLst>
          </p:cNvPr>
          <p:cNvSpPr>
            <a:spLocks noGrp="1"/>
          </p:cNvSpPr>
          <p:nvPr>
            <p:ph idx="1"/>
          </p:nvPr>
        </p:nvSpPr>
        <p:spPr/>
        <p:txBody>
          <a:bodyPr/>
          <a:lstStyle/>
          <a:p>
            <a:pPr marL="0" marR="0" indent="0">
              <a:buNone/>
            </a:pPr>
            <a:r>
              <a:rPr lang="fr-FR" sz="1800" dirty="0" err="1">
                <a:effectLst/>
                <a:latin typeface="Calibri" panose="020F0502020204030204" pitchFamily="34" charset="0"/>
              </a:rPr>
              <a:t>Annals</a:t>
            </a:r>
            <a:r>
              <a:rPr lang="fr-FR" sz="1800" dirty="0">
                <a:effectLst/>
                <a:latin typeface="Calibri" panose="020F0502020204030204" pitchFamily="34" charset="0"/>
              </a:rPr>
              <a:t> of </a:t>
            </a:r>
            <a:r>
              <a:rPr lang="fr-FR" sz="1800" dirty="0" err="1">
                <a:effectLst/>
                <a:latin typeface="Calibri" panose="020F0502020204030204" pitchFamily="34" charset="0"/>
              </a:rPr>
              <a:t>Internal</a:t>
            </a:r>
            <a:r>
              <a:rPr lang="fr-FR" sz="1800" dirty="0">
                <a:effectLst/>
                <a:latin typeface="Calibri" panose="020F0502020204030204" pitchFamily="34" charset="0"/>
              </a:rPr>
              <a:t> </a:t>
            </a:r>
            <a:r>
              <a:rPr lang="fr-FR" sz="1800" dirty="0" err="1">
                <a:effectLst/>
                <a:latin typeface="Calibri" panose="020F0502020204030204" pitchFamily="34" charset="0"/>
              </a:rPr>
              <a:t>Medicine</a:t>
            </a:r>
            <a:r>
              <a:rPr lang="fr-FR" sz="1800" dirty="0">
                <a:effectLst/>
                <a:latin typeface="Calibri" panose="020F0502020204030204" pitchFamily="34" charset="0"/>
              </a:rPr>
              <a:t>, The BMJ, Bulletin of the World </a:t>
            </a:r>
            <a:r>
              <a:rPr lang="fr-FR" sz="1800" dirty="0" err="1">
                <a:effectLst/>
                <a:latin typeface="Calibri" panose="020F0502020204030204" pitchFamily="34" charset="0"/>
              </a:rPr>
              <a:t>Health</a:t>
            </a:r>
            <a:r>
              <a:rPr lang="fr-FR" sz="1800" dirty="0">
                <a:effectLst/>
                <a:latin typeface="Calibri" panose="020F0502020204030204" pitchFamily="34" charset="0"/>
              </a:rPr>
              <a:t> </a:t>
            </a:r>
            <a:r>
              <a:rPr lang="fr-FR" sz="1800" dirty="0" err="1">
                <a:effectLst/>
                <a:latin typeface="Calibri" panose="020F0502020204030204" pitchFamily="34" charset="0"/>
              </a:rPr>
              <a:t>Organization</a:t>
            </a:r>
            <a:r>
              <a:rPr lang="fr-FR" sz="1800" dirty="0">
                <a:effectLst/>
                <a:latin typeface="Calibri" panose="020F0502020204030204" pitchFamily="34" charset="0"/>
              </a:rPr>
              <a:t>,</a:t>
            </a:r>
          </a:p>
          <a:p>
            <a:pPr marL="0" marR="0" indent="0">
              <a:buNone/>
            </a:pPr>
            <a:r>
              <a:rPr lang="fr-FR" sz="1800" dirty="0">
                <a:effectLst/>
                <a:latin typeface="Calibri" panose="020F0502020204030204" pitchFamily="34" charset="0"/>
              </a:rPr>
              <a:t>Deutsches </a:t>
            </a:r>
            <a:r>
              <a:rPr lang="fr-FR" sz="1800" dirty="0" err="1">
                <a:effectLst/>
                <a:latin typeface="Calibri" panose="020F0502020204030204" pitchFamily="34" charset="0"/>
              </a:rPr>
              <a:t>Ärzteblatt</a:t>
            </a:r>
            <a:r>
              <a:rPr lang="fr-FR" sz="1800" dirty="0">
                <a:effectLst/>
                <a:latin typeface="Calibri" panose="020F0502020204030204" pitchFamily="34" charset="0"/>
              </a:rPr>
              <a:t> (German </a:t>
            </a:r>
            <a:r>
              <a:rPr lang="fr-FR" sz="1800" dirty="0" err="1">
                <a:effectLst/>
                <a:latin typeface="Calibri" panose="020F0502020204030204" pitchFamily="34" charset="0"/>
              </a:rPr>
              <a:t>Medical</a:t>
            </a:r>
            <a:r>
              <a:rPr lang="fr-FR" sz="1800" dirty="0">
                <a:effectLst/>
                <a:latin typeface="Calibri" panose="020F0502020204030204" pitchFamily="34" charset="0"/>
              </a:rPr>
              <a:t> Journal), JAMA, Journal of </a:t>
            </a:r>
            <a:r>
              <a:rPr lang="fr-FR" sz="1800" dirty="0" err="1">
                <a:effectLst/>
                <a:latin typeface="Calibri" panose="020F0502020204030204" pitchFamily="34" charset="0"/>
              </a:rPr>
              <a:t>Korean</a:t>
            </a:r>
            <a:r>
              <a:rPr lang="fr-FR" sz="1800" dirty="0">
                <a:effectLst/>
                <a:latin typeface="Calibri" panose="020F0502020204030204" pitchFamily="34" charset="0"/>
              </a:rPr>
              <a:t> </a:t>
            </a:r>
            <a:r>
              <a:rPr lang="fr-FR" sz="1800" dirty="0" err="1">
                <a:effectLst/>
                <a:latin typeface="Calibri" panose="020F0502020204030204" pitchFamily="34" charset="0"/>
              </a:rPr>
              <a:t>Medical</a:t>
            </a:r>
            <a:endParaRPr lang="fr-FR" sz="1800" dirty="0">
              <a:effectLst/>
              <a:latin typeface="Calibri" panose="020F0502020204030204" pitchFamily="34" charset="0"/>
            </a:endParaRPr>
          </a:p>
          <a:p>
            <a:pPr marL="0" marR="0" indent="0">
              <a:buNone/>
            </a:pPr>
            <a:r>
              <a:rPr lang="fr-FR" sz="1800" dirty="0">
                <a:effectLst/>
                <a:latin typeface="Calibri" panose="020F0502020204030204" pitchFamily="34" charset="0"/>
              </a:rPr>
              <a:t>Science, The Lancet, La Tunisie Médicale, The National </a:t>
            </a:r>
            <a:r>
              <a:rPr lang="fr-FR" sz="1800" dirty="0" err="1">
                <a:effectLst/>
                <a:latin typeface="Calibri" panose="020F0502020204030204" pitchFamily="34" charset="0"/>
              </a:rPr>
              <a:t>Medical</a:t>
            </a:r>
            <a:r>
              <a:rPr lang="fr-FR" sz="1800" dirty="0">
                <a:effectLst/>
                <a:latin typeface="Calibri" panose="020F0502020204030204" pitchFamily="34" charset="0"/>
              </a:rPr>
              <a:t> Journal of </a:t>
            </a:r>
            <a:r>
              <a:rPr lang="fr-FR" sz="1800" dirty="0" err="1">
                <a:effectLst/>
                <a:latin typeface="Calibri" panose="020F0502020204030204" pitchFamily="34" charset="0"/>
              </a:rPr>
              <a:t>India</a:t>
            </a:r>
            <a:r>
              <a:rPr lang="fr-FR" sz="1800" dirty="0">
                <a:effectLst/>
                <a:latin typeface="Calibri" panose="020F0502020204030204" pitchFamily="34" charset="0"/>
              </a:rPr>
              <a:t>,</a:t>
            </a:r>
          </a:p>
          <a:p>
            <a:pPr marL="0" marR="0" indent="0">
              <a:buNone/>
            </a:pPr>
            <a:r>
              <a:rPr lang="fr-FR" sz="1800" dirty="0" err="1">
                <a:effectLst/>
                <a:latin typeface="Calibri" panose="020F0502020204030204" pitchFamily="34" charset="0"/>
              </a:rPr>
              <a:t>Medwave</a:t>
            </a:r>
            <a:r>
              <a:rPr lang="fr-FR" sz="1800" dirty="0">
                <a:effectLst/>
                <a:latin typeface="Calibri" panose="020F0502020204030204" pitchFamily="34" charset="0"/>
              </a:rPr>
              <a:t>, Nature </a:t>
            </a:r>
            <a:r>
              <a:rPr lang="fr-FR" sz="1800" dirty="0" err="1">
                <a:effectLst/>
                <a:latin typeface="Calibri" panose="020F0502020204030204" pitchFamily="34" charset="0"/>
              </a:rPr>
              <a:t>Medicine</a:t>
            </a:r>
            <a:r>
              <a:rPr lang="fr-FR" sz="1800" dirty="0">
                <a:effectLst/>
                <a:latin typeface="Calibri" panose="020F0502020204030204" pitchFamily="34" charset="0"/>
              </a:rPr>
              <a:t>, New </a:t>
            </a:r>
            <a:r>
              <a:rPr lang="fr-FR" sz="1800" dirty="0" err="1">
                <a:effectLst/>
                <a:latin typeface="Calibri" panose="020F0502020204030204" pitchFamily="34" charset="0"/>
              </a:rPr>
              <a:t>England</a:t>
            </a:r>
            <a:r>
              <a:rPr lang="fr-FR" sz="1800" dirty="0">
                <a:effectLst/>
                <a:latin typeface="Calibri" panose="020F0502020204030204" pitchFamily="34" charset="0"/>
              </a:rPr>
              <a:t> Journal of </a:t>
            </a:r>
            <a:r>
              <a:rPr lang="fr-FR" sz="1800" dirty="0" err="1">
                <a:effectLst/>
                <a:latin typeface="Calibri" panose="020F0502020204030204" pitchFamily="34" charset="0"/>
              </a:rPr>
              <a:t>Medicine</a:t>
            </a:r>
            <a:r>
              <a:rPr lang="fr-FR" sz="1800" dirty="0">
                <a:effectLst/>
                <a:latin typeface="Calibri" panose="020F0502020204030204" pitchFamily="34" charset="0"/>
              </a:rPr>
              <a:t>, New </a:t>
            </a:r>
            <a:r>
              <a:rPr lang="fr-FR" sz="1800" dirty="0" err="1">
                <a:effectLst/>
                <a:latin typeface="Calibri" panose="020F0502020204030204" pitchFamily="34" charset="0"/>
              </a:rPr>
              <a:t>Zealand</a:t>
            </a:r>
            <a:r>
              <a:rPr lang="fr-FR" sz="1800" dirty="0">
                <a:effectLst/>
                <a:latin typeface="Calibri" panose="020F0502020204030204" pitchFamily="34" charset="0"/>
              </a:rPr>
              <a:t> </a:t>
            </a:r>
            <a:r>
              <a:rPr lang="fr-FR" sz="1800" dirty="0" err="1">
                <a:effectLst/>
                <a:latin typeface="Calibri" panose="020F0502020204030204" pitchFamily="34" charset="0"/>
              </a:rPr>
              <a:t>Medical</a:t>
            </a:r>
            <a:endParaRPr lang="fr-FR" sz="1800" dirty="0">
              <a:effectLst/>
              <a:latin typeface="Calibri" panose="020F0502020204030204" pitchFamily="34" charset="0"/>
            </a:endParaRPr>
          </a:p>
          <a:p>
            <a:pPr marL="0" marR="0" indent="0">
              <a:buNone/>
            </a:pPr>
            <a:r>
              <a:rPr lang="fr-FR" sz="1800" dirty="0">
                <a:effectLst/>
                <a:latin typeface="Calibri" panose="020F0502020204030204" pitchFamily="34" charset="0"/>
              </a:rPr>
              <a:t>Journal, and PLOS </a:t>
            </a:r>
            <a:r>
              <a:rPr lang="fr-FR" sz="1800" dirty="0" err="1">
                <a:effectLst/>
                <a:latin typeface="Calibri" panose="020F0502020204030204" pitchFamily="34" charset="0"/>
              </a:rPr>
              <a:t>Medicine</a:t>
            </a:r>
            <a:r>
              <a:rPr lang="fr-FR" sz="1800" dirty="0">
                <a:effectLst/>
                <a:latin typeface="Calibri" panose="020F0502020204030204" pitchFamily="34" charset="0"/>
              </a:rPr>
              <a:t>.</a:t>
            </a:r>
          </a:p>
          <a:p>
            <a:pPr marL="0" marR="0" indent="0">
              <a:buNone/>
            </a:pPr>
            <a:r>
              <a:rPr lang="fr-FR" sz="1800" dirty="0">
                <a:latin typeface="Calibri" panose="020F0502020204030204" pitchFamily="34" charset="0"/>
              </a:rPr>
              <a:t>En janvier 2025</a:t>
            </a:r>
            <a:endParaRPr lang="fr-FR" sz="1800" dirty="0">
              <a:effectLst/>
              <a:latin typeface="Calibri" panose="020F0502020204030204" pitchFamily="34" charset="0"/>
            </a:endParaRPr>
          </a:p>
          <a:p>
            <a:pPr marL="0" marR="0" indent="0">
              <a:buNone/>
            </a:pPr>
            <a:r>
              <a:rPr lang="fr-FR" sz="1800" dirty="0">
                <a:effectLst/>
                <a:latin typeface="Calibri" panose="020F0502020204030204" pitchFamily="34" charset="0"/>
              </a:rPr>
              <a:t> </a:t>
            </a:r>
          </a:p>
        </p:txBody>
      </p:sp>
      <p:pic>
        <p:nvPicPr>
          <p:cNvPr id="6" name="Image 5">
            <a:extLst>
              <a:ext uri="{FF2B5EF4-FFF2-40B4-BE49-F238E27FC236}">
                <a16:creationId xmlns:a16="http://schemas.microsoft.com/office/drawing/2014/main" id="{1E448C40-CB9E-5AF9-8B29-55A5792A54E3}"/>
              </a:ext>
            </a:extLst>
          </p:cNvPr>
          <p:cNvPicPr>
            <a:picLocks noChangeAspect="1"/>
          </p:cNvPicPr>
          <p:nvPr/>
        </p:nvPicPr>
        <p:blipFill>
          <a:blip r:embed="rId2"/>
          <a:stretch>
            <a:fillRect/>
          </a:stretch>
        </p:blipFill>
        <p:spPr>
          <a:xfrm rot="21146538">
            <a:off x="186553" y="4330720"/>
            <a:ext cx="5638165" cy="1799192"/>
          </a:xfrm>
          <a:prstGeom prst="rect">
            <a:avLst/>
          </a:prstGeom>
          <a:solidFill>
            <a:schemeClr val="bg1"/>
          </a:solidFill>
        </p:spPr>
      </p:pic>
      <p:pic>
        <p:nvPicPr>
          <p:cNvPr id="8" name="Image 7">
            <a:extLst>
              <a:ext uri="{FF2B5EF4-FFF2-40B4-BE49-F238E27FC236}">
                <a16:creationId xmlns:a16="http://schemas.microsoft.com/office/drawing/2014/main" id="{BF0A495A-E4AE-BA7A-9823-1B2412A1FC90}"/>
              </a:ext>
            </a:extLst>
          </p:cNvPr>
          <p:cNvPicPr>
            <a:picLocks noChangeAspect="1"/>
          </p:cNvPicPr>
          <p:nvPr/>
        </p:nvPicPr>
        <p:blipFill>
          <a:blip r:embed="rId3"/>
          <a:stretch>
            <a:fillRect/>
          </a:stretch>
        </p:blipFill>
        <p:spPr>
          <a:xfrm rot="599146">
            <a:off x="6356881" y="4442216"/>
            <a:ext cx="5258223" cy="1963329"/>
          </a:xfrm>
          <a:prstGeom prst="rect">
            <a:avLst/>
          </a:prstGeom>
          <a:solidFill>
            <a:schemeClr val="bg1"/>
          </a:solidFill>
        </p:spPr>
      </p:pic>
      <p:pic>
        <p:nvPicPr>
          <p:cNvPr id="7" name="Image 6">
            <a:extLst>
              <a:ext uri="{FF2B5EF4-FFF2-40B4-BE49-F238E27FC236}">
                <a16:creationId xmlns:a16="http://schemas.microsoft.com/office/drawing/2014/main" id="{50EF8CA7-4059-AE00-5B1E-56FA80D659F8}"/>
              </a:ext>
            </a:extLst>
          </p:cNvPr>
          <p:cNvPicPr>
            <a:picLocks noChangeAspect="1"/>
          </p:cNvPicPr>
          <p:nvPr/>
        </p:nvPicPr>
        <p:blipFill>
          <a:blip r:embed="rId4"/>
          <a:stretch>
            <a:fillRect/>
          </a:stretch>
        </p:blipFill>
        <p:spPr>
          <a:xfrm rot="20666506">
            <a:off x="7008887" y="3128646"/>
            <a:ext cx="4279764" cy="2054665"/>
          </a:xfrm>
          <a:prstGeom prst="rect">
            <a:avLst/>
          </a:prstGeom>
          <a:solidFill>
            <a:schemeClr val="bg1"/>
          </a:solidFill>
        </p:spPr>
      </p:pic>
    </p:spTree>
    <p:extLst>
      <p:ext uri="{BB962C8B-B14F-4D97-AF65-F5344CB8AC3E}">
        <p14:creationId xmlns:p14="http://schemas.microsoft.com/office/powerpoint/2010/main" val="14995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27B34-8DFA-D803-126D-B4692EFE4367}"/>
              </a:ext>
            </a:extLst>
          </p:cNvPr>
          <p:cNvSpPr>
            <a:spLocks noGrp="1"/>
          </p:cNvSpPr>
          <p:nvPr>
            <p:ph type="title"/>
          </p:nvPr>
        </p:nvSpPr>
        <p:spPr>
          <a:xfrm>
            <a:off x="838200" y="365125"/>
            <a:ext cx="9957955" cy="1325563"/>
          </a:xfrm>
        </p:spPr>
        <p:txBody>
          <a:bodyPr>
            <a:normAutofit/>
          </a:bodyPr>
          <a:lstStyle/>
          <a:p>
            <a:r>
              <a:rPr lang="fr-FR" sz="3600" dirty="0"/>
              <a:t>Validation des mobilités (concours PU-PH)</a:t>
            </a:r>
          </a:p>
        </p:txBody>
      </p:sp>
      <p:sp>
        <p:nvSpPr>
          <p:cNvPr id="3" name="Espace réservé du contenu 2">
            <a:extLst>
              <a:ext uri="{FF2B5EF4-FFF2-40B4-BE49-F238E27FC236}">
                <a16:creationId xmlns:a16="http://schemas.microsoft.com/office/drawing/2014/main" id="{59018E30-1A8D-9BC8-4CA5-3CF64AFBB585}"/>
              </a:ext>
            </a:extLst>
          </p:cNvPr>
          <p:cNvSpPr>
            <a:spLocks noGrp="1"/>
          </p:cNvSpPr>
          <p:nvPr>
            <p:ph idx="1"/>
          </p:nvPr>
        </p:nvSpPr>
        <p:spPr/>
        <p:txBody>
          <a:bodyPr>
            <a:normAutofit/>
          </a:bodyPr>
          <a:lstStyle/>
          <a:p>
            <a:pPr marL="342900" lvl="0" indent="-342900">
              <a:buFont typeface="Symbol" pitchFamily="2" charset="2"/>
              <a:buChar char=""/>
            </a:pPr>
            <a:r>
              <a:rPr lang="fr-FR" sz="2400" dirty="0">
                <a:effectLst/>
                <a:latin typeface="Calibri" panose="020F0502020204030204" pitchFamily="34" charset="0"/>
                <a:ea typeface="Times New Roman" panose="02020603050405020304" pitchFamily="18" charset="0"/>
              </a:rPr>
              <a:t>Une mobilité réalisée en France devra l’être dans le domaine exclusif de la recherche, et peut consister en la réalisation de tout ou partie d’une thèse de sciences ou d’un post-doctorat. </a:t>
            </a:r>
          </a:p>
          <a:p>
            <a:pPr marL="342900" lvl="0" indent="-342900">
              <a:buFont typeface="Symbol" pitchFamily="2" charset="2"/>
              <a:buChar char=""/>
            </a:pPr>
            <a:r>
              <a:rPr lang="fr-FR" sz="2400" dirty="0">
                <a:solidFill>
                  <a:srgbClr val="FF0000"/>
                </a:solidFill>
                <a:effectLst/>
                <a:latin typeface="Calibri" panose="020F0502020204030204" pitchFamily="34" charset="0"/>
                <a:ea typeface="Times New Roman" panose="02020603050405020304" pitchFamily="18" charset="0"/>
              </a:rPr>
              <a:t>L’année de Master 2 n’est pas suffisante s’il n’a pas été suivi d’une thèse de 3</a:t>
            </a:r>
            <a:r>
              <a:rPr lang="fr-FR" sz="2400" baseline="30000" dirty="0">
                <a:solidFill>
                  <a:srgbClr val="FF0000"/>
                </a:solidFill>
                <a:effectLst/>
                <a:latin typeface="Calibri" panose="020F0502020204030204" pitchFamily="34" charset="0"/>
                <a:ea typeface="Times New Roman" panose="02020603050405020304" pitchFamily="18" charset="0"/>
              </a:rPr>
              <a:t>e</a:t>
            </a:r>
            <a:r>
              <a:rPr lang="fr-FR" sz="2400" dirty="0">
                <a:solidFill>
                  <a:srgbClr val="FF0000"/>
                </a:solidFill>
                <a:effectLst/>
                <a:latin typeface="Calibri" panose="020F0502020204030204" pitchFamily="34" charset="0"/>
                <a:ea typeface="Times New Roman" panose="02020603050405020304" pitchFamily="18" charset="0"/>
              </a:rPr>
              <a:t> cycle.</a:t>
            </a:r>
            <a:endParaRPr lang="fr-FR" sz="24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FR" sz="2400" dirty="0">
                <a:effectLst/>
                <a:latin typeface="Calibri" panose="020F0502020204030204" pitchFamily="34" charset="0"/>
                <a:ea typeface="Times New Roman" panose="02020603050405020304" pitchFamily="18" charset="0"/>
              </a:rPr>
              <a:t>La mobilité à l’étranger s’envisage soit dans une structure de recherche (et peut consister en la réalisation de tout ou partie de la thèse de sciences ou d’un post-doctorat), soit dans un service de renom, pour une mobilité clinique.</a:t>
            </a:r>
            <a:endParaRPr lang="fr-FR" sz="2400" dirty="0">
              <a:effectLst/>
              <a:latin typeface="Times New Roman" panose="02020603050405020304" pitchFamily="18" charset="0"/>
              <a:ea typeface="Times New Roman" panose="02020603050405020304" pitchFamily="18" charset="0"/>
            </a:endParaRPr>
          </a:p>
          <a:p>
            <a:endParaRPr lang="fr-FR" sz="3600" dirty="0"/>
          </a:p>
        </p:txBody>
      </p:sp>
      <p:pic>
        <p:nvPicPr>
          <p:cNvPr id="4" name="Image 3">
            <a:extLst>
              <a:ext uri="{FF2B5EF4-FFF2-40B4-BE49-F238E27FC236}">
                <a16:creationId xmlns:a16="http://schemas.microsoft.com/office/drawing/2014/main" id="{9EA432E7-B853-EA3A-88BB-9FC8145C3120}"/>
              </a:ext>
            </a:extLst>
          </p:cNvPr>
          <p:cNvPicPr>
            <a:picLocks noChangeAspect="1"/>
          </p:cNvPicPr>
          <p:nvPr/>
        </p:nvPicPr>
        <p:blipFill>
          <a:blip r:embed="rId2"/>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19454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051FE-B0D9-F6BA-0EDB-8DEA2010F3B6}"/>
              </a:ext>
            </a:extLst>
          </p:cNvPr>
          <p:cNvSpPr>
            <a:spLocks noGrp="1"/>
          </p:cNvSpPr>
          <p:nvPr>
            <p:ph type="title"/>
          </p:nvPr>
        </p:nvSpPr>
        <p:spPr/>
        <p:txBody>
          <a:bodyPr/>
          <a:lstStyle/>
          <a:p>
            <a:r>
              <a:rPr lang="fr-FR" dirty="0"/>
              <a:t>Promotions &amp; PEDR</a:t>
            </a:r>
            <a:endParaRPr lang="fr-FR" dirty="0">
              <a:solidFill>
                <a:srgbClr val="FF0000"/>
              </a:solidFill>
            </a:endParaRPr>
          </a:p>
        </p:txBody>
      </p:sp>
      <p:sp>
        <p:nvSpPr>
          <p:cNvPr id="3" name="Espace réservé du contenu 2">
            <a:extLst>
              <a:ext uri="{FF2B5EF4-FFF2-40B4-BE49-F238E27FC236}">
                <a16:creationId xmlns:a16="http://schemas.microsoft.com/office/drawing/2014/main" id="{ACB46F7D-1990-4E8D-7D67-A69E293F7E26}"/>
              </a:ext>
            </a:extLst>
          </p:cNvPr>
          <p:cNvSpPr>
            <a:spLocks noGrp="1"/>
          </p:cNvSpPr>
          <p:nvPr>
            <p:ph idx="1"/>
          </p:nvPr>
        </p:nvSpPr>
        <p:spPr>
          <a:xfrm>
            <a:off x="665018" y="1825625"/>
            <a:ext cx="11066326" cy="4667250"/>
          </a:xfrm>
        </p:spPr>
        <p:txBody>
          <a:bodyPr>
            <a:normAutofit lnSpcReduction="10000"/>
          </a:bodyPr>
          <a:lstStyle/>
          <a:p>
            <a:r>
              <a:rPr lang="fr-FR" dirty="0"/>
              <a:t>Attention procédure entièrement dématérialisée (galaxie)</a:t>
            </a:r>
          </a:p>
          <a:p>
            <a:r>
              <a:rPr lang="fr-FR" dirty="0">
                <a:solidFill>
                  <a:srgbClr val="FF0000"/>
                </a:solidFill>
              </a:rPr>
              <a:t>Seules vos facs sont vos interlocuteurs </a:t>
            </a:r>
            <a:r>
              <a:rPr lang="fr-FR" dirty="0"/>
              <a:t>: lire vos mails et vérifier votre statut sur le site</a:t>
            </a:r>
          </a:p>
          <a:p>
            <a:r>
              <a:rPr lang="fr-FR" dirty="0"/>
              <a:t>Avis UFR</a:t>
            </a:r>
          </a:p>
          <a:p>
            <a:r>
              <a:rPr lang="fr-FR" dirty="0"/>
              <a:t>Le CNU intervient ensuite et reçoit les dossiers via les facs ou galaxie en vue classement par la sous-section</a:t>
            </a:r>
          </a:p>
          <a:p>
            <a:r>
              <a:rPr lang="fr-FR" dirty="0"/>
              <a:t>PEDR	</a:t>
            </a:r>
            <a:r>
              <a:rPr lang="fr-FR" dirty="0">
                <a:solidFill>
                  <a:srgbClr val="FF0000"/>
                </a:solidFill>
              </a:rPr>
              <a:t>classement au sein de la section (47)</a:t>
            </a:r>
          </a:p>
          <a:p>
            <a:pPr lvl="1"/>
            <a:r>
              <a:rPr lang="fr-FR" dirty="0"/>
              <a:t>4 ans</a:t>
            </a:r>
          </a:p>
          <a:p>
            <a:pPr lvl="1"/>
            <a:r>
              <a:rPr lang="fr-FR" dirty="0"/>
              <a:t>20% classés A &gt;&gt; PEDR obligatoire</a:t>
            </a:r>
          </a:p>
          <a:p>
            <a:pPr lvl="1"/>
            <a:r>
              <a:rPr lang="fr-FR" dirty="0"/>
              <a:t>30% classés B &gt;&gt; arbitrage universitaire</a:t>
            </a:r>
          </a:p>
          <a:p>
            <a:pPr lvl="1"/>
            <a:r>
              <a:rPr lang="fr-FR" dirty="0"/>
              <a:t>50% classés C &gt;&gt; pas de PEDR</a:t>
            </a:r>
          </a:p>
        </p:txBody>
      </p:sp>
      <p:pic>
        <p:nvPicPr>
          <p:cNvPr id="4" name="Image 3">
            <a:extLst>
              <a:ext uri="{FF2B5EF4-FFF2-40B4-BE49-F238E27FC236}">
                <a16:creationId xmlns:a16="http://schemas.microsoft.com/office/drawing/2014/main" id="{1880E632-3FDB-61AA-238A-0038D978D44D}"/>
              </a:ext>
            </a:extLst>
          </p:cNvPr>
          <p:cNvPicPr>
            <a:picLocks noChangeAspect="1"/>
          </p:cNvPicPr>
          <p:nvPr/>
        </p:nvPicPr>
        <p:blipFill>
          <a:blip r:embed="rId2"/>
          <a:stretch>
            <a:fillRect/>
          </a:stretch>
        </p:blipFill>
        <p:spPr>
          <a:xfrm>
            <a:off x="10067644" y="523292"/>
            <a:ext cx="1663700" cy="800100"/>
          </a:xfrm>
          <a:prstGeom prst="rect">
            <a:avLst/>
          </a:prstGeom>
        </p:spPr>
      </p:pic>
    </p:spTree>
    <p:extLst>
      <p:ext uri="{BB962C8B-B14F-4D97-AF65-F5344CB8AC3E}">
        <p14:creationId xmlns:p14="http://schemas.microsoft.com/office/powerpoint/2010/main" val="274709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09F37E-3236-F35F-5E08-6F3F4108F7EF}"/>
              </a:ext>
            </a:extLst>
          </p:cNvPr>
          <p:cNvSpPr>
            <a:spLocks noGrp="1"/>
          </p:cNvSpPr>
          <p:nvPr>
            <p:ph type="title"/>
          </p:nvPr>
        </p:nvSpPr>
        <p:spPr>
          <a:xfrm>
            <a:off x="559231" y="365125"/>
            <a:ext cx="5329234" cy="1325563"/>
          </a:xfrm>
        </p:spPr>
        <p:txBody>
          <a:bodyPr/>
          <a:lstStyle/>
          <a:p>
            <a:r>
              <a:rPr lang="fr-FR" dirty="0"/>
              <a:t>Critères de promotion</a:t>
            </a:r>
          </a:p>
        </p:txBody>
      </p:sp>
      <p:sp>
        <p:nvSpPr>
          <p:cNvPr id="5" name="Espace réservé du texte 4">
            <a:extLst>
              <a:ext uri="{FF2B5EF4-FFF2-40B4-BE49-F238E27FC236}">
                <a16:creationId xmlns:a16="http://schemas.microsoft.com/office/drawing/2014/main" id="{3A750FC4-F1CA-C261-4018-9A7A2783BDC6}"/>
              </a:ext>
            </a:extLst>
          </p:cNvPr>
          <p:cNvSpPr>
            <a:spLocks noGrp="1"/>
          </p:cNvSpPr>
          <p:nvPr>
            <p:ph type="body" idx="1"/>
          </p:nvPr>
        </p:nvSpPr>
        <p:spPr/>
        <p:txBody>
          <a:bodyPr/>
          <a:lstStyle/>
          <a:p>
            <a:r>
              <a:rPr lang="fr-FR" sz="2400" b="1" dirty="0">
                <a:effectLst/>
                <a:latin typeface="Calibri" panose="020F0502020204030204" pitchFamily="34" charset="0"/>
                <a:ea typeface="Times New Roman" panose="02020603050405020304" pitchFamily="18" charset="0"/>
              </a:rPr>
              <a:t>Pour les PU-PH</a:t>
            </a:r>
            <a:endParaRPr lang="fr-FR" sz="2400" dirty="0">
              <a:effectLst/>
              <a:latin typeface="Times New Roman" panose="02020603050405020304" pitchFamily="18" charset="0"/>
              <a:ea typeface="Times New Roman" panose="02020603050405020304" pitchFamily="18" charset="0"/>
            </a:endParaRPr>
          </a:p>
        </p:txBody>
      </p:sp>
      <p:sp>
        <p:nvSpPr>
          <p:cNvPr id="6" name="Espace réservé du contenu 5">
            <a:extLst>
              <a:ext uri="{FF2B5EF4-FFF2-40B4-BE49-F238E27FC236}">
                <a16:creationId xmlns:a16="http://schemas.microsoft.com/office/drawing/2014/main" id="{F57F6F9B-C97D-F844-E0B7-7E7BAFD44B1E}"/>
              </a:ext>
            </a:extLst>
          </p:cNvPr>
          <p:cNvSpPr>
            <a:spLocks noGrp="1"/>
          </p:cNvSpPr>
          <p:nvPr>
            <p:ph sz="half" idx="2"/>
          </p:nvPr>
        </p:nvSpPr>
        <p:spPr>
          <a:xfrm>
            <a:off x="249382" y="2505075"/>
            <a:ext cx="5748193" cy="3684588"/>
          </a:xfrm>
        </p:spPr>
        <p:txBody>
          <a:bodyPr>
            <a:noAutofit/>
          </a:bodyPr>
          <a:lstStyle/>
          <a:p>
            <a:pPr>
              <a:lnSpc>
                <a:spcPct val="100000"/>
              </a:lnSpc>
              <a:spcBef>
                <a:spcPts val="0"/>
              </a:spcBef>
            </a:pPr>
            <a:r>
              <a:rPr lang="fr-FR" sz="1200" dirty="0">
                <a:effectLst/>
                <a:latin typeface="Calibri" panose="020F0502020204030204" pitchFamily="34" charset="0"/>
                <a:ea typeface="Times New Roman" panose="02020603050405020304" pitchFamily="18" charset="0"/>
              </a:rPr>
              <a:t> </a:t>
            </a:r>
            <a:r>
              <a:rPr lang="fr-FR" sz="1400" dirty="0">
                <a:effectLst/>
                <a:latin typeface="Calibri" panose="020F0502020204030204" pitchFamily="34" charset="0"/>
                <a:ea typeface="Times New Roman" panose="02020603050405020304" pitchFamily="18" charset="0"/>
              </a:rPr>
              <a:t>Outre les critères d’ancienneté, pour la promotion des PU-PH à la 1ère classe, au premier puis au second échelon de la Classe Exceptionnelle, les dossiers seront classés après évaluation des critères suivants :</a:t>
            </a:r>
            <a:endParaRPr lang="fr-FR" sz="1400" dirty="0">
              <a:effectLst/>
              <a:latin typeface="Times New Roman" panose="02020603050405020304" pitchFamily="18" charset="0"/>
              <a:ea typeface="Times New Roman" panose="02020603050405020304" pitchFamily="18" charset="0"/>
            </a:endParaRPr>
          </a:p>
          <a:p>
            <a:pPr>
              <a:lnSpc>
                <a:spcPct val="100000"/>
              </a:lnSpc>
              <a:spcBef>
                <a:spcPts val="0"/>
              </a:spcBef>
            </a:pPr>
            <a:r>
              <a:rPr lang="fr-FR" sz="1400" b="1" dirty="0">
                <a:solidFill>
                  <a:srgbClr val="C00000"/>
                </a:solidFill>
                <a:effectLst/>
                <a:latin typeface="Calibri" panose="020F0502020204030204" pitchFamily="34" charset="0"/>
                <a:ea typeface="Times New Roman" panose="02020603050405020304" pitchFamily="18" charset="0"/>
              </a:rPr>
              <a:t>Promotions à la 1</a:t>
            </a:r>
            <a:r>
              <a:rPr lang="fr-FR" sz="1400" b="1" baseline="30000" dirty="0">
                <a:solidFill>
                  <a:srgbClr val="C00000"/>
                </a:solidFill>
                <a:effectLst/>
                <a:latin typeface="Calibri" panose="020F0502020204030204" pitchFamily="34" charset="0"/>
                <a:ea typeface="Times New Roman" panose="02020603050405020304" pitchFamily="18" charset="0"/>
              </a:rPr>
              <a:t>ère</a:t>
            </a:r>
            <a:r>
              <a:rPr lang="fr-FR" sz="1400" b="1" dirty="0">
                <a:solidFill>
                  <a:srgbClr val="C00000"/>
                </a:solidFill>
                <a:effectLst/>
                <a:latin typeface="Calibri" panose="020F0502020204030204" pitchFamily="34" charset="0"/>
                <a:ea typeface="Times New Roman" panose="02020603050405020304" pitchFamily="18" charset="0"/>
              </a:rPr>
              <a:t> classe</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Une poursuite de l’activité de publication en rang utile</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Les fonctions locales et nationales, au niveau universitaire, ainsi que les activités d’expertise ou d’intérêt général exercées</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La formation d’un élève en cours ou réalisée est un élément important du dossier</a:t>
            </a:r>
          </a:p>
          <a:p>
            <a:pPr marL="342900" lvl="0" indent="-342900">
              <a:lnSpc>
                <a:spcPct val="100000"/>
              </a:lnSpc>
              <a:spcBef>
                <a:spcPts val="0"/>
              </a:spcBef>
              <a:buFont typeface="Symbol" pitchFamily="2" charset="2"/>
              <a:buChar char=""/>
            </a:pPr>
            <a:endParaRPr lang="fr-FR" sz="1400" dirty="0">
              <a:effectLst/>
              <a:latin typeface="Times New Roman" panose="02020603050405020304" pitchFamily="18" charset="0"/>
              <a:ea typeface="Times New Roman" panose="02020603050405020304" pitchFamily="18" charset="0"/>
            </a:endParaRPr>
          </a:p>
          <a:p>
            <a:pPr>
              <a:lnSpc>
                <a:spcPct val="100000"/>
              </a:lnSpc>
              <a:spcBef>
                <a:spcPts val="0"/>
              </a:spcBef>
            </a:pPr>
            <a:r>
              <a:rPr lang="fr-FR" sz="1400" b="1" dirty="0">
                <a:solidFill>
                  <a:srgbClr val="C00000"/>
                </a:solidFill>
                <a:effectLst/>
                <a:latin typeface="Calibri" panose="020F0502020204030204" pitchFamily="34" charset="0"/>
                <a:ea typeface="Times New Roman" panose="02020603050405020304" pitchFamily="18" charset="0"/>
              </a:rPr>
              <a:t>Promotions à la classe exceptionnelle</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Une poursuite de l’activité de publication</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Les services rendus à la discipline, l’ensemble des charges assumées</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Avoir fait école ou participé activement au fonctionnement et au rayonnement de la discipline, dans ses différentes facettes</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La reconnaissance du candidat au niveau national ou international</a:t>
            </a:r>
            <a:endParaRPr lang="fr-FR" sz="14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0"/>
              </a:spcBef>
              <a:buFont typeface="Symbol" pitchFamily="2" charset="2"/>
              <a:buChar char=""/>
            </a:pPr>
            <a:r>
              <a:rPr lang="fr-FR" sz="1400" dirty="0">
                <a:effectLst/>
                <a:latin typeface="Calibri" panose="020F0502020204030204" pitchFamily="34" charset="0"/>
                <a:ea typeface="Times New Roman" panose="02020603050405020304" pitchFamily="18" charset="0"/>
              </a:rPr>
              <a:t>La promotion d’un élève est un critère majeur du dossier</a:t>
            </a:r>
            <a:endParaRPr lang="fr-FR" sz="1400" dirty="0">
              <a:effectLst/>
              <a:latin typeface="Times New Roman" panose="02020603050405020304" pitchFamily="18" charset="0"/>
              <a:ea typeface="Times New Roman" panose="02020603050405020304" pitchFamily="18" charset="0"/>
            </a:endParaRPr>
          </a:p>
        </p:txBody>
      </p:sp>
      <p:sp>
        <p:nvSpPr>
          <p:cNvPr id="7" name="Espace réservé du texte 6">
            <a:extLst>
              <a:ext uri="{FF2B5EF4-FFF2-40B4-BE49-F238E27FC236}">
                <a16:creationId xmlns:a16="http://schemas.microsoft.com/office/drawing/2014/main" id="{10094BCD-28F9-BA11-06D2-C932E6CB5C1D}"/>
              </a:ext>
            </a:extLst>
          </p:cNvPr>
          <p:cNvSpPr>
            <a:spLocks noGrp="1"/>
          </p:cNvSpPr>
          <p:nvPr>
            <p:ph type="body" sz="quarter" idx="3"/>
          </p:nvPr>
        </p:nvSpPr>
        <p:spPr>
          <a:xfrm>
            <a:off x="6169024" y="-19339"/>
            <a:ext cx="5183188" cy="823912"/>
          </a:xfrm>
        </p:spPr>
        <p:txBody>
          <a:bodyPr/>
          <a:lstStyle/>
          <a:p>
            <a:r>
              <a:rPr lang="fr-FR" sz="2400" b="1" dirty="0">
                <a:effectLst/>
                <a:latin typeface="Calibri" panose="020F0502020204030204" pitchFamily="34" charset="0"/>
                <a:ea typeface="Times New Roman" panose="02020603050405020304" pitchFamily="18" charset="0"/>
              </a:rPr>
              <a:t>Pour les MCU-PH</a:t>
            </a:r>
            <a:endParaRPr lang="fr-FR" sz="2400" dirty="0">
              <a:effectLst/>
              <a:latin typeface="Times New Roman" panose="02020603050405020304" pitchFamily="18" charset="0"/>
              <a:ea typeface="Times New Roman" panose="02020603050405020304" pitchFamily="18" charset="0"/>
            </a:endParaRPr>
          </a:p>
        </p:txBody>
      </p:sp>
      <p:sp>
        <p:nvSpPr>
          <p:cNvPr id="8" name="Espace réservé du contenu 7">
            <a:extLst>
              <a:ext uri="{FF2B5EF4-FFF2-40B4-BE49-F238E27FC236}">
                <a16:creationId xmlns:a16="http://schemas.microsoft.com/office/drawing/2014/main" id="{284AD76F-1586-F9BE-F91A-C47C9DC95645}"/>
              </a:ext>
            </a:extLst>
          </p:cNvPr>
          <p:cNvSpPr>
            <a:spLocks noGrp="1"/>
          </p:cNvSpPr>
          <p:nvPr>
            <p:ph sz="quarter" idx="4"/>
          </p:nvPr>
        </p:nvSpPr>
        <p:spPr>
          <a:xfrm>
            <a:off x="6169023" y="804573"/>
            <a:ext cx="5748191" cy="6053426"/>
          </a:xfrm>
        </p:spPr>
        <p:txBody>
          <a:bodyPr>
            <a:noAutofit/>
          </a:bodyPr>
          <a:lstStyle/>
          <a:p>
            <a:pPr algn="just">
              <a:lnSpc>
                <a:spcPct val="120000"/>
              </a:lnSpc>
              <a:spcBef>
                <a:spcPts val="0"/>
              </a:spcBef>
            </a:pPr>
            <a:r>
              <a:rPr lang="fr-FR" sz="1200" dirty="0">
                <a:effectLst/>
                <a:latin typeface="Calibri" panose="020F0502020204030204" pitchFamily="34" charset="0"/>
                <a:ea typeface="Times New Roman" panose="02020603050405020304" pitchFamily="18" charset="0"/>
              </a:rPr>
              <a:t>Outre les critères d’ancienneté, pour la promotion des MCU-PH à la 1ère classe, à la Hors Classe et à l’échelon exceptionnel de la HC, les dossiers seront sélectionnés après évaluation des items ci-dessous :</a:t>
            </a:r>
            <a:endParaRPr lang="fr-FR" sz="1200" dirty="0">
              <a:effectLst/>
              <a:latin typeface="Times New Roman" panose="02020603050405020304" pitchFamily="18" charset="0"/>
              <a:ea typeface="Times New Roman" panose="02020603050405020304" pitchFamily="18" charset="0"/>
            </a:endParaRPr>
          </a:p>
          <a:p>
            <a:pPr algn="just">
              <a:lnSpc>
                <a:spcPct val="120000"/>
              </a:lnSpc>
              <a:spcBef>
                <a:spcPts val="0"/>
              </a:spcBef>
            </a:pPr>
            <a:r>
              <a:rPr lang="fr-FR" sz="1200" b="1" dirty="0">
                <a:effectLst/>
                <a:latin typeface="Calibri" panose="020F0502020204030204" pitchFamily="34" charset="0"/>
                <a:ea typeface="Times New Roman" panose="02020603050405020304" pitchFamily="18" charset="0"/>
              </a:rPr>
              <a:t>ENSEIGNEMENT :</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Activité d’enseignement dans son UFR</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Activités d’enseignement hors UFR (EPU, séances éducationnelles, invitations comme orateur etc…) </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Responsable de thèses d’exercice ou de mémoires de DES</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Responsable (organisateur) d’enseignement</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Membre du conseil d’UFR ou du conseil d’Université</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Autres charges administratives universitaires locales ou nationales</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Activités de promotion de la discipline</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Formation personnelle à la pédagogie et/ou intérêt pour la recherche en pédagogie</a:t>
            </a:r>
            <a:endParaRPr lang="fr-FR" sz="1200" dirty="0">
              <a:effectLst/>
              <a:latin typeface="Times New Roman" panose="02020603050405020304" pitchFamily="18" charset="0"/>
              <a:ea typeface="Times New Roman" panose="02020603050405020304" pitchFamily="18" charset="0"/>
            </a:endParaRPr>
          </a:p>
          <a:p>
            <a:pPr algn="just">
              <a:lnSpc>
                <a:spcPct val="120000"/>
              </a:lnSpc>
              <a:spcBef>
                <a:spcPts val="0"/>
              </a:spcBef>
            </a:pPr>
            <a:r>
              <a:rPr lang="fr-FR" sz="1200" b="1" dirty="0">
                <a:effectLst/>
                <a:latin typeface="Calibri" panose="020F0502020204030204" pitchFamily="34" charset="0"/>
                <a:ea typeface="Times New Roman" panose="02020603050405020304" pitchFamily="18" charset="0"/>
              </a:rPr>
              <a:t>HOPITAL :</a:t>
            </a:r>
            <a:endParaRPr lang="fr-FR" sz="1200" dirty="0">
              <a:effectLst/>
              <a:latin typeface="Times New Roman" panose="02020603050405020304" pitchFamily="18" charset="0"/>
              <a:ea typeface="Times New Roman" panose="02020603050405020304" pitchFamily="18" charset="0"/>
            </a:endParaRPr>
          </a:p>
          <a:p>
            <a:pPr marL="742950" lvl="1" indent="-28575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Responsable d’UF ou chef de service</a:t>
            </a:r>
            <a:endParaRPr lang="fr-FR" sz="1200" dirty="0">
              <a:effectLst/>
              <a:latin typeface="Times New Roman" panose="02020603050405020304" pitchFamily="18" charset="0"/>
              <a:ea typeface="Times New Roman" panose="02020603050405020304" pitchFamily="18" charset="0"/>
            </a:endParaRPr>
          </a:p>
          <a:p>
            <a:pPr marL="742950" lvl="1" indent="-28575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Responsable de centre de compétence ou de référence</a:t>
            </a:r>
            <a:endParaRPr lang="fr-FR" sz="1200" dirty="0">
              <a:effectLst/>
              <a:latin typeface="Times New Roman" panose="02020603050405020304" pitchFamily="18" charset="0"/>
              <a:ea typeface="Times New Roman" panose="02020603050405020304" pitchFamily="18" charset="0"/>
            </a:endParaRPr>
          </a:p>
          <a:p>
            <a:pPr marL="742950" lvl="1" indent="-28575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Membre de la CME, ou du CCM</a:t>
            </a:r>
            <a:endParaRPr lang="fr-FR" sz="1200" dirty="0">
              <a:effectLst/>
              <a:latin typeface="Times New Roman" panose="02020603050405020304" pitchFamily="18" charset="0"/>
              <a:ea typeface="Times New Roman" panose="02020603050405020304" pitchFamily="18" charset="0"/>
            </a:endParaRPr>
          </a:p>
          <a:p>
            <a:pPr marL="742950" lvl="1" indent="-28575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Autres activités transversales (commissions hospitalières, missions, etc…)</a:t>
            </a:r>
            <a:endParaRPr lang="fr-FR" sz="1200" dirty="0">
              <a:effectLst/>
              <a:latin typeface="Times New Roman" panose="02020603050405020304" pitchFamily="18" charset="0"/>
              <a:ea typeface="Times New Roman" panose="02020603050405020304" pitchFamily="18" charset="0"/>
            </a:endParaRPr>
          </a:p>
          <a:p>
            <a:pPr algn="just">
              <a:lnSpc>
                <a:spcPct val="120000"/>
              </a:lnSpc>
              <a:spcBef>
                <a:spcPts val="0"/>
              </a:spcBef>
            </a:pPr>
            <a:r>
              <a:rPr lang="fr-FR" sz="1200" b="1" dirty="0">
                <a:effectLst/>
                <a:latin typeface="Calibri" panose="020F0502020204030204" pitchFamily="34" charset="0"/>
                <a:ea typeface="Times New Roman" panose="02020603050405020304" pitchFamily="18" charset="0"/>
              </a:rPr>
              <a:t>RECHERCHE :</a:t>
            </a:r>
            <a:endParaRPr lang="fr-FR" sz="1200" dirty="0">
              <a:effectLst/>
              <a:latin typeface="Times New Roman" panose="02020603050405020304" pitchFamily="18" charset="0"/>
              <a:ea typeface="Times New Roman" panose="02020603050405020304" pitchFamily="18" charset="0"/>
            </a:endParaRPr>
          </a:p>
          <a:p>
            <a:pPr marL="34290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Titulaire d’une thèse d’université, Titulaire de l’HDR</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Membre d’une unité de recherche (INSERM, CNRS, EA, UMR)</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Responsable de thèses d’université ou de Masters</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Activité de publication</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Implication dans les sociétés savantes et groupes coopérateurs</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Investigateur principal de projets de recherche clinique ou biologique</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Subventions obtenues pour des projets de recherche</a:t>
            </a:r>
            <a:endParaRPr lang="fr-FR" sz="1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Wingdings" pitchFamily="2" charset="2"/>
              <a:buChar char=""/>
              <a:tabLst>
                <a:tab pos="571500" algn="l"/>
              </a:tabLst>
            </a:pPr>
            <a:r>
              <a:rPr lang="fr-FR" sz="1200" dirty="0">
                <a:effectLst/>
                <a:latin typeface="Calibri" panose="020F0502020204030204" pitchFamily="34" charset="0"/>
                <a:ea typeface="Times New Roman" panose="02020603050405020304" pitchFamily="18" charset="0"/>
              </a:rPr>
              <a:t>Jurys de Thèses/HDR / Organisation de congrès/journées d'étude</a:t>
            </a:r>
            <a:endParaRPr lang="fr-FR" sz="1200" dirty="0">
              <a:effectLst/>
              <a:latin typeface="Times New Roman" panose="02020603050405020304" pitchFamily="18" charset="0"/>
              <a:ea typeface="Times New Roman" panose="02020603050405020304" pitchFamily="18" charset="0"/>
            </a:endParaRPr>
          </a:p>
          <a:p>
            <a:pPr marL="0" indent="0" algn="just">
              <a:lnSpc>
                <a:spcPct val="120000"/>
              </a:lnSpc>
              <a:spcBef>
                <a:spcPts val="0"/>
              </a:spcBef>
              <a:buNone/>
            </a:pPr>
            <a:endParaRPr lang="fr-FR" sz="1200" dirty="0">
              <a:effectLst/>
              <a:latin typeface="Times New Roman" panose="02020603050405020304" pitchFamily="18" charset="0"/>
              <a:ea typeface="Times New Roman" panose="02020603050405020304" pitchFamily="18" charset="0"/>
            </a:endParaRPr>
          </a:p>
          <a:p>
            <a:pPr>
              <a:lnSpc>
                <a:spcPct val="120000"/>
              </a:lnSpc>
              <a:spcBef>
                <a:spcPts val="0"/>
              </a:spcBef>
            </a:pPr>
            <a:endParaRPr lang="fr-FR" sz="1200" dirty="0"/>
          </a:p>
        </p:txBody>
      </p:sp>
    </p:spTree>
    <p:extLst>
      <p:ext uri="{BB962C8B-B14F-4D97-AF65-F5344CB8AC3E}">
        <p14:creationId xmlns:p14="http://schemas.microsoft.com/office/powerpoint/2010/main" val="5971482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470</TotalTime>
  <Words>1224</Words>
  <Application>Microsoft Office PowerPoint</Application>
  <PresentationFormat>Grand écran</PresentationFormat>
  <Paragraphs>184</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Aptos</vt:lpstr>
      <vt:lpstr>Aptos Display</vt:lpstr>
      <vt:lpstr>Arial</vt:lpstr>
      <vt:lpstr>Calibri</vt:lpstr>
      <vt:lpstr>Symbol</vt:lpstr>
      <vt:lpstr>Times New Roman</vt:lpstr>
      <vt:lpstr>Wingdings</vt:lpstr>
      <vt:lpstr>Thème Office</vt:lpstr>
      <vt:lpstr>CNU 47-01 hématologie; transfusion</vt:lpstr>
      <vt:lpstr>Composition du jury 2025-2027</vt:lpstr>
      <vt:lpstr>Calendrier 2025</vt:lpstr>
      <vt:lpstr>Les prérequis bibliométriques n’ont pas changé depuis longtemps</vt:lpstr>
      <vt:lpstr>Site CDD</vt:lpstr>
      <vt:lpstr>Un appel général publié en open access simultanément dans :</vt:lpstr>
      <vt:lpstr>Validation des mobilités (concours PU-PH)</vt:lpstr>
      <vt:lpstr>Promotions &amp; PEDR</vt:lpstr>
      <vt:lpstr>Critères de promotion</vt:lpstr>
      <vt:lpstr>Caractéristiques des HU nommé(e)s en 47-01</vt:lpstr>
      <vt:lpstr>Caractéristiques des HU nommé(e)s en hématologie; transfusion 47-01</vt:lpstr>
      <vt:lpstr>Caractéristiques des HU nommé(e)s en hématologie; transfusion 47-01</vt:lpstr>
      <vt:lpstr>Caractéristiques des HU nommé(e)s en hématologie; transfusion 47-01</vt:lpstr>
      <vt:lpstr>Caractéristiques des HU nommé(e)s en hématologie; transfusion 47-01</vt:lpstr>
      <vt:lpstr>Dans le pipeline de la 47-01</vt:lpstr>
      <vt:lpstr>Territoire et associés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CNU 47-01 hématologie; transfusion</dc:title>
  <dc:creator>Valerie Ugo</dc:creator>
  <cp:lastModifiedBy>Marc Maynadie</cp:lastModifiedBy>
  <cp:revision>27</cp:revision>
  <dcterms:created xsi:type="dcterms:W3CDTF">2025-01-15T04:01:52Z</dcterms:created>
  <dcterms:modified xsi:type="dcterms:W3CDTF">2025-02-06T11:10:56Z</dcterms:modified>
</cp:coreProperties>
</file>