
<file path=[Content_Types].xml><?xml version="1.0" encoding="utf-8"?>
<Types xmlns="http://schemas.openxmlformats.org/package/2006/content-types">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1"/>
  </p:notesMasterIdLst>
  <p:sldIdLst>
    <p:sldId id="267" r:id="rId2"/>
    <p:sldId id="277" r:id="rId3"/>
    <p:sldId id="269" r:id="rId4"/>
    <p:sldId id="270" r:id="rId5"/>
    <p:sldId id="257" r:id="rId6"/>
    <p:sldId id="272" r:id="rId7"/>
    <p:sldId id="273" r:id="rId8"/>
    <p:sldId id="275" r:id="rId9"/>
    <p:sldId id="274" r:id="rId10"/>
    <p:sldId id="280" r:id="rId11"/>
    <p:sldId id="260" r:id="rId12"/>
    <p:sldId id="265" r:id="rId13"/>
    <p:sldId id="258" r:id="rId14"/>
    <p:sldId id="262" r:id="rId15"/>
    <p:sldId id="261" r:id="rId16"/>
    <p:sldId id="282" r:id="rId17"/>
    <p:sldId id="276" r:id="rId18"/>
    <p:sldId id="283" r:id="rId19"/>
    <p:sldId id="263"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434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91" autoAdjust="0"/>
    <p:restoredTop sz="94660"/>
  </p:normalViewPr>
  <p:slideViewPr>
    <p:cSldViewPr snapToGrid="0">
      <p:cViewPr varScale="1">
        <p:scale>
          <a:sx n="66" d="100"/>
          <a:sy n="66" d="100"/>
        </p:scale>
        <p:origin x="70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12C450-C451-4ABB-A380-F36996F66001}" type="datetimeFigureOut">
              <a:rPr lang="fr-FR" smtClean="0"/>
              <a:t>06/02/2025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30BEA9-8580-4472-A40A-55B60509453F}" type="slidenum">
              <a:rPr lang="fr-FR" smtClean="0"/>
              <a:t>‹N°›</a:t>
            </a:fld>
            <a:endParaRPr lang="fr-FR"/>
          </a:p>
        </p:txBody>
      </p:sp>
    </p:spTree>
    <p:extLst>
      <p:ext uri="{BB962C8B-B14F-4D97-AF65-F5344CB8AC3E}">
        <p14:creationId xmlns:p14="http://schemas.microsoft.com/office/powerpoint/2010/main" val="3389267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6C14D1D-1A2C-42B9-8D1F-DE7A41DF7D07}" type="slidenum">
              <a:rPr lang="fr-FR" smtClean="0"/>
              <a:t>1</a:t>
            </a:fld>
            <a:endParaRPr lang="fr-FR"/>
          </a:p>
        </p:txBody>
      </p:sp>
    </p:spTree>
    <p:extLst>
      <p:ext uri="{BB962C8B-B14F-4D97-AF65-F5344CB8AC3E}">
        <p14:creationId xmlns:p14="http://schemas.microsoft.com/office/powerpoint/2010/main" val="2517623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7565363B-1C32-4DB4-9670-EFBFB2848B1C}" type="datetimeFigureOut">
              <a:rPr lang="fr-FR" smtClean="0"/>
              <a:t>06/02/2025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BA4508-262B-4E9C-9613-675F3A54AD8C}" type="slidenum">
              <a:rPr lang="fr-FR" smtClean="0"/>
              <a:t>‹N°›</a:t>
            </a:fld>
            <a:endParaRPr lang="fr-FR"/>
          </a:p>
        </p:txBody>
      </p:sp>
    </p:spTree>
    <p:extLst>
      <p:ext uri="{BB962C8B-B14F-4D97-AF65-F5344CB8AC3E}">
        <p14:creationId xmlns:p14="http://schemas.microsoft.com/office/powerpoint/2010/main" val="695554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565363B-1C32-4DB4-9670-EFBFB2848B1C}" type="datetimeFigureOut">
              <a:rPr lang="fr-FR" smtClean="0"/>
              <a:t>06/02/2025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BA4508-262B-4E9C-9613-675F3A54AD8C}" type="slidenum">
              <a:rPr lang="fr-FR" smtClean="0"/>
              <a:t>‹N°›</a:t>
            </a:fld>
            <a:endParaRPr lang="fr-FR"/>
          </a:p>
        </p:txBody>
      </p:sp>
    </p:spTree>
    <p:extLst>
      <p:ext uri="{BB962C8B-B14F-4D97-AF65-F5344CB8AC3E}">
        <p14:creationId xmlns:p14="http://schemas.microsoft.com/office/powerpoint/2010/main" val="686789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565363B-1C32-4DB4-9670-EFBFB2848B1C}" type="datetimeFigureOut">
              <a:rPr lang="fr-FR" smtClean="0"/>
              <a:t>06/02/2025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BA4508-262B-4E9C-9613-675F3A54AD8C}" type="slidenum">
              <a:rPr lang="fr-FR" smtClean="0"/>
              <a:t>‹N°›</a:t>
            </a:fld>
            <a:endParaRPr lang="fr-FR"/>
          </a:p>
        </p:txBody>
      </p:sp>
    </p:spTree>
    <p:extLst>
      <p:ext uri="{BB962C8B-B14F-4D97-AF65-F5344CB8AC3E}">
        <p14:creationId xmlns:p14="http://schemas.microsoft.com/office/powerpoint/2010/main" val="23615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565363B-1C32-4DB4-9670-EFBFB2848B1C}" type="datetimeFigureOut">
              <a:rPr lang="fr-FR" smtClean="0"/>
              <a:t>06/02/2025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BA4508-262B-4E9C-9613-675F3A54AD8C}" type="slidenum">
              <a:rPr lang="fr-FR" smtClean="0"/>
              <a:t>‹N°›</a:t>
            </a:fld>
            <a:endParaRPr lang="fr-FR"/>
          </a:p>
        </p:txBody>
      </p:sp>
    </p:spTree>
    <p:extLst>
      <p:ext uri="{BB962C8B-B14F-4D97-AF65-F5344CB8AC3E}">
        <p14:creationId xmlns:p14="http://schemas.microsoft.com/office/powerpoint/2010/main" val="796252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7565363B-1C32-4DB4-9670-EFBFB2848B1C}" type="datetimeFigureOut">
              <a:rPr lang="fr-FR" smtClean="0"/>
              <a:t>06/02/2025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BA4508-262B-4E9C-9613-675F3A54AD8C}" type="slidenum">
              <a:rPr lang="fr-FR" smtClean="0"/>
              <a:t>‹N°›</a:t>
            </a:fld>
            <a:endParaRPr lang="fr-FR"/>
          </a:p>
        </p:txBody>
      </p:sp>
    </p:spTree>
    <p:extLst>
      <p:ext uri="{BB962C8B-B14F-4D97-AF65-F5344CB8AC3E}">
        <p14:creationId xmlns:p14="http://schemas.microsoft.com/office/powerpoint/2010/main" val="3816327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565363B-1C32-4DB4-9670-EFBFB2848B1C}" type="datetimeFigureOut">
              <a:rPr lang="fr-FR" smtClean="0"/>
              <a:t>06/02/2025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BA4508-262B-4E9C-9613-675F3A54AD8C}" type="slidenum">
              <a:rPr lang="fr-FR" smtClean="0"/>
              <a:t>‹N°›</a:t>
            </a:fld>
            <a:endParaRPr lang="fr-FR"/>
          </a:p>
        </p:txBody>
      </p:sp>
    </p:spTree>
    <p:extLst>
      <p:ext uri="{BB962C8B-B14F-4D97-AF65-F5344CB8AC3E}">
        <p14:creationId xmlns:p14="http://schemas.microsoft.com/office/powerpoint/2010/main" val="827475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565363B-1C32-4DB4-9670-EFBFB2848B1C}" type="datetimeFigureOut">
              <a:rPr lang="fr-FR" smtClean="0"/>
              <a:t>06/02/2025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6BA4508-262B-4E9C-9613-675F3A54AD8C}" type="slidenum">
              <a:rPr lang="fr-FR" smtClean="0"/>
              <a:t>‹N°›</a:t>
            </a:fld>
            <a:endParaRPr lang="fr-FR"/>
          </a:p>
        </p:txBody>
      </p:sp>
    </p:spTree>
    <p:extLst>
      <p:ext uri="{BB962C8B-B14F-4D97-AF65-F5344CB8AC3E}">
        <p14:creationId xmlns:p14="http://schemas.microsoft.com/office/powerpoint/2010/main" val="3704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565363B-1C32-4DB4-9670-EFBFB2848B1C}" type="datetimeFigureOut">
              <a:rPr lang="fr-FR" smtClean="0"/>
              <a:t>06/02/2025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6BA4508-262B-4E9C-9613-675F3A54AD8C}" type="slidenum">
              <a:rPr lang="fr-FR" smtClean="0"/>
              <a:t>‹N°›</a:t>
            </a:fld>
            <a:endParaRPr lang="fr-FR"/>
          </a:p>
        </p:txBody>
      </p:sp>
    </p:spTree>
    <p:extLst>
      <p:ext uri="{BB962C8B-B14F-4D97-AF65-F5344CB8AC3E}">
        <p14:creationId xmlns:p14="http://schemas.microsoft.com/office/powerpoint/2010/main" val="1326682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565363B-1C32-4DB4-9670-EFBFB2848B1C}" type="datetimeFigureOut">
              <a:rPr lang="fr-FR" smtClean="0"/>
              <a:t>06/02/2025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6BA4508-262B-4E9C-9613-675F3A54AD8C}" type="slidenum">
              <a:rPr lang="fr-FR" smtClean="0"/>
              <a:t>‹N°›</a:t>
            </a:fld>
            <a:endParaRPr lang="fr-FR"/>
          </a:p>
        </p:txBody>
      </p:sp>
    </p:spTree>
    <p:extLst>
      <p:ext uri="{BB962C8B-B14F-4D97-AF65-F5344CB8AC3E}">
        <p14:creationId xmlns:p14="http://schemas.microsoft.com/office/powerpoint/2010/main" val="2125489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7565363B-1C32-4DB4-9670-EFBFB2848B1C}" type="datetimeFigureOut">
              <a:rPr lang="fr-FR" smtClean="0"/>
              <a:t>06/02/2025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BA4508-262B-4E9C-9613-675F3A54AD8C}" type="slidenum">
              <a:rPr lang="fr-FR" smtClean="0"/>
              <a:t>‹N°›</a:t>
            </a:fld>
            <a:endParaRPr lang="fr-FR"/>
          </a:p>
        </p:txBody>
      </p:sp>
    </p:spTree>
    <p:extLst>
      <p:ext uri="{BB962C8B-B14F-4D97-AF65-F5344CB8AC3E}">
        <p14:creationId xmlns:p14="http://schemas.microsoft.com/office/powerpoint/2010/main" val="2627472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7565363B-1C32-4DB4-9670-EFBFB2848B1C}" type="datetimeFigureOut">
              <a:rPr lang="fr-FR" smtClean="0"/>
              <a:t>06/02/2025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BA4508-262B-4E9C-9613-675F3A54AD8C}" type="slidenum">
              <a:rPr lang="fr-FR" smtClean="0"/>
              <a:t>‹N°›</a:t>
            </a:fld>
            <a:endParaRPr lang="fr-FR"/>
          </a:p>
        </p:txBody>
      </p:sp>
    </p:spTree>
    <p:extLst>
      <p:ext uri="{BB962C8B-B14F-4D97-AF65-F5344CB8AC3E}">
        <p14:creationId xmlns:p14="http://schemas.microsoft.com/office/powerpoint/2010/main" val="1888335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5363B-1C32-4DB4-9670-EFBFB2848B1C}" type="datetimeFigureOut">
              <a:rPr lang="fr-FR" smtClean="0"/>
              <a:t>06/02/2025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A4508-262B-4E9C-9613-675F3A54AD8C}" type="slidenum">
              <a:rPr lang="fr-FR" smtClean="0"/>
              <a:t>‹N°›</a:t>
            </a:fld>
            <a:endParaRPr lang="fr-FR"/>
          </a:p>
        </p:txBody>
      </p:sp>
    </p:spTree>
    <p:extLst>
      <p:ext uri="{BB962C8B-B14F-4D97-AF65-F5344CB8AC3E}">
        <p14:creationId xmlns:p14="http://schemas.microsoft.com/office/powerpoint/2010/main" val="56955627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NUL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NUL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7076" y="918296"/>
            <a:ext cx="4500880" cy="2064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2201482" y="4963690"/>
            <a:ext cx="7548733" cy="923330"/>
          </a:xfrm>
          <a:prstGeom prst="rect">
            <a:avLst/>
          </a:prstGeom>
          <a:noFill/>
        </p:spPr>
        <p:txBody>
          <a:bodyPr wrap="none" rtlCol="0">
            <a:spAutoFit/>
          </a:bodyPr>
          <a:lstStyle/>
          <a:p>
            <a:pPr algn="ctr"/>
            <a:r>
              <a:rPr lang="fr-FR" b="1" dirty="0"/>
              <a:t>Pascale Gaussem</a:t>
            </a:r>
          </a:p>
          <a:p>
            <a:pPr algn="ctr"/>
            <a:endParaRPr lang="fr-FR" dirty="0"/>
          </a:p>
          <a:p>
            <a:pPr algn="ctr"/>
            <a:r>
              <a:rPr lang="fr-FR" dirty="0"/>
              <a:t>Réunion annuelle du Collège des enseignants d'Hématologie - 6 février 2025</a:t>
            </a:r>
          </a:p>
        </p:txBody>
      </p:sp>
      <p:sp>
        <p:nvSpPr>
          <p:cNvPr id="5" name="Rectangle 4"/>
          <p:cNvSpPr/>
          <p:nvPr/>
        </p:nvSpPr>
        <p:spPr>
          <a:xfrm>
            <a:off x="2809516" y="3216238"/>
            <a:ext cx="6096000" cy="707886"/>
          </a:xfrm>
          <a:prstGeom prst="rect">
            <a:avLst/>
          </a:prstGeom>
        </p:spPr>
        <p:txBody>
          <a:bodyPr>
            <a:spAutoFit/>
          </a:bodyPr>
          <a:lstStyle/>
          <a:p>
            <a:pPr algn="ctr">
              <a:spcAft>
                <a:spcPts val="0"/>
              </a:spcAft>
            </a:pPr>
            <a:r>
              <a:rPr lang="x-none" sz="2000" i="1" dirty="0">
                <a:solidFill>
                  <a:srgbClr val="FF0000"/>
                </a:solidFill>
                <a:ea typeface="Times New Roman" panose="02020603050405020304" pitchFamily="18" charset="0"/>
                <a:cs typeface="Times New Roman" panose="02020603050405020304" pitchFamily="18" charset="0"/>
              </a:rPr>
              <a:t>Section 82: Personnels enseignants et hospitaliers en sciences biologiques, fondamentales et cliniques</a:t>
            </a:r>
            <a:endParaRPr lang="fr-FR" dirty="0">
              <a:solidFill>
                <a:srgbClr val="FF0000"/>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0999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t 2"/>
          <p:cNvGraphicFramePr>
            <a:graphicFrameLocks noChangeAspect="1"/>
          </p:cNvGraphicFramePr>
          <p:nvPr>
            <p:extLst>
              <p:ext uri="{D42A27DB-BD31-4B8C-83A1-F6EECF244321}">
                <p14:modId xmlns:p14="http://schemas.microsoft.com/office/powerpoint/2010/main" val="2728139350"/>
              </p:ext>
            </p:extLst>
          </p:nvPr>
        </p:nvGraphicFramePr>
        <p:xfrm>
          <a:off x="304352" y="97314"/>
          <a:ext cx="11468100" cy="6677025"/>
        </p:xfrm>
        <a:graphic>
          <a:graphicData uri="http://schemas.openxmlformats.org/presentationml/2006/ole">
            <mc:AlternateContent xmlns:mc="http://schemas.openxmlformats.org/markup-compatibility/2006">
              <mc:Choice xmlns:v="urn:schemas-microsoft-com:vml" Requires="v">
                <p:oleObj spid="_x0000_s2057" name="Feuille de calcul" r:id="rId3" imgW="11467999" imgH="6677167" progId="Excel.Sheet.12">
                  <p:embed/>
                </p:oleObj>
              </mc:Choice>
              <mc:Fallback>
                <p:oleObj name="Feuille de calcul" r:id="rId3" imgW="11467999" imgH="6677167" progId="Excel.Sheet.12">
                  <p:embed/>
                  <p:pic>
                    <p:nvPicPr>
                      <p:cNvPr id="0" name=""/>
                      <p:cNvPicPr/>
                      <p:nvPr/>
                    </p:nvPicPr>
                    <p:blipFill>
                      <a:blip r:embed="rId4"/>
                      <a:stretch>
                        <a:fillRect/>
                      </a:stretch>
                    </p:blipFill>
                    <p:spPr>
                      <a:xfrm>
                        <a:off x="304352" y="97314"/>
                        <a:ext cx="11468100" cy="6677025"/>
                      </a:xfrm>
                      <a:prstGeom prst="rect">
                        <a:avLst/>
                      </a:prstGeom>
                    </p:spPr>
                  </p:pic>
                </p:oleObj>
              </mc:Fallback>
            </mc:AlternateContent>
          </a:graphicData>
        </a:graphic>
      </p:graphicFrame>
    </p:spTree>
    <p:extLst>
      <p:ext uri="{BB962C8B-B14F-4D97-AF65-F5344CB8AC3E}">
        <p14:creationId xmlns:p14="http://schemas.microsoft.com/office/powerpoint/2010/main" val="4083874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E7C8CAE-56FF-BF14-6B1E-6242C1EB5555}"/>
              </a:ext>
            </a:extLst>
          </p:cNvPr>
          <p:cNvSpPr txBox="1"/>
          <p:nvPr/>
        </p:nvSpPr>
        <p:spPr>
          <a:xfrm>
            <a:off x="4118074" y="423250"/>
            <a:ext cx="4700261" cy="461665"/>
          </a:xfrm>
          <a:prstGeom prst="rect">
            <a:avLst/>
          </a:prstGeom>
          <a:noFill/>
        </p:spPr>
        <p:txBody>
          <a:bodyPr wrap="none" rtlCol="0">
            <a:spAutoFit/>
          </a:bodyPr>
          <a:lstStyle/>
          <a:p>
            <a:r>
              <a:rPr lang="fr-FR" sz="2400" b="1" dirty="0">
                <a:solidFill>
                  <a:schemeClr val="accent1">
                    <a:lumMod val="75000"/>
                  </a:schemeClr>
                </a:solidFill>
              </a:rPr>
              <a:t>Session de recrutement (avril 2023)</a:t>
            </a:r>
          </a:p>
        </p:txBody>
      </p:sp>
      <p:graphicFrame>
        <p:nvGraphicFramePr>
          <p:cNvPr id="3" name="Tableau 2">
            <a:extLst>
              <a:ext uri="{FF2B5EF4-FFF2-40B4-BE49-F238E27FC236}">
                <a16:creationId xmlns:a16="http://schemas.microsoft.com/office/drawing/2014/main" id="{FC197324-AB57-6B64-3E44-E1AAF5CF03BD}"/>
              </a:ext>
            </a:extLst>
          </p:cNvPr>
          <p:cNvGraphicFramePr>
            <a:graphicFrameLocks noGrp="1"/>
          </p:cNvGraphicFramePr>
          <p:nvPr>
            <p:extLst>
              <p:ext uri="{D42A27DB-BD31-4B8C-83A1-F6EECF244321}">
                <p14:modId xmlns:p14="http://schemas.microsoft.com/office/powerpoint/2010/main" val="2852376752"/>
              </p:ext>
            </p:extLst>
          </p:nvPr>
        </p:nvGraphicFramePr>
        <p:xfrm>
          <a:off x="1177031" y="1289405"/>
          <a:ext cx="9773392" cy="4318635"/>
        </p:xfrm>
        <a:graphic>
          <a:graphicData uri="http://schemas.openxmlformats.org/drawingml/2006/table">
            <a:tbl>
              <a:tblPr>
                <a:tableStyleId>{5C22544A-7EE6-4342-B048-85BDC9FD1C3A}</a:tableStyleId>
              </a:tblPr>
              <a:tblGrid>
                <a:gridCol w="2113512">
                  <a:extLst>
                    <a:ext uri="{9D8B030D-6E8A-4147-A177-3AD203B41FA5}">
                      <a16:colId xmlns:a16="http://schemas.microsoft.com/office/drawing/2014/main" val="3281623696"/>
                    </a:ext>
                  </a:extLst>
                </a:gridCol>
                <a:gridCol w="1537099">
                  <a:extLst>
                    <a:ext uri="{9D8B030D-6E8A-4147-A177-3AD203B41FA5}">
                      <a16:colId xmlns:a16="http://schemas.microsoft.com/office/drawing/2014/main" val="4151106104"/>
                    </a:ext>
                  </a:extLst>
                </a:gridCol>
                <a:gridCol w="2215985">
                  <a:extLst>
                    <a:ext uri="{9D8B030D-6E8A-4147-A177-3AD203B41FA5}">
                      <a16:colId xmlns:a16="http://schemas.microsoft.com/office/drawing/2014/main" val="4249685595"/>
                    </a:ext>
                  </a:extLst>
                </a:gridCol>
                <a:gridCol w="2408123">
                  <a:extLst>
                    <a:ext uri="{9D8B030D-6E8A-4147-A177-3AD203B41FA5}">
                      <a16:colId xmlns:a16="http://schemas.microsoft.com/office/drawing/2014/main" val="4064967690"/>
                    </a:ext>
                  </a:extLst>
                </a:gridCol>
                <a:gridCol w="1498673">
                  <a:extLst>
                    <a:ext uri="{9D8B030D-6E8A-4147-A177-3AD203B41FA5}">
                      <a16:colId xmlns:a16="http://schemas.microsoft.com/office/drawing/2014/main" val="1385267889"/>
                    </a:ext>
                  </a:extLst>
                </a:gridCol>
              </a:tblGrid>
              <a:tr h="215900">
                <a:tc gridSpan="5">
                  <a:txBody>
                    <a:bodyPr/>
                    <a:lstStyle/>
                    <a:p>
                      <a:pPr algn="ctr" fontAlgn="b"/>
                      <a:r>
                        <a:rPr lang="fr-FR" sz="2000" b="1" u="none" strike="noStrike" dirty="0">
                          <a:effectLst/>
                        </a:rPr>
                        <a:t>MCU-PH</a:t>
                      </a:r>
                      <a:endParaRPr lang="fr-FR" sz="20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47585697"/>
                  </a:ext>
                </a:extLst>
              </a:tr>
              <a:tr h="203200">
                <a:tc>
                  <a:txBody>
                    <a:bodyPr/>
                    <a:lstStyle/>
                    <a:p>
                      <a:pPr algn="ctr" fontAlgn="ctr"/>
                      <a:r>
                        <a:rPr lang="fr-FR" sz="1800" u="none" strike="noStrike" dirty="0">
                          <a:effectLst/>
                        </a:rPr>
                        <a:t>AUTIER</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effectLst/>
                        </a:rPr>
                        <a:t>Brice</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Parasito-Mycologie</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Rennes</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reçu</a:t>
                      </a:r>
                      <a:endParaRPr lang="fr-FR" sz="1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32846410"/>
                  </a:ext>
                </a:extLst>
              </a:tr>
              <a:tr h="203200">
                <a:tc>
                  <a:txBody>
                    <a:bodyPr/>
                    <a:lstStyle/>
                    <a:p>
                      <a:pPr algn="ctr" fontAlgn="ctr"/>
                      <a:r>
                        <a:rPr lang="fr-FR" sz="1800" u="none" strike="noStrike" kern="1200" dirty="0">
                          <a:solidFill>
                            <a:srgbClr val="FF0000"/>
                          </a:solidFill>
                          <a:effectLst/>
                          <a:latin typeface="+mn-lt"/>
                          <a:ea typeface="+mn-ea"/>
                          <a:cs typeface="+mn-cs"/>
                        </a:rPr>
                        <a:t>BILLOIR</a:t>
                      </a:r>
                    </a:p>
                  </a:txBody>
                  <a:tcPr marL="9525" marR="9525" marT="9525" marB="0" anchor="ctr"/>
                </a:tc>
                <a:tc>
                  <a:txBody>
                    <a:bodyPr/>
                    <a:lstStyle/>
                    <a:p>
                      <a:pPr algn="ctr" fontAlgn="ctr"/>
                      <a:r>
                        <a:rPr lang="fr-FR" sz="1800" u="none" strike="noStrike" kern="1200" dirty="0">
                          <a:solidFill>
                            <a:srgbClr val="FF0000"/>
                          </a:solidFill>
                          <a:effectLst/>
                          <a:latin typeface="+mn-lt"/>
                          <a:ea typeface="+mn-ea"/>
                          <a:cs typeface="+mn-cs"/>
                        </a:rPr>
                        <a:t>Paul</a:t>
                      </a:r>
                    </a:p>
                  </a:txBody>
                  <a:tcPr marL="9525" marR="9525" marT="9525" marB="0" anchor="ctr"/>
                </a:tc>
                <a:tc>
                  <a:txBody>
                    <a:bodyPr/>
                    <a:lstStyle/>
                    <a:p>
                      <a:pPr algn="ctr" fontAlgn="ctr"/>
                      <a:r>
                        <a:rPr lang="fr-FR" sz="1800" u="none" strike="noStrike" kern="1200" dirty="0">
                          <a:solidFill>
                            <a:srgbClr val="FF0000"/>
                          </a:solidFill>
                          <a:effectLst/>
                          <a:latin typeface="+mn-lt"/>
                          <a:ea typeface="+mn-ea"/>
                          <a:cs typeface="+mn-cs"/>
                        </a:rPr>
                        <a:t>Hématologie</a:t>
                      </a:r>
                    </a:p>
                  </a:txBody>
                  <a:tcPr marL="9525" marR="9525" marT="9525" marB="0" anchor="ctr"/>
                </a:tc>
                <a:tc>
                  <a:txBody>
                    <a:bodyPr/>
                    <a:lstStyle/>
                    <a:p>
                      <a:pPr algn="ctr" fontAlgn="ctr"/>
                      <a:r>
                        <a:rPr lang="fr-FR" sz="1800" u="none" strike="noStrike" kern="1200" dirty="0">
                          <a:solidFill>
                            <a:srgbClr val="FF0000"/>
                          </a:solidFill>
                          <a:effectLst/>
                          <a:latin typeface="+mn-lt"/>
                          <a:ea typeface="+mn-ea"/>
                          <a:cs typeface="+mn-cs"/>
                        </a:rPr>
                        <a:t>Rouen</a:t>
                      </a:r>
                    </a:p>
                  </a:txBody>
                  <a:tcPr marL="9525" marR="9525" marT="9525" marB="0" anchor="ctr"/>
                </a:tc>
                <a:tc>
                  <a:txBody>
                    <a:bodyPr/>
                    <a:lstStyle/>
                    <a:p>
                      <a:pPr algn="ctr" fontAlgn="ctr"/>
                      <a:r>
                        <a:rPr lang="fr-FR" sz="1800" u="none" strike="noStrike" kern="1200" dirty="0">
                          <a:solidFill>
                            <a:srgbClr val="FF0000"/>
                          </a:solidFill>
                          <a:effectLst/>
                          <a:latin typeface="+mn-lt"/>
                          <a:ea typeface="+mn-ea"/>
                          <a:cs typeface="+mn-cs"/>
                        </a:rPr>
                        <a:t>reçu</a:t>
                      </a:r>
                    </a:p>
                  </a:txBody>
                  <a:tcPr marL="9525" marR="9525" marT="9525" marB="0" anchor="ctr"/>
                </a:tc>
                <a:extLst>
                  <a:ext uri="{0D108BD9-81ED-4DB2-BD59-A6C34878D82A}">
                    <a16:rowId xmlns:a16="http://schemas.microsoft.com/office/drawing/2014/main" val="2542350719"/>
                  </a:ext>
                </a:extLst>
              </a:tr>
              <a:tr h="203200">
                <a:tc>
                  <a:txBody>
                    <a:bodyPr/>
                    <a:lstStyle/>
                    <a:p>
                      <a:pPr algn="ctr" fontAlgn="ctr"/>
                      <a:r>
                        <a:rPr lang="fr-FR" sz="1800" u="none" strike="noStrike" dirty="0">
                          <a:effectLst/>
                        </a:rPr>
                        <a:t>CHOQUET</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effectLst/>
                        </a:rPr>
                        <a:t>Morgane </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effectLst/>
                        </a:rPr>
                        <a:t>Bactériologie</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effectLst/>
                        </a:rPr>
                        <a:t>Amiens</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effectLst/>
                        </a:rPr>
                        <a:t>reçue</a:t>
                      </a:r>
                      <a:endParaRPr lang="fr-FR" sz="18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134688162"/>
                  </a:ext>
                </a:extLst>
              </a:tr>
              <a:tr h="203200">
                <a:tc>
                  <a:txBody>
                    <a:bodyPr/>
                    <a:lstStyle/>
                    <a:p>
                      <a:pPr algn="ctr" fontAlgn="ctr"/>
                      <a:r>
                        <a:rPr lang="fr-FR" sz="1800" u="none" strike="noStrike">
                          <a:effectLst/>
                        </a:rPr>
                        <a:t>MENARD</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effectLst/>
                        </a:rPr>
                        <a:t>Guillaume</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Microbiologie-Hygiène</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Rennes</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reçu</a:t>
                      </a:r>
                      <a:endParaRPr lang="fr-FR" sz="1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677675569"/>
                  </a:ext>
                </a:extLst>
              </a:tr>
              <a:tr h="228176">
                <a:tc>
                  <a:txBody>
                    <a:bodyPr/>
                    <a:lstStyle/>
                    <a:p>
                      <a:pPr algn="ctr" fontAlgn="ctr"/>
                      <a:r>
                        <a:rPr lang="fr-FR" sz="1800" u="none" strike="noStrike">
                          <a:effectLst/>
                        </a:rPr>
                        <a:t>TRAVERS-ALLARD</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effectLst/>
                        </a:rPr>
                        <a:t>Simon</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Biochimie</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Paris Orsay - HEGP</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reçu</a:t>
                      </a:r>
                      <a:endParaRPr lang="fr-FR" sz="1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5560311"/>
                  </a:ext>
                </a:extLst>
              </a:tr>
              <a:tr h="203200">
                <a:tc>
                  <a:txBody>
                    <a:bodyPr/>
                    <a:lstStyle/>
                    <a:p>
                      <a:pPr algn="ctr" fontAlgn="ctr"/>
                      <a:r>
                        <a:rPr lang="fr-FR" sz="1800" u="none" strike="noStrike" kern="1200" dirty="0">
                          <a:solidFill>
                            <a:srgbClr val="FF0000"/>
                          </a:solidFill>
                          <a:effectLst/>
                          <a:latin typeface="+mn-lt"/>
                          <a:ea typeface="+mn-ea"/>
                          <a:cs typeface="+mn-cs"/>
                        </a:rPr>
                        <a:t>VELIER</a:t>
                      </a:r>
                    </a:p>
                  </a:txBody>
                  <a:tcPr marL="9525" marR="9525" marT="9525" marB="0" anchor="ctr"/>
                </a:tc>
                <a:tc>
                  <a:txBody>
                    <a:bodyPr/>
                    <a:lstStyle/>
                    <a:p>
                      <a:pPr algn="ctr" fontAlgn="ctr"/>
                      <a:r>
                        <a:rPr lang="fr-FR" sz="1800" u="none" strike="noStrike" kern="1200" dirty="0">
                          <a:solidFill>
                            <a:srgbClr val="FF0000"/>
                          </a:solidFill>
                          <a:effectLst/>
                          <a:latin typeface="+mn-lt"/>
                          <a:ea typeface="+mn-ea"/>
                          <a:cs typeface="+mn-cs"/>
                        </a:rPr>
                        <a:t>Mélanie</a:t>
                      </a:r>
                    </a:p>
                  </a:txBody>
                  <a:tcPr marL="9525" marR="9525" marT="9525" marB="0" anchor="ctr"/>
                </a:tc>
                <a:tc>
                  <a:txBody>
                    <a:bodyPr/>
                    <a:lstStyle/>
                    <a:p>
                      <a:pPr algn="ctr" fontAlgn="ctr"/>
                      <a:r>
                        <a:rPr lang="fr-FR" sz="1800" u="none" strike="noStrike" kern="1200" dirty="0">
                          <a:solidFill>
                            <a:srgbClr val="FF0000"/>
                          </a:solidFill>
                          <a:effectLst/>
                          <a:latin typeface="+mn-lt"/>
                          <a:ea typeface="+mn-ea"/>
                          <a:cs typeface="+mn-cs"/>
                        </a:rPr>
                        <a:t>Biothérapies</a:t>
                      </a:r>
                    </a:p>
                  </a:txBody>
                  <a:tcPr marL="9525" marR="9525" marT="9525" marB="0" anchor="ctr"/>
                </a:tc>
                <a:tc>
                  <a:txBody>
                    <a:bodyPr/>
                    <a:lstStyle/>
                    <a:p>
                      <a:pPr algn="ctr" fontAlgn="ctr"/>
                      <a:r>
                        <a:rPr lang="fr-FR" sz="1800" u="none" strike="noStrike" kern="1200" dirty="0">
                          <a:solidFill>
                            <a:srgbClr val="FF0000"/>
                          </a:solidFill>
                          <a:effectLst/>
                          <a:latin typeface="+mn-lt"/>
                          <a:ea typeface="+mn-ea"/>
                          <a:cs typeface="+mn-cs"/>
                        </a:rPr>
                        <a:t>Marseille</a:t>
                      </a:r>
                    </a:p>
                  </a:txBody>
                  <a:tcPr marL="9525" marR="9525" marT="9525" marB="0" anchor="ctr"/>
                </a:tc>
                <a:tc>
                  <a:txBody>
                    <a:bodyPr/>
                    <a:lstStyle/>
                    <a:p>
                      <a:pPr algn="ctr" fontAlgn="ctr"/>
                      <a:r>
                        <a:rPr lang="fr-FR" sz="1800" u="none" strike="noStrike" kern="1200" dirty="0">
                          <a:solidFill>
                            <a:srgbClr val="FF0000"/>
                          </a:solidFill>
                          <a:effectLst/>
                          <a:latin typeface="+mn-lt"/>
                          <a:ea typeface="+mn-ea"/>
                          <a:cs typeface="+mn-cs"/>
                        </a:rPr>
                        <a:t>reçue</a:t>
                      </a:r>
                    </a:p>
                  </a:txBody>
                  <a:tcPr marL="9525" marR="9525" marT="9525" marB="0" anchor="ctr"/>
                </a:tc>
                <a:extLst>
                  <a:ext uri="{0D108BD9-81ED-4DB2-BD59-A6C34878D82A}">
                    <a16:rowId xmlns:a16="http://schemas.microsoft.com/office/drawing/2014/main" val="3264397774"/>
                  </a:ext>
                </a:extLst>
              </a:tr>
              <a:tr h="215900">
                <a:tc>
                  <a:txBody>
                    <a:bodyPr/>
                    <a:lstStyle/>
                    <a:p>
                      <a:pPr algn="ctr" fontAlgn="ctr"/>
                      <a:r>
                        <a:rPr lang="fr-FR" sz="1800" u="none" strike="noStrike">
                          <a:effectLst/>
                        </a:rPr>
                        <a:t>VEYRAT-DUREBEX</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effectLst/>
                        </a:rPr>
                        <a:t>Charlotte</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effectLst/>
                        </a:rPr>
                        <a:t>Biochimie</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effectLst/>
                        </a:rPr>
                        <a:t>Tours</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effectLst/>
                        </a:rPr>
                        <a:t>reçue</a:t>
                      </a:r>
                      <a:endParaRPr lang="fr-FR" sz="1800" b="0"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648791035"/>
                  </a:ext>
                </a:extLst>
              </a:tr>
              <a:tr h="215900">
                <a:tc>
                  <a:txBody>
                    <a:bodyPr/>
                    <a:lstStyle/>
                    <a:p>
                      <a:pPr algn="l" fontAlgn="b"/>
                      <a:endParaRPr lang="fr-FR"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fr-FR"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fr-FR"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fr-F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49732724"/>
                  </a:ext>
                </a:extLst>
              </a:tr>
              <a:tr h="203200">
                <a:tc gridSpan="5">
                  <a:txBody>
                    <a:bodyPr/>
                    <a:lstStyle/>
                    <a:p>
                      <a:pPr algn="ctr" fontAlgn="b"/>
                      <a:r>
                        <a:rPr lang="fr-FR" sz="2000" b="1" u="none" strike="noStrike" dirty="0">
                          <a:effectLst/>
                        </a:rPr>
                        <a:t>PU-PH</a:t>
                      </a:r>
                      <a:endParaRPr lang="fr-FR" sz="20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06692832"/>
                  </a:ext>
                </a:extLst>
              </a:tr>
              <a:tr h="203200">
                <a:tc>
                  <a:txBody>
                    <a:bodyPr/>
                    <a:lstStyle/>
                    <a:p>
                      <a:pPr algn="ctr" fontAlgn="ctr"/>
                      <a:r>
                        <a:rPr lang="fr-FR" sz="1800" u="none" strike="noStrike" dirty="0">
                          <a:effectLst/>
                        </a:rPr>
                        <a:t>BARRAUD</a:t>
                      </a:r>
                      <a:endParaRPr lang="fr-FR" sz="1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Olivier</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Bactériologie</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Limoges</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reçu</a:t>
                      </a:r>
                      <a:endParaRPr lang="fr-FR" sz="1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07166901"/>
                  </a:ext>
                </a:extLst>
              </a:tr>
              <a:tr h="203200">
                <a:tc>
                  <a:txBody>
                    <a:bodyPr/>
                    <a:lstStyle/>
                    <a:p>
                      <a:pPr algn="ctr" fontAlgn="ctr"/>
                      <a:r>
                        <a:rPr lang="fr-FR" sz="1800" u="none" strike="noStrike" kern="1200" dirty="0">
                          <a:solidFill>
                            <a:schemeClr val="dk1"/>
                          </a:solidFill>
                          <a:effectLst/>
                          <a:latin typeface="+mn-lt"/>
                          <a:ea typeface="+mn-ea"/>
                          <a:cs typeface="+mn-cs"/>
                        </a:rPr>
                        <a:t>BUSSER</a:t>
                      </a:r>
                    </a:p>
                  </a:txBody>
                  <a:tcPr marL="9525" marR="9525" marT="9525" marB="0" anchor="ctr"/>
                </a:tc>
                <a:tc>
                  <a:txBody>
                    <a:bodyPr/>
                    <a:lstStyle/>
                    <a:p>
                      <a:pPr algn="ctr" fontAlgn="ctr"/>
                      <a:r>
                        <a:rPr lang="fr-FR" sz="1800" u="none" strike="noStrike" kern="1200">
                          <a:solidFill>
                            <a:schemeClr val="dk1"/>
                          </a:solidFill>
                          <a:effectLst/>
                          <a:latin typeface="+mn-lt"/>
                          <a:ea typeface="+mn-ea"/>
                          <a:cs typeface="+mn-cs"/>
                        </a:rPr>
                        <a:t>Benoit</a:t>
                      </a:r>
                    </a:p>
                  </a:txBody>
                  <a:tcPr marL="9525" marR="9525" marT="9525" marB="0" anchor="ctr"/>
                </a:tc>
                <a:tc>
                  <a:txBody>
                    <a:bodyPr/>
                    <a:lstStyle/>
                    <a:p>
                      <a:pPr algn="ctr" fontAlgn="ctr"/>
                      <a:r>
                        <a:rPr lang="fr-FR" sz="1800" u="none" strike="noStrike" kern="1200">
                          <a:solidFill>
                            <a:schemeClr val="dk1"/>
                          </a:solidFill>
                          <a:effectLst/>
                          <a:latin typeface="+mn-lt"/>
                          <a:ea typeface="+mn-ea"/>
                          <a:cs typeface="+mn-cs"/>
                        </a:rPr>
                        <a:t>Biochimie</a:t>
                      </a:r>
                    </a:p>
                  </a:txBody>
                  <a:tcPr marL="9525" marR="9525" marT="9525" marB="0" anchor="ctr"/>
                </a:tc>
                <a:tc>
                  <a:txBody>
                    <a:bodyPr/>
                    <a:lstStyle/>
                    <a:p>
                      <a:pPr algn="ctr" fontAlgn="ctr"/>
                      <a:r>
                        <a:rPr lang="fr-FR" sz="1800" u="none" strike="noStrike" kern="1200">
                          <a:solidFill>
                            <a:schemeClr val="dk1"/>
                          </a:solidFill>
                          <a:effectLst/>
                          <a:latin typeface="+mn-lt"/>
                          <a:ea typeface="+mn-ea"/>
                          <a:cs typeface="+mn-cs"/>
                        </a:rPr>
                        <a:t>Grenoble</a:t>
                      </a:r>
                    </a:p>
                  </a:txBody>
                  <a:tcPr marL="9525" marR="9525" marT="9525" marB="0" anchor="ctr"/>
                </a:tc>
                <a:tc>
                  <a:txBody>
                    <a:bodyPr/>
                    <a:lstStyle/>
                    <a:p>
                      <a:pPr algn="ctr" fontAlgn="ctr"/>
                      <a:r>
                        <a:rPr lang="fr-FR" sz="1800" u="none" strike="noStrike" kern="1200">
                          <a:solidFill>
                            <a:schemeClr val="dk1"/>
                          </a:solidFill>
                          <a:effectLst/>
                          <a:latin typeface="+mn-lt"/>
                          <a:ea typeface="+mn-ea"/>
                          <a:cs typeface="+mn-cs"/>
                        </a:rPr>
                        <a:t>reçu</a:t>
                      </a:r>
                    </a:p>
                  </a:txBody>
                  <a:tcPr marL="9525" marR="9525" marT="9525" marB="0" anchor="ctr"/>
                </a:tc>
                <a:extLst>
                  <a:ext uri="{0D108BD9-81ED-4DB2-BD59-A6C34878D82A}">
                    <a16:rowId xmlns:a16="http://schemas.microsoft.com/office/drawing/2014/main" val="1637400134"/>
                  </a:ext>
                </a:extLst>
              </a:tr>
              <a:tr h="203200">
                <a:tc>
                  <a:txBody>
                    <a:bodyPr/>
                    <a:lstStyle/>
                    <a:p>
                      <a:pPr algn="ctr" fontAlgn="ctr"/>
                      <a:r>
                        <a:rPr lang="fr-FR" sz="1800" u="none" strike="noStrike" kern="1200" dirty="0">
                          <a:solidFill>
                            <a:schemeClr val="tx1"/>
                          </a:solidFill>
                          <a:effectLst/>
                          <a:latin typeface="+mn-lt"/>
                          <a:ea typeface="+mn-ea"/>
                          <a:cs typeface="+mn-cs"/>
                        </a:rPr>
                        <a:t>FOURNIER</a:t>
                      </a:r>
                    </a:p>
                  </a:txBody>
                  <a:tcPr marL="9525" marR="9525" marT="9525" marB="0" anchor="ctr"/>
                </a:tc>
                <a:tc>
                  <a:txBody>
                    <a:bodyPr/>
                    <a:lstStyle/>
                    <a:p>
                      <a:pPr algn="ctr" fontAlgn="ctr"/>
                      <a:r>
                        <a:rPr lang="fr-FR" sz="1800" u="none" strike="noStrike" kern="1200" dirty="0">
                          <a:solidFill>
                            <a:schemeClr val="tx1"/>
                          </a:solidFill>
                          <a:effectLst/>
                          <a:latin typeface="+mn-lt"/>
                          <a:ea typeface="+mn-ea"/>
                          <a:cs typeface="+mn-cs"/>
                        </a:rPr>
                        <a:t>Natalie</a:t>
                      </a:r>
                    </a:p>
                  </a:txBody>
                  <a:tcPr marL="9525" marR="9525" marT="9525" marB="0" anchor="ctr"/>
                </a:tc>
                <a:tc>
                  <a:txBody>
                    <a:bodyPr/>
                    <a:lstStyle/>
                    <a:p>
                      <a:pPr algn="ctr" fontAlgn="ctr"/>
                      <a:r>
                        <a:rPr lang="fr-FR" sz="1800" u="none" strike="noStrike" kern="1200" dirty="0">
                          <a:solidFill>
                            <a:schemeClr val="tx1"/>
                          </a:solidFill>
                          <a:effectLst/>
                          <a:latin typeface="+mn-lt"/>
                          <a:ea typeface="+mn-ea"/>
                          <a:cs typeface="+mn-cs"/>
                        </a:rPr>
                        <a:t>Biochimie</a:t>
                      </a:r>
                    </a:p>
                  </a:txBody>
                  <a:tcPr marL="9525" marR="9525" marT="9525" marB="0" anchor="ctr"/>
                </a:tc>
                <a:tc>
                  <a:txBody>
                    <a:bodyPr/>
                    <a:lstStyle/>
                    <a:p>
                      <a:pPr algn="ctr" fontAlgn="ctr"/>
                      <a:r>
                        <a:rPr lang="fr-FR" sz="1800" u="none" strike="noStrike" kern="1200" dirty="0">
                          <a:solidFill>
                            <a:schemeClr val="tx1"/>
                          </a:solidFill>
                          <a:effectLst/>
                          <a:latin typeface="+mn-lt"/>
                          <a:ea typeface="+mn-ea"/>
                          <a:cs typeface="+mn-cs"/>
                        </a:rPr>
                        <a:t>Paris Saclay - HEGP</a:t>
                      </a:r>
                    </a:p>
                  </a:txBody>
                  <a:tcPr marL="9525" marR="9525" marT="9525" marB="0" anchor="ctr"/>
                </a:tc>
                <a:tc>
                  <a:txBody>
                    <a:bodyPr/>
                    <a:lstStyle/>
                    <a:p>
                      <a:pPr algn="ctr" fontAlgn="ctr"/>
                      <a:r>
                        <a:rPr lang="fr-FR" sz="1800" u="none" strike="noStrike" kern="1200" dirty="0">
                          <a:solidFill>
                            <a:schemeClr val="tx1"/>
                          </a:solidFill>
                          <a:effectLst/>
                          <a:latin typeface="+mn-lt"/>
                          <a:ea typeface="+mn-ea"/>
                          <a:cs typeface="+mn-cs"/>
                        </a:rPr>
                        <a:t>reçue</a:t>
                      </a:r>
                    </a:p>
                  </a:txBody>
                  <a:tcPr marL="9525" marR="9525" marT="9525" marB="0" anchor="ctr"/>
                </a:tc>
                <a:extLst>
                  <a:ext uri="{0D108BD9-81ED-4DB2-BD59-A6C34878D82A}">
                    <a16:rowId xmlns:a16="http://schemas.microsoft.com/office/drawing/2014/main" val="114415607"/>
                  </a:ext>
                </a:extLst>
              </a:tr>
              <a:tr h="203200">
                <a:tc>
                  <a:txBody>
                    <a:bodyPr/>
                    <a:lstStyle/>
                    <a:p>
                      <a:pPr algn="ctr" fontAlgn="ctr"/>
                      <a:r>
                        <a:rPr lang="fr-FR" sz="1800" u="none" strike="noStrike" kern="1200" dirty="0">
                          <a:solidFill>
                            <a:schemeClr val="tx1"/>
                          </a:solidFill>
                          <a:effectLst/>
                          <a:latin typeface="+mn-lt"/>
                          <a:ea typeface="+mn-ea"/>
                          <a:cs typeface="+mn-cs"/>
                        </a:rPr>
                        <a:t>PARFAIT</a:t>
                      </a:r>
                    </a:p>
                  </a:txBody>
                  <a:tcPr marL="9525" marR="9525" marT="9525" marB="0" anchor="ctr"/>
                </a:tc>
                <a:tc>
                  <a:txBody>
                    <a:bodyPr/>
                    <a:lstStyle/>
                    <a:p>
                      <a:pPr algn="ctr" fontAlgn="ctr"/>
                      <a:r>
                        <a:rPr lang="fr-FR" sz="1800" u="none" strike="noStrike" kern="1200" dirty="0">
                          <a:solidFill>
                            <a:schemeClr val="tx1"/>
                          </a:solidFill>
                          <a:effectLst/>
                          <a:latin typeface="+mn-lt"/>
                          <a:ea typeface="+mn-ea"/>
                          <a:cs typeface="+mn-cs"/>
                        </a:rPr>
                        <a:t>Béatrice</a:t>
                      </a:r>
                    </a:p>
                  </a:txBody>
                  <a:tcPr marL="9525" marR="9525" marT="9525" marB="0" anchor="ctr"/>
                </a:tc>
                <a:tc>
                  <a:txBody>
                    <a:bodyPr/>
                    <a:lstStyle/>
                    <a:p>
                      <a:pPr algn="ctr" fontAlgn="ctr"/>
                      <a:r>
                        <a:rPr lang="fr-FR" sz="1800" u="none" strike="noStrike" kern="1200" dirty="0">
                          <a:solidFill>
                            <a:schemeClr val="tx1"/>
                          </a:solidFill>
                          <a:effectLst/>
                          <a:latin typeface="+mn-lt"/>
                          <a:ea typeface="+mn-ea"/>
                          <a:cs typeface="+mn-cs"/>
                        </a:rPr>
                        <a:t>Génétique</a:t>
                      </a:r>
                    </a:p>
                  </a:txBody>
                  <a:tcPr marL="9525" marR="9525" marT="9525" marB="0" anchor="ctr"/>
                </a:tc>
                <a:tc>
                  <a:txBody>
                    <a:bodyPr/>
                    <a:lstStyle/>
                    <a:p>
                      <a:pPr algn="ctr" fontAlgn="ctr"/>
                      <a:r>
                        <a:rPr lang="fr-FR" sz="1800" u="none" strike="noStrike" kern="1200" dirty="0">
                          <a:solidFill>
                            <a:schemeClr val="tx1"/>
                          </a:solidFill>
                          <a:effectLst/>
                          <a:latin typeface="+mn-lt"/>
                          <a:ea typeface="+mn-ea"/>
                          <a:cs typeface="+mn-cs"/>
                        </a:rPr>
                        <a:t>Paris Centre - Cochin</a:t>
                      </a:r>
                    </a:p>
                  </a:txBody>
                  <a:tcPr marL="9525" marR="9525" marT="9525" marB="0" anchor="ctr"/>
                </a:tc>
                <a:tc>
                  <a:txBody>
                    <a:bodyPr/>
                    <a:lstStyle/>
                    <a:p>
                      <a:pPr algn="ctr" fontAlgn="ctr"/>
                      <a:r>
                        <a:rPr lang="fr-FR" sz="1800" u="none" strike="noStrike" kern="1200" dirty="0">
                          <a:solidFill>
                            <a:schemeClr val="tx1"/>
                          </a:solidFill>
                          <a:effectLst/>
                          <a:latin typeface="+mn-lt"/>
                          <a:ea typeface="+mn-ea"/>
                          <a:cs typeface="+mn-cs"/>
                        </a:rPr>
                        <a:t>reçue</a:t>
                      </a:r>
                    </a:p>
                  </a:txBody>
                  <a:tcPr marL="9525" marR="9525" marT="9525" marB="0" anchor="ctr"/>
                </a:tc>
                <a:extLst>
                  <a:ext uri="{0D108BD9-81ED-4DB2-BD59-A6C34878D82A}">
                    <a16:rowId xmlns:a16="http://schemas.microsoft.com/office/drawing/2014/main" val="720780332"/>
                  </a:ext>
                </a:extLst>
              </a:tr>
              <a:tr h="215900">
                <a:tc>
                  <a:txBody>
                    <a:bodyPr/>
                    <a:lstStyle/>
                    <a:p>
                      <a:pPr algn="ctr" fontAlgn="ctr"/>
                      <a:r>
                        <a:rPr lang="fr-FR" sz="1800" u="none" strike="noStrike" dirty="0">
                          <a:solidFill>
                            <a:schemeClr val="tx1"/>
                          </a:solidFill>
                          <a:effectLst/>
                        </a:rPr>
                        <a:t>X</a:t>
                      </a:r>
                      <a:endParaRPr lang="fr-FR" sz="18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fontAlgn="ctr"/>
                      <a:r>
                        <a:rPr lang="fr-FR" sz="1800" b="0" i="0" u="none" strike="noStrike" dirty="0">
                          <a:solidFill>
                            <a:schemeClr val="tx1"/>
                          </a:solidFill>
                          <a:effectLst/>
                          <a:latin typeface="+mn-lt"/>
                        </a:rPr>
                        <a:t>X</a:t>
                      </a:r>
                      <a:endParaRPr lang="fr-FR" sz="18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solidFill>
                            <a:schemeClr val="tx1"/>
                          </a:solidFill>
                          <a:effectLst/>
                        </a:rPr>
                        <a:t>Biochimie</a:t>
                      </a:r>
                      <a:endParaRPr lang="fr-FR" sz="18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fontAlgn="ctr"/>
                      <a:r>
                        <a:rPr lang="fr-FR" sz="1800" u="none" strike="noStrike" dirty="0">
                          <a:solidFill>
                            <a:schemeClr val="tx1"/>
                          </a:solidFill>
                          <a:effectLst/>
                        </a:rPr>
                        <a:t>X</a:t>
                      </a:r>
                      <a:endParaRPr lang="fr-FR" sz="1800" b="0" i="0" u="none" strike="noStrike" dirty="0">
                        <a:solidFill>
                          <a:schemeClr val="tx1"/>
                        </a:solidFill>
                        <a:effectLst/>
                        <a:latin typeface="Arial" panose="020B0604020202020204" pitchFamily="34" charset="0"/>
                      </a:endParaRPr>
                    </a:p>
                  </a:txBody>
                  <a:tcPr marL="9525" marR="9525" marT="9525" marB="0" anchor="ctr"/>
                </a:tc>
                <a:tc>
                  <a:txBody>
                    <a:bodyPr/>
                    <a:lstStyle/>
                    <a:p>
                      <a:pPr algn="ctr" fontAlgn="ctr"/>
                      <a:r>
                        <a:rPr lang="fr-FR" sz="1800" i="1" u="none" strike="noStrike" dirty="0">
                          <a:solidFill>
                            <a:schemeClr val="tx1"/>
                          </a:solidFill>
                          <a:effectLst/>
                        </a:rPr>
                        <a:t>ajourné</a:t>
                      </a:r>
                      <a:endParaRPr lang="fr-FR" sz="1800" b="0" i="1" u="none" strike="noStrike" dirty="0">
                        <a:solidFill>
                          <a:schemeClr val="tx1"/>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746811292"/>
                  </a:ext>
                </a:extLst>
              </a:tr>
            </a:tbl>
          </a:graphicData>
        </a:graphic>
      </p:graphicFrame>
    </p:spTree>
    <p:extLst>
      <p:ext uri="{BB962C8B-B14F-4D97-AF65-F5344CB8AC3E}">
        <p14:creationId xmlns:p14="http://schemas.microsoft.com/office/powerpoint/2010/main" val="1272076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FC197324-AB57-6B64-3E44-E1AAF5CF03BD}"/>
              </a:ext>
            </a:extLst>
          </p:cNvPr>
          <p:cNvGraphicFramePr>
            <a:graphicFrameLocks noGrp="1"/>
          </p:cNvGraphicFramePr>
          <p:nvPr>
            <p:extLst>
              <p:ext uri="{D42A27DB-BD31-4B8C-83A1-F6EECF244321}">
                <p14:modId xmlns:p14="http://schemas.microsoft.com/office/powerpoint/2010/main" val="3417118579"/>
              </p:ext>
            </p:extLst>
          </p:nvPr>
        </p:nvGraphicFramePr>
        <p:xfrm>
          <a:off x="1154724" y="1121229"/>
          <a:ext cx="9826867" cy="5138893"/>
        </p:xfrm>
        <a:graphic>
          <a:graphicData uri="http://schemas.openxmlformats.org/drawingml/2006/table">
            <a:tbl>
              <a:tblPr>
                <a:tableStyleId>{5C22544A-7EE6-4342-B048-85BDC9FD1C3A}</a:tableStyleId>
              </a:tblPr>
              <a:tblGrid>
                <a:gridCol w="1758939">
                  <a:extLst>
                    <a:ext uri="{9D8B030D-6E8A-4147-A177-3AD203B41FA5}">
                      <a16:colId xmlns:a16="http://schemas.microsoft.com/office/drawing/2014/main" val="3281623696"/>
                    </a:ext>
                  </a:extLst>
                </a:gridCol>
                <a:gridCol w="1911646">
                  <a:extLst>
                    <a:ext uri="{9D8B030D-6E8A-4147-A177-3AD203B41FA5}">
                      <a16:colId xmlns:a16="http://schemas.microsoft.com/office/drawing/2014/main" val="1766237133"/>
                    </a:ext>
                  </a:extLst>
                </a:gridCol>
                <a:gridCol w="2228110">
                  <a:extLst>
                    <a:ext uri="{9D8B030D-6E8A-4147-A177-3AD203B41FA5}">
                      <a16:colId xmlns:a16="http://schemas.microsoft.com/office/drawing/2014/main" val="4249685595"/>
                    </a:ext>
                  </a:extLst>
                </a:gridCol>
                <a:gridCol w="2421299">
                  <a:extLst>
                    <a:ext uri="{9D8B030D-6E8A-4147-A177-3AD203B41FA5}">
                      <a16:colId xmlns:a16="http://schemas.microsoft.com/office/drawing/2014/main" val="4064967690"/>
                    </a:ext>
                  </a:extLst>
                </a:gridCol>
                <a:gridCol w="1506873">
                  <a:extLst>
                    <a:ext uri="{9D8B030D-6E8A-4147-A177-3AD203B41FA5}">
                      <a16:colId xmlns:a16="http://schemas.microsoft.com/office/drawing/2014/main" val="1385267889"/>
                    </a:ext>
                  </a:extLst>
                </a:gridCol>
              </a:tblGrid>
              <a:tr h="325872">
                <a:tc gridSpan="5">
                  <a:txBody>
                    <a:bodyPr/>
                    <a:lstStyle/>
                    <a:p>
                      <a:pPr algn="ctr" fontAlgn="b"/>
                      <a:r>
                        <a:rPr lang="fr-FR" sz="2000" b="1" u="none" strike="noStrike" dirty="0">
                          <a:effectLst/>
                        </a:rPr>
                        <a:t>MCU-PH</a:t>
                      </a:r>
                      <a:endParaRPr lang="fr-FR" sz="20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fr-F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47585697"/>
                  </a:ext>
                </a:extLst>
              </a:tr>
              <a:tr h="262672">
                <a:tc>
                  <a:txBody>
                    <a:bodyPr/>
                    <a:lstStyle/>
                    <a:p>
                      <a:pPr algn="ctr" fontAlgn="ctr"/>
                      <a:r>
                        <a:rPr lang="fr-FR" sz="1600" b="0" i="0" u="none" strike="noStrike" dirty="0">
                          <a:solidFill>
                            <a:srgbClr val="000000"/>
                          </a:solidFill>
                          <a:effectLst/>
                          <a:latin typeface="+mn-lt"/>
                        </a:rPr>
                        <a:t>Floris</a:t>
                      </a:r>
                    </a:p>
                  </a:txBody>
                  <a:tcPr marL="9525" marR="9525" marT="9525" marB="0" anchor="ctr"/>
                </a:tc>
                <a:tc>
                  <a:txBody>
                    <a:bodyPr/>
                    <a:lstStyle/>
                    <a:p>
                      <a:pPr algn="ctr" fontAlgn="ctr"/>
                      <a:r>
                        <a:rPr lang="fr-FR" sz="1600" b="0" i="0" u="none" strike="noStrike">
                          <a:solidFill>
                            <a:srgbClr val="000000"/>
                          </a:solidFill>
                          <a:effectLst/>
                          <a:latin typeface="+mn-lt"/>
                        </a:rPr>
                        <a:t>CHABRUN</a:t>
                      </a:r>
                      <a:endParaRPr lang="fr-FR" sz="1600" b="0" i="0" u="none" strike="noStrike" dirty="0">
                        <a:solidFill>
                          <a:srgbClr val="000000"/>
                        </a:solidFill>
                        <a:effectLst/>
                        <a:latin typeface="+mn-lt"/>
                      </a:endParaRPr>
                    </a:p>
                  </a:txBody>
                  <a:tcPr marL="9525" marR="9525" marT="9525" marB="0" anchor="ctr"/>
                </a:tc>
                <a:tc>
                  <a:txBody>
                    <a:bodyPr/>
                    <a:lstStyle/>
                    <a:p>
                      <a:pPr algn="ctr" fontAlgn="ctr"/>
                      <a:r>
                        <a:rPr lang="fr-FR" sz="1600" b="0" i="0" u="none" strike="noStrike">
                          <a:solidFill>
                            <a:srgbClr val="000000"/>
                          </a:solidFill>
                          <a:effectLst/>
                          <a:latin typeface="+mn-lt"/>
                        </a:rPr>
                        <a:t>Biochimie</a:t>
                      </a:r>
                    </a:p>
                  </a:txBody>
                  <a:tcPr marL="9525" marR="9525" marT="9525" marB="0" anchor="ctr"/>
                </a:tc>
                <a:tc>
                  <a:txBody>
                    <a:bodyPr/>
                    <a:lstStyle/>
                    <a:p>
                      <a:pPr algn="ctr" fontAlgn="ctr"/>
                      <a:r>
                        <a:rPr lang="fr-FR" sz="1600" b="0" i="0" u="none" strike="noStrike">
                          <a:solidFill>
                            <a:srgbClr val="000000"/>
                          </a:solidFill>
                          <a:effectLst/>
                          <a:latin typeface="+mn-lt"/>
                        </a:rPr>
                        <a:t>Angers</a:t>
                      </a:r>
                    </a:p>
                  </a:txBody>
                  <a:tcPr marL="9525" marR="9525" marT="9525" marB="0" anchor="ctr"/>
                </a:tc>
                <a:tc>
                  <a:txBody>
                    <a:bodyPr/>
                    <a:lstStyle/>
                    <a:p>
                      <a:pPr algn="ctr" fontAlgn="ctr"/>
                      <a:r>
                        <a:rPr lang="fr-FR" sz="1600" u="none" strike="noStrike">
                          <a:effectLst/>
                          <a:latin typeface="+mn-lt"/>
                        </a:rPr>
                        <a:t>reçu</a:t>
                      </a:r>
                      <a:endParaRPr lang="fr-FR" sz="16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32846410"/>
                  </a:ext>
                </a:extLst>
              </a:tr>
              <a:tr h="262672">
                <a:tc>
                  <a:txBody>
                    <a:bodyPr/>
                    <a:lstStyle/>
                    <a:p>
                      <a:pPr algn="ctr" fontAlgn="ctr"/>
                      <a:r>
                        <a:rPr lang="fr-FR" sz="1600" b="0" i="0" u="none" strike="noStrike" dirty="0">
                          <a:solidFill>
                            <a:srgbClr val="000000"/>
                          </a:solidFill>
                          <a:effectLst/>
                          <a:latin typeface="+mn-lt"/>
                        </a:rPr>
                        <a:t>Baptiste</a:t>
                      </a:r>
                    </a:p>
                  </a:txBody>
                  <a:tcPr marL="9525" marR="9525" marT="9525" marB="0" anchor="ctr"/>
                </a:tc>
                <a:tc>
                  <a:txBody>
                    <a:bodyPr/>
                    <a:lstStyle/>
                    <a:p>
                      <a:pPr algn="ctr" fontAlgn="ctr"/>
                      <a:r>
                        <a:rPr lang="fr-FR" sz="1600" b="0" i="0" u="none" strike="noStrike">
                          <a:solidFill>
                            <a:srgbClr val="000000"/>
                          </a:solidFill>
                          <a:effectLst/>
                          <a:latin typeface="+mn-lt"/>
                        </a:rPr>
                        <a:t>DEMEY</a:t>
                      </a:r>
                      <a:endParaRPr lang="fr-FR" sz="1600" b="0" i="0" u="none" strike="noStrike" dirty="0">
                        <a:solidFill>
                          <a:srgbClr val="000000"/>
                        </a:solidFill>
                        <a:effectLst/>
                        <a:latin typeface="+mn-lt"/>
                      </a:endParaRPr>
                    </a:p>
                  </a:txBody>
                  <a:tcPr marL="9525" marR="9525" marT="9525" marB="0" anchor="ctr"/>
                </a:tc>
                <a:tc>
                  <a:txBody>
                    <a:bodyPr/>
                    <a:lstStyle/>
                    <a:p>
                      <a:pPr algn="ctr" fontAlgn="ctr"/>
                      <a:r>
                        <a:rPr lang="fr-FR" sz="1600" b="0" i="0" u="none" strike="noStrike">
                          <a:solidFill>
                            <a:srgbClr val="000000"/>
                          </a:solidFill>
                          <a:effectLst/>
                          <a:latin typeface="+mn-lt"/>
                        </a:rPr>
                        <a:t>Virologie</a:t>
                      </a:r>
                    </a:p>
                  </a:txBody>
                  <a:tcPr marL="9525" marR="9525" marT="9525" marB="0" anchor="ctr"/>
                </a:tc>
                <a:tc>
                  <a:txBody>
                    <a:bodyPr/>
                    <a:lstStyle/>
                    <a:p>
                      <a:pPr algn="ctr" fontAlgn="ctr"/>
                      <a:r>
                        <a:rPr lang="fr-FR" sz="1600" b="0" i="0" u="none" strike="noStrike">
                          <a:solidFill>
                            <a:srgbClr val="000000"/>
                          </a:solidFill>
                          <a:effectLst/>
                          <a:latin typeface="+mn-lt"/>
                        </a:rPr>
                        <a:t>Amiens</a:t>
                      </a:r>
                    </a:p>
                  </a:txBody>
                  <a:tcPr marL="9525" marR="9525" marT="9525" marB="0" anchor="ctr"/>
                </a:tc>
                <a:tc>
                  <a:txBody>
                    <a:bodyPr/>
                    <a:lstStyle/>
                    <a:p>
                      <a:pPr algn="ctr" fontAlgn="ctr"/>
                      <a:r>
                        <a:rPr lang="fr-FR" sz="1600" u="none" strike="noStrike" kern="1200" dirty="0">
                          <a:solidFill>
                            <a:schemeClr val="dk1"/>
                          </a:solidFill>
                          <a:effectLst/>
                          <a:latin typeface="+mn-lt"/>
                          <a:ea typeface="+mn-ea"/>
                          <a:cs typeface="+mn-cs"/>
                        </a:rPr>
                        <a:t>reçu</a:t>
                      </a:r>
                    </a:p>
                  </a:txBody>
                  <a:tcPr marL="9525" marR="9525" marT="9525" marB="0" anchor="ctr"/>
                </a:tc>
                <a:extLst>
                  <a:ext uri="{0D108BD9-81ED-4DB2-BD59-A6C34878D82A}">
                    <a16:rowId xmlns:a16="http://schemas.microsoft.com/office/drawing/2014/main" val="2542350719"/>
                  </a:ext>
                </a:extLst>
              </a:tr>
              <a:tr h="262672">
                <a:tc>
                  <a:txBody>
                    <a:bodyPr/>
                    <a:lstStyle/>
                    <a:p>
                      <a:pPr algn="ctr" fontAlgn="ctr"/>
                      <a:r>
                        <a:rPr lang="fr-FR" sz="1600" b="0" i="0" u="none" strike="noStrike" dirty="0">
                          <a:solidFill>
                            <a:srgbClr val="000000"/>
                          </a:solidFill>
                          <a:effectLst/>
                          <a:latin typeface="+mn-lt"/>
                        </a:rPr>
                        <a:t>Aurélie</a:t>
                      </a:r>
                    </a:p>
                  </a:txBody>
                  <a:tcPr marL="9525" marR="9525" marT="9525" marB="0" anchor="ctr"/>
                </a:tc>
                <a:tc>
                  <a:txBody>
                    <a:bodyPr/>
                    <a:lstStyle/>
                    <a:p>
                      <a:pPr algn="ctr" fontAlgn="ctr"/>
                      <a:r>
                        <a:rPr lang="fr-FR" sz="1600" b="0" i="0" u="none" strike="noStrike">
                          <a:solidFill>
                            <a:srgbClr val="000000"/>
                          </a:solidFill>
                          <a:effectLst/>
                          <a:latin typeface="+mn-lt"/>
                        </a:rPr>
                        <a:t>HANIN</a:t>
                      </a:r>
                      <a:endParaRPr lang="fr-FR" sz="1600" b="0" i="0" u="none" strike="noStrike" dirty="0">
                        <a:solidFill>
                          <a:srgbClr val="000000"/>
                        </a:solidFill>
                        <a:effectLst/>
                        <a:latin typeface="+mn-lt"/>
                      </a:endParaRPr>
                    </a:p>
                  </a:txBody>
                  <a:tcPr marL="9525" marR="9525" marT="9525" marB="0" anchor="ctr"/>
                </a:tc>
                <a:tc>
                  <a:txBody>
                    <a:bodyPr/>
                    <a:lstStyle/>
                    <a:p>
                      <a:pPr algn="ctr" fontAlgn="ctr"/>
                      <a:r>
                        <a:rPr lang="fr-FR" sz="1600" b="0" i="0" u="none" strike="noStrike">
                          <a:solidFill>
                            <a:srgbClr val="000000"/>
                          </a:solidFill>
                          <a:effectLst/>
                          <a:latin typeface="+mn-lt"/>
                        </a:rPr>
                        <a:t>Biochimie </a:t>
                      </a:r>
                    </a:p>
                  </a:txBody>
                  <a:tcPr marL="9525" marR="9525" marT="9525" marB="0" anchor="ctr"/>
                </a:tc>
                <a:tc>
                  <a:txBody>
                    <a:bodyPr/>
                    <a:lstStyle/>
                    <a:p>
                      <a:pPr algn="ctr" fontAlgn="ctr"/>
                      <a:r>
                        <a:rPr lang="fr-FR" sz="1600" b="0" i="0" u="none" strike="noStrike">
                          <a:solidFill>
                            <a:srgbClr val="000000"/>
                          </a:solidFill>
                          <a:effectLst/>
                          <a:latin typeface="+mn-lt"/>
                        </a:rPr>
                        <a:t>Paris Cité</a:t>
                      </a:r>
                    </a:p>
                  </a:txBody>
                  <a:tcPr marL="9525" marR="9525" marT="9525" marB="0" anchor="ctr"/>
                </a:tc>
                <a:tc>
                  <a:txBody>
                    <a:bodyPr/>
                    <a:lstStyle/>
                    <a:p>
                      <a:pPr algn="ctr" fontAlgn="ctr"/>
                      <a:r>
                        <a:rPr lang="fr-FR" sz="1600" u="none" strike="noStrike" dirty="0">
                          <a:effectLst/>
                          <a:latin typeface="+mn-lt"/>
                        </a:rPr>
                        <a:t>reçue</a:t>
                      </a:r>
                      <a:endParaRPr lang="fr-FR" sz="16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134688162"/>
                  </a:ext>
                </a:extLst>
              </a:tr>
              <a:tr h="262672">
                <a:tc>
                  <a:txBody>
                    <a:bodyPr/>
                    <a:lstStyle/>
                    <a:p>
                      <a:pPr algn="ctr" fontAlgn="ctr"/>
                      <a:r>
                        <a:rPr lang="fr-FR" sz="1600" b="0" i="0" u="none" strike="noStrike" dirty="0">
                          <a:solidFill>
                            <a:srgbClr val="000000"/>
                          </a:solidFill>
                          <a:effectLst/>
                          <a:latin typeface="+mn-lt"/>
                        </a:rPr>
                        <a:t>Marie</a:t>
                      </a:r>
                    </a:p>
                  </a:txBody>
                  <a:tcPr marL="9525" marR="9525" marT="9525" marB="0" anchor="ctr"/>
                </a:tc>
                <a:tc>
                  <a:txBody>
                    <a:bodyPr/>
                    <a:lstStyle/>
                    <a:p>
                      <a:pPr algn="ctr" fontAlgn="ctr"/>
                      <a:r>
                        <a:rPr lang="fr-FR" sz="1600" b="0" i="0" u="none" strike="noStrike">
                          <a:solidFill>
                            <a:srgbClr val="000000"/>
                          </a:solidFill>
                          <a:effectLst/>
                          <a:latin typeface="+mn-lt"/>
                        </a:rPr>
                        <a:t>NAIGEON</a:t>
                      </a:r>
                      <a:endParaRPr lang="fr-FR" sz="1600" b="0" i="0" u="none" strike="noStrike" dirty="0">
                        <a:solidFill>
                          <a:srgbClr val="000000"/>
                        </a:solidFill>
                        <a:effectLst/>
                        <a:latin typeface="+mn-lt"/>
                      </a:endParaRPr>
                    </a:p>
                  </a:txBody>
                  <a:tcPr marL="9525" marR="9525" marT="9525" marB="0" anchor="ctr"/>
                </a:tc>
                <a:tc>
                  <a:txBody>
                    <a:bodyPr/>
                    <a:lstStyle/>
                    <a:p>
                      <a:pPr algn="ctr" fontAlgn="ctr"/>
                      <a:r>
                        <a:rPr lang="fr-FR" sz="1600" b="0" i="0" u="none" strike="noStrike">
                          <a:solidFill>
                            <a:srgbClr val="000000"/>
                          </a:solidFill>
                          <a:effectLst/>
                          <a:latin typeface="+mn-lt"/>
                        </a:rPr>
                        <a:t>Immunologie</a:t>
                      </a:r>
                    </a:p>
                  </a:txBody>
                  <a:tcPr marL="9525" marR="9525" marT="9525" marB="0" anchor="ctr"/>
                </a:tc>
                <a:tc>
                  <a:txBody>
                    <a:bodyPr/>
                    <a:lstStyle/>
                    <a:p>
                      <a:pPr algn="ctr" fontAlgn="ctr"/>
                      <a:r>
                        <a:rPr lang="fr-FR" sz="1600" b="0" i="0" u="none" strike="noStrike">
                          <a:solidFill>
                            <a:srgbClr val="000000"/>
                          </a:solidFill>
                          <a:effectLst/>
                          <a:latin typeface="+mn-lt"/>
                        </a:rPr>
                        <a:t>Paris Saclay</a:t>
                      </a:r>
                    </a:p>
                  </a:txBody>
                  <a:tcPr marL="9525" marR="9525" marT="9525" marB="0" anchor="ctr"/>
                </a:tc>
                <a:tc>
                  <a:txBody>
                    <a:bodyPr/>
                    <a:lstStyle/>
                    <a:p>
                      <a:pPr algn="ctr" fontAlgn="ctr"/>
                      <a:r>
                        <a:rPr lang="fr-FR" sz="1600" u="none" strike="noStrike" dirty="0">
                          <a:effectLst/>
                          <a:latin typeface="+mn-lt"/>
                        </a:rPr>
                        <a:t>reçue</a:t>
                      </a:r>
                      <a:endParaRPr lang="fr-FR" sz="16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677675569"/>
                  </a:ext>
                </a:extLst>
              </a:tr>
              <a:tr h="262672">
                <a:tc>
                  <a:txBody>
                    <a:bodyPr/>
                    <a:lstStyle/>
                    <a:p>
                      <a:pPr algn="ctr" fontAlgn="ctr"/>
                      <a:r>
                        <a:rPr lang="fr-FR" sz="1600" b="0" i="0" u="none" strike="noStrike" dirty="0">
                          <a:solidFill>
                            <a:srgbClr val="000000"/>
                          </a:solidFill>
                          <a:effectLst/>
                          <a:latin typeface="+mn-lt"/>
                        </a:rPr>
                        <a:t>Laurence</a:t>
                      </a:r>
                    </a:p>
                  </a:txBody>
                  <a:tcPr marL="9525" marR="9525" marT="9525" marB="0" anchor="ctr"/>
                </a:tc>
                <a:tc>
                  <a:txBody>
                    <a:bodyPr/>
                    <a:lstStyle/>
                    <a:p>
                      <a:pPr algn="ctr" fontAlgn="ctr"/>
                      <a:r>
                        <a:rPr lang="fr-FR" sz="1600" b="0" i="0" u="none" strike="noStrike">
                          <a:solidFill>
                            <a:srgbClr val="000000"/>
                          </a:solidFill>
                          <a:effectLst/>
                          <a:latin typeface="+mn-lt"/>
                        </a:rPr>
                        <a:t>PACOT</a:t>
                      </a:r>
                      <a:endParaRPr lang="fr-FR" sz="1600" b="0" i="0" u="none" strike="noStrike" dirty="0">
                        <a:solidFill>
                          <a:srgbClr val="000000"/>
                        </a:solidFill>
                        <a:effectLst/>
                        <a:latin typeface="+mn-lt"/>
                      </a:endParaRPr>
                    </a:p>
                  </a:txBody>
                  <a:tcPr marL="9525" marR="9525" marT="9525" marB="0" anchor="ctr"/>
                </a:tc>
                <a:tc>
                  <a:txBody>
                    <a:bodyPr/>
                    <a:lstStyle/>
                    <a:p>
                      <a:pPr algn="ctr" fontAlgn="ctr"/>
                      <a:r>
                        <a:rPr lang="fr-FR" sz="1600" b="0" i="0" u="none" strike="noStrike">
                          <a:solidFill>
                            <a:srgbClr val="000000"/>
                          </a:solidFill>
                          <a:effectLst/>
                          <a:latin typeface="+mn-lt"/>
                        </a:rPr>
                        <a:t>Génétique</a:t>
                      </a:r>
                    </a:p>
                  </a:txBody>
                  <a:tcPr marL="9525" marR="9525" marT="9525" marB="0" anchor="ctr"/>
                </a:tc>
                <a:tc>
                  <a:txBody>
                    <a:bodyPr/>
                    <a:lstStyle/>
                    <a:p>
                      <a:pPr algn="ctr" fontAlgn="ctr"/>
                      <a:r>
                        <a:rPr lang="fr-FR" sz="1600" b="0" i="0" u="none" strike="noStrike" dirty="0">
                          <a:solidFill>
                            <a:srgbClr val="000000"/>
                          </a:solidFill>
                          <a:effectLst/>
                          <a:latin typeface="+mn-lt"/>
                        </a:rPr>
                        <a:t>Paris Cité</a:t>
                      </a:r>
                    </a:p>
                  </a:txBody>
                  <a:tcPr marL="9525" marR="9525" marT="9525" marB="0" anchor="ctr"/>
                </a:tc>
                <a:tc>
                  <a:txBody>
                    <a:bodyPr/>
                    <a:lstStyle/>
                    <a:p>
                      <a:pPr algn="ctr" fontAlgn="ctr"/>
                      <a:r>
                        <a:rPr lang="fr-FR" sz="1600" u="none" strike="noStrike" dirty="0">
                          <a:effectLst/>
                          <a:latin typeface="+mn-lt"/>
                        </a:rPr>
                        <a:t>reçue</a:t>
                      </a:r>
                      <a:endParaRPr lang="fr-FR" sz="16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5560311"/>
                  </a:ext>
                </a:extLst>
              </a:tr>
              <a:tr h="262672">
                <a:tc>
                  <a:txBody>
                    <a:bodyPr/>
                    <a:lstStyle/>
                    <a:p>
                      <a:pPr algn="ctr" fontAlgn="ctr"/>
                      <a:r>
                        <a:rPr lang="fr-FR" sz="1600" b="0" i="0" u="none" strike="noStrike" dirty="0">
                          <a:solidFill>
                            <a:srgbClr val="000000"/>
                          </a:solidFill>
                          <a:effectLst/>
                          <a:latin typeface="+mn-lt"/>
                        </a:rPr>
                        <a:t>Damien</a:t>
                      </a:r>
                    </a:p>
                  </a:txBody>
                  <a:tcPr marL="9525" marR="9525" marT="9525" marB="0" anchor="ctr"/>
                </a:tc>
                <a:tc>
                  <a:txBody>
                    <a:bodyPr/>
                    <a:lstStyle/>
                    <a:p>
                      <a:pPr algn="ctr" fontAlgn="ctr"/>
                      <a:r>
                        <a:rPr lang="fr-FR" sz="1600" b="0" i="0" u="none" strike="noStrike">
                          <a:solidFill>
                            <a:srgbClr val="000000"/>
                          </a:solidFill>
                          <a:effectLst/>
                          <a:latin typeface="+mn-lt"/>
                        </a:rPr>
                        <a:t>REITA</a:t>
                      </a:r>
                      <a:endParaRPr lang="fr-FR" sz="1600" b="0" i="0" u="none" strike="noStrike" dirty="0">
                        <a:solidFill>
                          <a:srgbClr val="000000"/>
                        </a:solidFill>
                        <a:effectLst/>
                        <a:latin typeface="+mn-lt"/>
                      </a:endParaRPr>
                    </a:p>
                  </a:txBody>
                  <a:tcPr marL="9525" marR="9525" marT="9525" marB="0" anchor="ctr"/>
                </a:tc>
                <a:tc>
                  <a:txBody>
                    <a:bodyPr/>
                    <a:lstStyle/>
                    <a:p>
                      <a:pPr algn="ctr" fontAlgn="ctr"/>
                      <a:r>
                        <a:rPr lang="fr-FR" sz="1600" b="0" i="0" u="none" strike="noStrike">
                          <a:solidFill>
                            <a:srgbClr val="000000"/>
                          </a:solidFill>
                          <a:effectLst/>
                          <a:latin typeface="+mn-lt"/>
                        </a:rPr>
                        <a:t>Biochimie</a:t>
                      </a:r>
                    </a:p>
                  </a:txBody>
                  <a:tcPr marL="9525" marR="9525" marT="9525" marB="0" anchor="ctr"/>
                </a:tc>
                <a:tc>
                  <a:txBody>
                    <a:bodyPr/>
                    <a:lstStyle/>
                    <a:p>
                      <a:pPr algn="ctr" fontAlgn="ctr"/>
                      <a:r>
                        <a:rPr lang="fr-FR" sz="1600" b="0" i="0" u="none" strike="noStrike" dirty="0">
                          <a:solidFill>
                            <a:srgbClr val="000000"/>
                          </a:solidFill>
                          <a:effectLst/>
                          <a:latin typeface="+mn-lt"/>
                        </a:rPr>
                        <a:t>Strasbourg</a:t>
                      </a:r>
                    </a:p>
                  </a:txBody>
                  <a:tcPr marL="9525" marR="9525" marT="9525" marB="0" anchor="ctr"/>
                </a:tc>
                <a:tc>
                  <a:txBody>
                    <a:bodyPr/>
                    <a:lstStyle/>
                    <a:p>
                      <a:pPr algn="ctr" fontAlgn="ctr"/>
                      <a:r>
                        <a:rPr lang="fr-FR" sz="1600" u="none" strike="noStrike" kern="1200" dirty="0">
                          <a:solidFill>
                            <a:schemeClr val="dk1"/>
                          </a:solidFill>
                          <a:effectLst/>
                          <a:latin typeface="+mn-lt"/>
                          <a:ea typeface="+mn-ea"/>
                          <a:cs typeface="+mn-cs"/>
                        </a:rPr>
                        <a:t>reçu</a:t>
                      </a:r>
                    </a:p>
                  </a:txBody>
                  <a:tcPr marL="9525" marR="9525" marT="9525" marB="0" anchor="ctr"/>
                </a:tc>
                <a:extLst>
                  <a:ext uri="{0D108BD9-81ED-4DB2-BD59-A6C34878D82A}">
                    <a16:rowId xmlns:a16="http://schemas.microsoft.com/office/drawing/2014/main" val="3264397774"/>
                  </a:ext>
                </a:extLst>
              </a:tr>
              <a:tr h="294272">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fr-FR"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fr-FR"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49732724"/>
                  </a:ext>
                </a:extLst>
              </a:tr>
              <a:tr h="325872">
                <a:tc gridSpan="5">
                  <a:txBody>
                    <a:bodyPr/>
                    <a:lstStyle/>
                    <a:p>
                      <a:pPr algn="ctr" fontAlgn="b"/>
                      <a:r>
                        <a:rPr lang="fr-FR" sz="2000" b="1" u="none" strike="noStrike" dirty="0">
                          <a:effectLst/>
                        </a:rPr>
                        <a:t>PU-PH</a:t>
                      </a:r>
                      <a:endParaRPr lang="fr-FR" sz="20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fr-F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06692832"/>
                  </a:ext>
                </a:extLst>
              </a:tr>
              <a:tr h="262672">
                <a:tc>
                  <a:txBody>
                    <a:bodyPr/>
                    <a:lstStyle/>
                    <a:p>
                      <a:pPr algn="ctr" fontAlgn="ctr"/>
                      <a:r>
                        <a:rPr lang="fr-FR" sz="1600" b="0" i="0" u="none" strike="noStrike" dirty="0">
                          <a:solidFill>
                            <a:srgbClr val="FF0000"/>
                          </a:solidFill>
                          <a:effectLst/>
                          <a:latin typeface="Arial" panose="020B0604020202020204" pitchFamily="34" charset="0"/>
                        </a:rPr>
                        <a:t>Audrey</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CRAS</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Biothérapies</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Paris Cité</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600" u="none" strike="noStrike" dirty="0">
                          <a:solidFill>
                            <a:srgbClr val="FF0000"/>
                          </a:solidFill>
                          <a:effectLst/>
                          <a:latin typeface="+mn-lt"/>
                        </a:rPr>
                        <a:t>reçue</a:t>
                      </a:r>
                      <a:endParaRPr lang="fr-FR" sz="1600" b="0" i="0" u="none" strike="noStrike" dirty="0">
                        <a:solidFill>
                          <a:srgbClr val="FF0000"/>
                        </a:solidFill>
                        <a:effectLst/>
                        <a:latin typeface="+mn-lt"/>
                      </a:endParaRPr>
                    </a:p>
                  </a:txBody>
                  <a:tcPr marL="9525" marR="9525" marT="9525" marB="0" anchor="ctr"/>
                </a:tc>
                <a:extLst>
                  <a:ext uri="{0D108BD9-81ED-4DB2-BD59-A6C34878D82A}">
                    <a16:rowId xmlns:a16="http://schemas.microsoft.com/office/drawing/2014/main" val="1907166901"/>
                  </a:ext>
                </a:extLst>
              </a:tr>
              <a:tr h="262672">
                <a:tc>
                  <a:txBody>
                    <a:bodyPr/>
                    <a:lstStyle/>
                    <a:p>
                      <a:pPr algn="ctr" fontAlgn="ctr"/>
                      <a:r>
                        <a:rPr lang="fr-FR" sz="1600" b="0" i="0" u="none" strike="noStrike" dirty="0">
                          <a:solidFill>
                            <a:srgbClr val="000000"/>
                          </a:solidFill>
                          <a:effectLst/>
                          <a:latin typeface="Arial" panose="020B0604020202020204" pitchFamily="34" charset="0"/>
                        </a:rPr>
                        <a:t>Nicolas</a:t>
                      </a:r>
                    </a:p>
                  </a:txBody>
                  <a:tcPr marL="9525" marR="9525" marT="9525" marB="0" anchor="ctr"/>
                </a:tc>
                <a:tc>
                  <a:txBody>
                    <a:bodyPr/>
                    <a:lstStyle/>
                    <a:p>
                      <a:pPr algn="ctr" fontAlgn="ctr"/>
                      <a:r>
                        <a:rPr lang="fr-FR" sz="1600" b="0" i="0" u="none" strike="noStrike">
                          <a:solidFill>
                            <a:srgbClr val="000000"/>
                          </a:solidFill>
                          <a:effectLst/>
                          <a:latin typeface="Arial" panose="020B0604020202020204" pitchFamily="34" charset="0"/>
                        </a:rPr>
                        <a:t>DELCOURT</a:t>
                      </a:r>
                      <a:endParaRPr lang="fr-FR" sz="16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600" b="0" i="0" u="none" strike="noStrike">
                          <a:solidFill>
                            <a:srgbClr val="000000"/>
                          </a:solidFill>
                          <a:effectLst/>
                          <a:latin typeface="Arial" panose="020B0604020202020204" pitchFamily="34" charset="0"/>
                        </a:rPr>
                        <a:t>Biochimie </a:t>
                      </a:r>
                    </a:p>
                  </a:txBody>
                  <a:tcPr marL="9525" marR="9525" marT="9525" marB="0" anchor="ctr"/>
                </a:tc>
                <a:tc>
                  <a:txBody>
                    <a:bodyPr/>
                    <a:lstStyle/>
                    <a:p>
                      <a:pPr algn="ctr" fontAlgn="ctr"/>
                      <a:r>
                        <a:rPr lang="fr-FR" sz="1600" b="0" i="0" u="none" strike="noStrike" dirty="0">
                          <a:solidFill>
                            <a:srgbClr val="000000"/>
                          </a:solidFill>
                          <a:effectLst/>
                          <a:latin typeface="Arial" panose="020B0604020202020204" pitchFamily="34" charset="0"/>
                        </a:rPr>
                        <a:t>Toulouse</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600" u="none" strike="noStrike" dirty="0">
                          <a:effectLst/>
                          <a:latin typeface="+mn-lt"/>
                        </a:rPr>
                        <a:t>reçu</a:t>
                      </a:r>
                      <a:endParaRPr lang="fr-FR" sz="16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637400134"/>
                  </a:ext>
                </a:extLst>
              </a:tr>
              <a:tr h="515469">
                <a:tc>
                  <a:txBody>
                    <a:bodyPr/>
                    <a:lstStyle/>
                    <a:p>
                      <a:pPr algn="ctr" fontAlgn="ctr"/>
                      <a:r>
                        <a:rPr lang="fr-FR" sz="1600" b="0" i="0" u="none" strike="noStrike" dirty="0">
                          <a:solidFill>
                            <a:srgbClr val="000000"/>
                          </a:solidFill>
                          <a:effectLst/>
                          <a:latin typeface="Arial" panose="020B0604020202020204" pitchFamily="34" charset="0"/>
                        </a:rPr>
                        <a:t>Carole</a:t>
                      </a:r>
                    </a:p>
                  </a:txBody>
                  <a:tcPr marL="9525" marR="9525" marT="9525" marB="0" anchor="ctr"/>
                </a:tc>
                <a:tc>
                  <a:txBody>
                    <a:bodyPr/>
                    <a:lstStyle/>
                    <a:p>
                      <a:pPr algn="ctr" fontAlgn="ctr"/>
                      <a:r>
                        <a:rPr lang="fr-FR" sz="1600" b="0" i="0" u="none" strike="noStrike">
                          <a:solidFill>
                            <a:srgbClr val="000000"/>
                          </a:solidFill>
                          <a:effectLst/>
                          <a:latin typeface="Arial" panose="020B0604020202020204" pitchFamily="34" charset="0"/>
                        </a:rPr>
                        <a:t>FERRARO-PEYRET</a:t>
                      </a:r>
                      <a:endParaRPr lang="fr-FR" sz="16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600" b="0" i="0" u="none" strike="noStrike">
                          <a:solidFill>
                            <a:srgbClr val="000000"/>
                          </a:solidFill>
                          <a:effectLst/>
                          <a:latin typeface="Arial" panose="020B0604020202020204" pitchFamily="34" charset="0"/>
                        </a:rPr>
                        <a:t>Biochimie </a:t>
                      </a:r>
                    </a:p>
                  </a:txBody>
                  <a:tcPr marL="9525" marR="9525" marT="9525" marB="0" anchor="ctr"/>
                </a:tc>
                <a:tc>
                  <a:txBody>
                    <a:bodyPr/>
                    <a:lstStyle/>
                    <a:p>
                      <a:pPr algn="ctr" fontAlgn="ctr"/>
                      <a:r>
                        <a:rPr lang="fr-FR" sz="1600" b="0" i="0" u="none" strike="noStrike">
                          <a:solidFill>
                            <a:srgbClr val="000000"/>
                          </a:solidFill>
                          <a:effectLst/>
                          <a:latin typeface="Arial" panose="020B0604020202020204" pitchFamily="34" charset="0"/>
                        </a:rPr>
                        <a:t>Lyon</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600" u="none" strike="noStrike" dirty="0">
                          <a:effectLst/>
                          <a:latin typeface="+mn-lt"/>
                        </a:rPr>
                        <a:t>reçue</a:t>
                      </a:r>
                      <a:endParaRPr lang="fr-FR" sz="16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14415607"/>
                  </a:ext>
                </a:extLst>
              </a:tr>
              <a:tr h="262672">
                <a:tc>
                  <a:txBody>
                    <a:bodyPr/>
                    <a:lstStyle/>
                    <a:p>
                      <a:pPr algn="ctr" fontAlgn="ctr"/>
                      <a:r>
                        <a:rPr lang="fr-FR" sz="1600" b="0" i="0" u="none" strike="noStrike" dirty="0">
                          <a:solidFill>
                            <a:srgbClr val="FF0000"/>
                          </a:solidFill>
                          <a:effectLst/>
                          <a:latin typeface="Arial" panose="020B0604020202020204" pitchFamily="34" charset="0"/>
                        </a:rPr>
                        <a:t>Yann</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GODET</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Biothérapies</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Grenoble</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600" u="none" strike="noStrike" dirty="0">
                          <a:solidFill>
                            <a:srgbClr val="FF0000"/>
                          </a:solidFill>
                          <a:effectLst/>
                          <a:latin typeface="+mn-lt"/>
                        </a:rPr>
                        <a:t>reçu</a:t>
                      </a:r>
                      <a:endParaRPr lang="fr-FR" sz="1600" b="0" i="0" u="none" strike="noStrike" dirty="0">
                        <a:solidFill>
                          <a:srgbClr val="FF0000"/>
                        </a:solidFill>
                        <a:effectLst/>
                        <a:latin typeface="+mn-lt"/>
                      </a:endParaRPr>
                    </a:p>
                  </a:txBody>
                  <a:tcPr marL="9525" marR="9525" marT="9525" marB="0" anchor="ctr"/>
                </a:tc>
                <a:extLst>
                  <a:ext uri="{0D108BD9-81ED-4DB2-BD59-A6C34878D82A}">
                    <a16:rowId xmlns:a16="http://schemas.microsoft.com/office/drawing/2014/main" val="720780332"/>
                  </a:ext>
                </a:extLst>
              </a:tr>
              <a:tr h="262672">
                <a:tc>
                  <a:txBody>
                    <a:bodyPr/>
                    <a:lstStyle/>
                    <a:p>
                      <a:pPr algn="ctr" fontAlgn="ctr"/>
                      <a:r>
                        <a:rPr lang="fr-FR" sz="1600" b="0" i="0" u="none" strike="noStrike" dirty="0">
                          <a:solidFill>
                            <a:srgbClr val="FF0000"/>
                          </a:solidFill>
                          <a:effectLst/>
                          <a:latin typeface="Arial" panose="020B0604020202020204" pitchFamily="34" charset="0"/>
                        </a:rPr>
                        <a:t>Nicolas</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GUILLAUME</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Hématologie</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Amiens</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600" u="none" strike="noStrike" dirty="0">
                          <a:solidFill>
                            <a:srgbClr val="FF0000"/>
                          </a:solidFill>
                          <a:effectLst/>
                          <a:latin typeface="+mn-lt"/>
                        </a:rPr>
                        <a:t>reçu</a:t>
                      </a:r>
                      <a:endParaRPr lang="fr-FR" sz="1600" b="0" i="0" u="none" strike="noStrike" dirty="0">
                        <a:solidFill>
                          <a:srgbClr val="FF0000"/>
                        </a:solidFill>
                        <a:effectLst/>
                        <a:latin typeface="+mn-lt"/>
                      </a:endParaRPr>
                    </a:p>
                  </a:txBody>
                  <a:tcPr marL="9525" marR="9525" marT="9525" marB="0" anchor="ctr"/>
                </a:tc>
                <a:extLst>
                  <a:ext uri="{0D108BD9-81ED-4DB2-BD59-A6C34878D82A}">
                    <a16:rowId xmlns:a16="http://schemas.microsoft.com/office/drawing/2014/main" val="2034203732"/>
                  </a:ext>
                </a:extLst>
              </a:tr>
              <a:tr h="262672">
                <a:tc>
                  <a:txBody>
                    <a:bodyPr/>
                    <a:lstStyle/>
                    <a:p>
                      <a:pPr algn="ctr" fontAlgn="ctr"/>
                      <a:r>
                        <a:rPr lang="fr-FR" sz="1600" b="0" i="0" u="none" strike="noStrike" dirty="0">
                          <a:solidFill>
                            <a:srgbClr val="FF0000"/>
                          </a:solidFill>
                          <a:effectLst/>
                          <a:latin typeface="Arial" panose="020B0604020202020204" pitchFamily="34" charset="0"/>
                        </a:rPr>
                        <a:t>Georges</a:t>
                      </a:r>
                    </a:p>
                  </a:txBody>
                  <a:tcPr marL="9525" marR="9525" marT="9525" marB="0" anchor="ctr"/>
                </a:tc>
                <a:tc>
                  <a:txBody>
                    <a:bodyPr/>
                    <a:lstStyle/>
                    <a:p>
                      <a:pPr algn="ctr" fontAlgn="ctr"/>
                      <a:r>
                        <a:rPr lang="fr-FR" sz="1600" b="0" i="0" u="none" strike="noStrike">
                          <a:solidFill>
                            <a:srgbClr val="FF0000"/>
                          </a:solidFill>
                          <a:effectLst/>
                          <a:latin typeface="Arial" panose="020B0604020202020204" pitchFamily="34" charset="0"/>
                        </a:rPr>
                        <a:t>JOURDI</a:t>
                      </a:r>
                      <a:endParaRPr lang="fr-FR" sz="1600" b="0" i="0" u="none" strike="noStrike" dirty="0">
                        <a:solidFill>
                          <a:srgbClr val="FF0000"/>
                        </a:solidFill>
                        <a:effectLst/>
                        <a:latin typeface="Arial" panose="020B0604020202020204" pitchFamily="34" charset="0"/>
                      </a:endParaRPr>
                    </a:p>
                  </a:txBody>
                  <a:tcPr marL="9525" marR="9525" marT="9525" marB="0" anchor="ctr"/>
                </a:tc>
                <a:tc>
                  <a:txBody>
                    <a:bodyPr/>
                    <a:lstStyle/>
                    <a:p>
                      <a:pPr algn="ctr" fontAlgn="ctr"/>
                      <a:r>
                        <a:rPr lang="fr-FR" sz="1600" b="0" i="0" u="none" strike="noStrike">
                          <a:solidFill>
                            <a:srgbClr val="FF0000"/>
                          </a:solidFill>
                          <a:effectLst/>
                          <a:latin typeface="Arial" panose="020B0604020202020204" pitchFamily="34" charset="0"/>
                        </a:rPr>
                        <a:t>Hématologie</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U Paris Cité</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600" u="none" strike="noStrike" dirty="0">
                          <a:solidFill>
                            <a:srgbClr val="FF0000"/>
                          </a:solidFill>
                          <a:effectLst/>
                          <a:latin typeface="+mn-lt"/>
                        </a:rPr>
                        <a:t>reçu</a:t>
                      </a:r>
                      <a:endParaRPr lang="fr-FR" sz="1600" b="0" i="0" u="none" strike="noStrike" dirty="0">
                        <a:solidFill>
                          <a:srgbClr val="FF0000"/>
                        </a:solidFill>
                        <a:effectLst/>
                        <a:latin typeface="+mn-lt"/>
                      </a:endParaRPr>
                    </a:p>
                  </a:txBody>
                  <a:tcPr marL="9525" marR="9525" marT="9525" marB="0" anchor="ctr"/>
                </a:tc>
                <a:extLst>
                  <a:ext uri="{0D108BD9-81ED-4DB2-BD59-A6C34878D82A}">
                    <a16:rowId xmlns:a16="http://schemas.microsoft.com/office/drawing/2014/main" val="1714891300"/>
                  </a:ext>
                </a:extLst>
              </a:tr>
              <a:tr h="262672">
                <a:tc>
                  <a:txBody>
                    <a:bodyPr/>
                    <a:lstStyle/>
                    <a:p>
                      <a:pPr algn="ctr" fontAlgn="ctr"/>
                      <a:r>
                        <a:rPr lang="fr-FR" sz="1600" b="0" i="0" u="none" strike="noStrike" dirty="0">
                          <a:solidFill>
                            <a:srgbClr val="000000"/>
                          </a:solidFill>
                          <a:effectLst/>
                          <a:latin typeface="Arial" panose="020B0604020202020204" pitchFamily="34" charset="0"/>
                        </a:rPr>
                        <a:t>Sophie</a:t>
                      </a:r>
                    </a:p>
                  </a:txBody>
                  <a:tcPr marL="9525" marR="9525" marT="9525" marB="0" anchor="ctr"/>
                </a:tc>
                <a:tc>
                  <a:txBody>
                    <a:bodyPr/>
                    <a:lstStyle/>
                    <a:p>
                      <a:pPr algn="ctr" fontAlgn="ctr"/>
                      <a:r>
                        <a:rPr lang="fr-FR" sz="1600" b="0" i="0" u="none" strike="noStrike">
                          <a:solidFill>
                            <a:srgbClr val="000000"/>
                          </a:solidFill>
                          <a:effectLst/>
                          <a:latin typeface="Arial" panose="020B0604020202020204" pitchFamily="34" charset="0"/>
                        </a:rPr>
                        <a:t>KRIEGER </a:t>
                      </a:r>
                      <a:endParaRPr lang="fr-FR" sz="16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fr-FR" sz="1600" b="0" i="0" u="none" strike="noStrike">
                          <a:solidFill>
                            <a:srgbClr val="000000"/>
                          </a:solidFill>
                          <a:effectLst/>
                          <a:latin typeface="Arial" panose="020B0604020202020204" pitchFamily="34" charset="0"/>
                        </a:rPr>
                        <a:t>Biochimie </a:t>
                      </a:r>
                    </a:p>
                  </a:txBody>
                  <a:tcPr marL="9525" marR="9525" marT="9525" marB="0" anchor="ctr"/>
                </a:tc>
                <a:tc>
                  <a:txBody>
                    <a:bodyPr/>
                    <a:lstStyle/>
                    <a:p>
                      <a:pPr algn="ctr" fontAlgn="ctr"/>
                      <a:r>
                        <a:rPr lang="fr-FR" sz="1600" b="0" i="0" u="none" strike="noStrike">
                          <a:solidFill>
                            <a:srgbClr val="000000"/>
                          </a:solidFill>
                          <a:effectLst/>
                          <a:latin typeface="Arial" panose="020B0604020202020204" pitchFamily="34" charset="0"/>
                        </a:rPr>
                        <a:t>Toulouse</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600" u="none" strike="noStrike" dirty="0">
                          <a:effectLst/>
                          <a:latin typeface="+mn-lt"/>
                        </a:rPr>
                        <a:t>reçue</a:t>
                      </a:r>
                      <a:endParaRPr lang="fr-FR" sz="16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074101149"/>
                  </a:ext>
                </a:extLst>
              </a:tr>
              <a:tr h="262672">
                <a:tc>
                  <a:txBody>
                    <a:bodyPr/>
                    <a:lstStyle/>
                    <a:p>
                      <a:pPr algn="ctr" fontAlgn="ctr"/>
                      <a:r>
                        <a:rPr lang="fr-FR" sz="1600" b="0" i="0" u="none" strike="noStrike" dirty="0">
                          <a:solidFill>
                            <a:srgbClr val="FF0000"/>
                          </a:solidFill>
                          <a:effectLst/>
                          <a:latin typeface="Arial" panose="020B0604020202020204" pitchFamily="34" charset="0"/>
                        </a:rPr>
                        <a:t>Jérémie</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MAGALON</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Biothérapies</a:t>
                      </a:r>
                    </a:p>
                  </a:txBody>
                  <a:tcPr marL="9525" marR="9525" marT="9525" marB="0" anchor="ctr"/>
                </a:tc>
                <a:tc>
                  <a:txBody>
                    <a:bodyPr/>
                    <a:lstStyle/>
                    <a:p>
                      <a:pPr algn="ctr" fontAlgn="ctr"/>
                      <a:r>
                        <a:rPr lang="fr-FR" sz="1600" b="0" i="0" u="none" strike="noStrike" dirty="0">
                          <a:solidFill>
                            <a:srgbClr val="FF0000"/>
                          </a:solidFill>
                          <a:effectLst/>
                          <a:latin typeface="Arial" panose="020B0604020202020204" pitchFamily="34" charset="0"/>
                        </a:rPr>
                        <a:t>Marseille</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600" u="none" strike="noStrike" dirty="0">
                          <a:solidFill>
                            <a:srgbClr val="FF0000"/>
                          </a:solidFill>
                          <a:effectLst/>
                          <a:latin typeface="+mn-lt"/>
                        </a:rPr>
                        <a:t>reçu</a:t>
                      </a:r>
                      <a:endParaRPr lang="fr-FR" sz="1600" b="0" i="0" u="none" strike="noStrike" dirty="0">
                        <a:solidFill>
                          <a:srgbClr val="FF0000"/>
                        </a:solidFill>
                        <a:effectLst/>
                        <a:latin typeface="+mn-lt"/>
                      </a:endParaRPr>
                    </a:p>
                  </a:txBody>
                  <a:tcPr marL="9525" marR="9525" marT="9525" marB="0" anchor="ctr"/>
                </a:tc>
                <a:extLst>
                  <a:ext uri="{0D108BD9-81ED-4DB2-BD59-A6C34878D82A}">
                    <a16:rowId xmlns:a16="http://schemas.microsoft.com/office/drawing/2014/main" val="1644568345"/>
                  </a:ext>
                </a:extLst>
              </a:tr>
              <a:tr h="262672">
                <a:tc>
                  <a:txBody>
                    <a:bodyPr/>
                    <a:lstStyle/>
                    <a:p>
                      <a:pPr algn="ctr" fontAlgn="ctr"/>
                      <a:r>
                        <a:rPr lang="fr-FR" sz="1600" b="0" i="0" u="none" strike="noStrike" dirty="0">
                          <a:solidFill>
                            <a:srgbClr val="000000"/>
                          </a:solidFill>
                          <a:effectLst/>
                          <a:latin typeface="Arial" panose="020B0604020202020204" pitchFamily="34" charset="0"/>
                        </a:rPr>
                        <a:t>Paul</a:t>
                      </a:r>
                    </a:p>
                  </a:txBody>
                  <a:tcPr marL="9525" marR="9525" marT="9525" marB="0" anchor="ctr"/>
                </a:tc>
                <a:tc>
                  <a:txBody>
                    <a:bodyPr/>
                    <a:lstStyle/>
                    <a:p>
                      <a:pPr algn="ctr" fontAlgn="ctr"/>
                      <a:r>
                        <a:rPr lang="fr-FR" sz="1600" b="0" i="0" u="none" strike="noStrike" dirty="0">
                          <a:solidFill>
                            <a:srgbClr val="000000"/>
                          </a:solidFill>
                          <a:effectLst/>
                          <a:latin typeface="Arial" panose="020B0604020202020204" pitchFamily="34" charset="0"/>
                        </a:rPr>
                        <a:t>ROUZAIRE</a:t>
                      </a:r>
                    </a:p>
                  </a:txBody>
                  <a:tcPr marL="9525" marR="9525" marT="9525" marB="0" anchor="ctr"/>
                </a:tc>
                <a:tc>
                  <a:txBody>
                    <a:bodyPr/>
                    <a:lstStyle/>
                    <a:p>
                      <a:pPr algn="ctr" fontAlgn="ctr"/>
                      <a:r>
                        <a:rPr lang="fr-FR" sz="1600" b="0" i="0" u="none" strike="noStrike">
                          <a:solidFill>
                            <a:srgbClr val="000000"/>
                          </a:solidFill>
                          <a:effectLst/>
                          <a:latin typeface="Arial" panose="020B0604020202020204" pitchFamily="34" charset="0"/>
                        </a:rPr>
                        <a:t>Immunologie</a:t>
                      </a:r>
                    </a:p>
                  </a:txBody>
                  <a:tcPr marL="9525" marR="9525" marT="9525" marB="0" anchor="ctr"/>
                </a:tc>
                <a:tc>
                  <a:txBody>
                    <a:bodyPr/>
                    <a:lstStyle/>
                    <a:p>
                      <a:pPr algn="ctr" fontAlgn="ctr"/>
                      <a:r>
                        <a:rPr lang="fr-FR" sz="1600" b="0" i="0" u="none" strike="noStrike" dirty="0">
                          <a:solidFill>
                            <a:srgbClr val="000000"/>
                          </a:solidFill>
                          <a:effectLst/>
                          <a:latin typeface="Arial" panose="020B0604020202020204" pitchFamily="34" charset="0"/>
                        </a:rPr>
                        <a:t>Clermont-Auvergne</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600" u="none" strike="noStrike" dirty="0">
                          <a:effectLst/>
                          <a:latin typeface="+mn-lt"/>
                        </a:rPr>
                        <a:t>reçu</a:t>
                      </a:r>
                      <a:endParaRPr lang="fr-FR" sz="16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746811292"/>
                  </a:ext>
                </a:extLst>
              </a:tr>
            </a:tbl>
          </a:graphicData>
        </a:graphic>
      </p:graphicFrame>
      <p:sp>
        <p:nvSpPr>
          <p:cNvPr id="6" name="ZoneTexte 5">
            <a:extLst>
              <a:ext uri="{FF2B5EF4-FFF2-40B4-BE49-F238E27FC236}">
                <a16:creationId xmlns:a16="http://schemas.microsoft.com/office/drawing/2014/main" id="{0E7C8CAE-56FF-BF14-6B1E-6242C1EB5555}"/>
              </a:ext>
            </a:extLst>
          </p:cNvPr>
          <p:cNvSpPr txBox="1"/>
          <p:nvPr/>
        </p:nvSpPr>
        <p:spPr>
          <a:xfrm>
            <a:off x="106878" y="95003"/>
            <a:ext cx="4700261" cy="461665"/>
          </a:xfrm>
          <a:prstGeom prst="rect">
            <a:avLst/>
          </a:prstGeom>
          <a:noFill/>
        </p:spPr>
        <p:txBody>
          <a:bodyPr wrap="none" rtlCol="0">
            <a:spAutoFit/>
          </a:bodyPr>
          <a:lstStyle/>
          <a:p>
            <a:r>
              <a:rPr lang="fr-FR" sz="2400" b="1" dirty="0">
                <a:solidFill>
                  <a:schemeClr val="accent1">
                    <a:lumMod val="75000"/>
                  </a:schemeClr>
                </a:solidFill>
              </a:rPr>
              <a:t>Session de recrutement (avril 2024)</a:t>
            </a:r>
          </a:p>
        </p:txBody>
      </p:sp>
      <p:cxnSp>
        <p:nvCxnSpPr>
          <p:cNvPr id="8" name="Connecteur droit 7">
            <a:extLst>
              <a:ext uri="{FF2B5EF4-FFF2-40B4-BE49-F238E27FC236}">
                <a16:creationId xmlns:a16="http://schemas.microsoft.com/office/drawing/2014/main" id="{592CF2F3-AC46-5F72-FD2C-0B7806BA5F03}"/>
              </a:ext>
            </a:extLst>
          </p:cNvPr>
          <p:cNvCxnSpPr/>
          <p:nvPr/>
        </p:nvCxnSpPr>
        <p:spPr>
          <a:xfrm flipV="1">
            <a:off x="0" y="62939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4744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C9AF007-0CFA-4653-9D2C-AAA6A8F43F15}"/>
              </a:ext>
            </a:extLst>
          </p:cNvPr>
          <p:cNvSpPr txBox="1"/>
          <p:nvPr/>
        </p:nvSpPr>
        <p:spPr>
          <a:xfrm>
            <a:off x="4613577" y="424374"/>
            <a:ext cx="2777748" cy="830997"/>
          </a:xfrm>
          <a:prstGeom prst="rect">
            <a:avLst/>
          </a:prstGeom>
          <a:noFill/>
        </p:spPr>
        <p:txBody>
          <a:bodyPr wrap="none" rtlCol="0">
            <a:spAutoFit/>
          </a:bodyPr>
          <a:lstStyle/>
          <a:p>
            <a:pPr algn="ctr"/>
            <a:r>
              <a:rPr lang="fr-FR" sz="2400" b="1" dirty="0"/>
              <a:t>CNU section 82</a:t>
            </a:r>
          </a:p>
          <a:p>
            <a:pPr algn="ctr"/>
            <a:r>
              <a:rPr lang="fr-FR" sz="2400" b="1" dirty="0"/>
              <a:t>Promotions – PU-PH</a:t>
            </a:r>
          </a:p>
        </p:txBody>
      </p:sp>
      <p:graphicFrame>
        <p:nvGraphicFramePr>
          <p:cNvPr id="6" name="Tableau 5"/>
          <p:cNvGraphicFramePr>
            <a:graphicFrameLocks noGrp="1"/>
          </p:cNvGraphicFramePr>
          <p:nvPr>
            <p:extLst>
              <p:ext uri="{D42A27DB-BD31-4B8C-83A1-F6EECF244321}">
                <p14:modId xmlns:p14="http://schemas.microsoft.com/office/powerpoint/2010/main" val="3170903536"/>
              </p:ext>
            </p:extLst>
          </p:nvPr>
        </p:nvGraphicFramePr>
        <p:xfrm>
          <a:off x="557032" y="1669232"/>
          <a:ext cx="11263448" cy="2931809"/>
        </p:xfrm>
        <a:graphic>
          <a:graphicData uri="http://schemas.openxmlformats.org/drawingml/2006/table">
            <a:tbl>
              <a:tblPr firstRow="1" bandRow="1">
                <a:tableStyleId>{5C22544A-7EE6-4342-B048-85BDC9FD1C3A}</a:tableStyleId>
              </a:tblPr>
              <a:tblGrid>
                <a:gridCol w="1609064">
                  <a:extLst>
                    <a:ext uri="{9D8B030D-6E8A-4147-A177-3AD203B41FA5}">
                      <a16:colId xmlns:a16="http://schemas.microsoft.com/office/drawing/2014/main" val="529514469"/>
                    </a:ext>
                  </a:extLst>
                </a:gridCol>
                <a:gridCol w="1609064">
                  <a:extLst>
                    <a:ext uri="{9D8B030D-6E8A-4147-A177-3AD203B41FA5}">
                      <a16:colId xmlns:a16="http://schemas.microsoft.com/office/drawing/2014/main" val="51231755"/>
                    </a:ext>
                  </a:extLst>
                </a:gridCol>
                <a:gridCol w="1609064">
                  <a:extLst>
                    <a:ext uri="{9D8B030D-6E8A-4147-A177-3AD203B41FA5}">
                      <a16:colId xmlns:a16="http://schemas.microsoft.com/office/drawing/2014/main" val="3944246809"/>
                    </a:ext>
                  </a:extLst>
                </a:gridCol>
                <a:gridCol w="1609064">
                  <a:extLst>
                    <a:ext uri="{9D8B030D-6E8A-4147-A177-3AD203B41FA5}">
                      <a16:colId xmlns:a16="http://schemas.microsoft.com/office/drawing/2014/main" val="1476656551"/>
                    </a:ext>
                  </a:extLst>
                </a:gridCol>
                <a:gridCol w="1609064">
                  <a:extLst>
                    <a:ext uri="{9D8B030D-6E8A-4147-A177-3AD203B41FA5}">
                      <a16:colId xmlns:a16="http://schemas.microsoft.com/office/drawing/2014/main" val="96378371"/>
                    </a:ext>
                  </a:extLst>
                </a:gridCol>
                <a:gridCol w="1609064">
                  <a:extLst>
                    <a:ext uri="{9D8B030D-6E8A-4147-A177-3AD203B41FA5}">
                      <a16:colId xmlns:a16="http://schemas.microsoft.com/office/drawing/2014/main" val="1503049164"/>
                    </a:ext>
                  </a:extLst>
                </a:gridCol>
                <a:gridCol w="1609064">
                  <a:extLst>
                    <a:ext uri="{9D8B030D-6E8A-4147-A177-3AD203B41FA5}">
                      <a16:colId xmlns:a16="http://schemas.microsoft.com/office/drawing/2014/main" val="896994721"/>
                    </a:ext>
                  </a:extLst>
                </a:gridCol>
              </a:tblGrid>
              <a:tr h="482045">
                <a:tc>
                  <a:txBody>
                    <a:bodyPr/>
                    <a:lstStyle/>
                    <a:p>
                      <a:endParaRPr lang="fr-FR" sz="2000" b="1" dirty="0"/>
                    </a:p>
                  </a:txBody>
                  <a:tcPr/>
                </a:tc>
                <a:tc gridSpan="2">
                  <a:txBody>
                    <a:bodyPr/>
                    <a:lstStyle/>
                    <a:p>
                      <a:pPr algn="ctr"/>
                      <a:r>
                        <a:rPr lang="fr-FR" sz="2000" b="1" dirty="0"/>
                        <a:t>PH-PH 1C</a:t>
                      </a:r>
                    </a:p>
                  </a:txBody>
                  <a:tcPr/>
                </a:tc>
                <a:tc hMerge="1">
                  <a:txBody>
                    <a:bodyPr/>
                    <a:lstStyle/>
                    <a:p>
                      <a:endParaRPr lang="fr-FR" dirty="0"/>
                    </a:p>
                  </a:txBody>
                  <a:tcPr/>
                </a:tc>
                <a:tc gridSpan="2">
                  <a:txBody>
                    <a:bodyPr/>
                    <a:lstStyle/>
                    <a:p>
                      <a:pPr algn="ctr"/>
                      <a:r>
                        <a:rPr lang="fr-FR" sz="2000" b="1" dirty="0"/>
                        <a:t>PU-PH CE1</a:t>
                      </a:r>
                    </a:p>
                  </a:txBody>
                  <a:tcPr/>
                </a:tc>
                <a:tc hMerge="1">
                  <a:txBody>
                    <a:bodyPr/>
                    <a:lstStyle/>
                    <a:p>
                      <a:endParaRPr lang="fr-FR" dirty="0"/>
                    </a:p>
                  </a:txBody>
                  <a:tcPr/>
                </a:tc>
                <a:tc gridSpan="2">
                  <a:txBody>
                    <a:bodyPr/>
                    <a:lstStyle/>
                    <a:p>
                      <a:pPr algn="ctr"/>
                      <a:r>
                        <a:rPr lang="fr-FR" sz="2000" b="1" dirty="0"/>
                        <a:t>PU-PH CE2</a:t>
                      </a:r>
                    </a:p>
                  </a:txBody>
                  <a:tcPr/>
                </a:tc>
                <a:tc hMerge="1">
                  <a:txBody>
                    <a:bodyPr/>
                    <a:lstStyle/>
                    <a:p>
                      <a:pPr algn="ctr"/>
                      <a:endParaRPr lang="fr-FR" dirty="0"/>
                    </a:p>
                  </a:txBody>
                  <a:tcPr/>
                </a:tc>
                <a:extLst>
                  <a:ext uri="{0D108BD9-81ED-4DB2-BD59-A6C34878D82A}">
                    <a16:rowId xmlns:a16="http://schemas.microsoft.com/office/drawing/2014/main" val="1876079245"/>
                  </a:ext>
                </a:extLst>
              </a:tr>
              <a:tr h="521584">
                <a:tc>
                  <a:txBody>
                    <a:bodyPr/>
                    <a:lstStyle/>
                    <a:p>
                      <a:endParaRPr lang="fr-FR" sz="2000" b="1"/>
                    </a:p>
                  </a:txBody>
                  <a:tcPr anchor="ctr"/>
                </a:tc>
                <a:tc>
                  <a:txBody>
                    <a:bodyPr/>
                    <a:lstStyle/>
                    <a:p>
                      <a:pPr algn="ctr"/>
                      <a:r>
                        <a:rPr lang="fr-FR" sz="2000" b="1" dirty="0"/>
                        <a:t>candidats</a:t>
                      </a:r>
                    </a:p>
                  </a:txBody>
                  <a:tcPr anchor="ctr"/>
                </a:tc>
                <a:tc>
                  <a:txBody>
                    <a:bodyPr/>
                    <a:lstStyle/>
                    <a:p>
                      <a:pPr algn="ctr"/>
                      <a:r>
                        <a:rPr lang="fr-FR" sz="2000" b="1" dirty="0">
                          <a:solidFill>
                            <a:schemeClr val="accent6">
                              <a:lumMod val="75000"/>
                            </a:schemeClr>
                          </a:solidFill>
                        </a:rPr>
                        <a:t>contingent</a:t>
                      </a:r>
                    </a:p>
                  </a:txBody>
                  <a:tcPr anchor="ctr"/>
                </a:tc>
                <a:tc>
                  <a:txBody>
                    <a:bodyPr/>
                    <a:lstStyle/>
                    <a:p>
                      <a:pPr algn="ctr"/>
                      <a:r>
                        <a:rPr lang="fr-FR" sz="2000" b="1" dirty="0"/>
                        <a:t>candidats</a:t>
                      </a:r>
                    </a:p>
                  </a:txBody>
                  <a:tcPr anchor="ctr"/>
                </a:tc>
                <a:tc>
                  <a:txBody>
                    <a:bodyPr/>
                    <a:lstStyle/>
                    <a:p>
                      <a:pPr algn="ctr"/>
                      <a:r>
                        <a:rPr lang="fr-FR" sz="2000" b="1" dirty="0">
                          <a:solidFill>
                            <a:schemeClr val="accent6">
                              <a:lumMod val="75000"/>
                            </a:schemeClr>
                          </a:solidFill>
                        </a:rPr>
                        <a:t>contingent</a:t>
                      </a:r>
                    </a:p>
                  </a:txBody>
                  <a:tcPr anchor="ctr"/>
                </a:tc>
                <a:tc>
                  <a:txBody>
                    <a:bodyPr/>
                    <a:lstStyle/>
                    <a:p>
                      <a:pPr algn="ctr"/>
                      <a:r>
                        <a:rPr lang="fr-FR" sz="2000" b="1" dirty="0"/>
                        <a:t>candidats</a:t>
                      </a:r>
                    </a:p>
                  </a:txBody>
                  <a:tcPr anchor="ctr"/>
                </a:tc>
                <a:tc>
                  <a:txBody>
                    <a:bodyPr/>
                    <a:lstStyle/>
                    <a:p>
                      <a:pPr algn="ctr"/>
                      <a:r>
                        <a:rPr lang="fr-FR" sz="2000" b="1" dirty="0">
                          <a:solidFill>
                            <a:schemeClr val="accent6">
                              <a:lumMod val="75000"/>
                            </a:schemeClr>
                          </a:solidFill>
                        </a:rPr>
                        <a:t>contingent</a:t>
                      </a:r>
                    </a:p>
                  </a:txBody>
                  <a:tcPr anchor="ctr"/>
                </a:tc>
                <a:extLst>
                  <a:ext uri="{0D108BD9-81ED-4DB2-BD59-A6C34878D82A}">
                    <a16:rowId xmlns:a16="http://schemas.microsoft.com/office/drawing/2014/main" val="822117339"/>
                  </a:ext>
                </a:extLst>
              </a:tr>
              <a:tr h="482045">
                <a:tc>
                  <a:txBody>
                    <a:bodyPr/>
                    <a:lstStyle/>
                    <a:p>
                      <a:r>
                        <a:rPr lang="fr-FR" sz="2000" b="1" dirty="0"/>
                        <a:t>2021</a:t>
                      </a:r>
                    </a:p>
                  </a:txBody>
                  <a:tcPr/>
                </a:tc>
                <a:tc>
                  <a:txBody>
                    <a:bodyPr/>
                    <a:lstStyle/>
                    <a:p>
                      <a:pPr algn="ctr"/>
                      <a:r>
                        <a:rPr lang="fr-FR" sz="2000" b="1" dirty="0"/>
                        <a:t>12</a:t>
                      </a:r>
                    </a:p>
                  </a:txBody>
                  <a:tcPr/>
                </a:tc>
                <a:tc>
                  <a:txBody>
                    <a:bodyPr/>
                    <a:lstStyle/>
                    <a:p>
                      <a:pPr algn="ctr"/>
                      <a:r>
                        <a:rPr lang="fr-FR" sz="2000" b="1" dirty="0">
                          <a:solidFill>
                            <a:schemeClr val="accent6">
                              <a:lumMod val="75000"/>
                            </a:schemeClr>
                          </a:solidFill>
                        </a:rPr>
                        <a:t>4</a:t>
                      </a:r>
                    </a:p>
                  </a:txBody>
                  <a:tcPr/>
                </a:tc>
                <a:tc>
                  <a:txBody>
                    <a:bodyPr/>
                    <a:lstStyle/>
                    <a:p>
                      <a:pPr algn="ctr"/>
                      <a:r>
                        <a:rPr lang="fr-FR" sz="2000" b="1" dirty="0"/>
                        <a:t>13</a:t>
                      </a:r>
                    </a:p>
                  </a:txBody>
                  <a:tcPr/>
                </a:tc>
                <a:tc>
                  <a:txBody>
                    <a:bodyPr/>
                    <a:lstStyle/>
                    <a:p>
                      <a:pPr algn="ctr"/>
                      <a:r>
                        <a:rPr lang="fr-FR" sz="2000" b="1" dirty="0">
                          <a:solidFill>
                            <a:schemeClr val="accent6">
                              <a:lumMod val="75000"/>
                            </a:schemeClr>
                          </a:solidFill>
                        </a:rPr>
                        <a:t>3</a:t>
                      </a:r>
                    </a:p>
                  </a:txBody>
                  <a:tcPr/>
                </a:tc>
                <a:tc>
                  <a:txBody>
                    <a:bodyPr/>
                    <a:lstStyle/>
                    <a:p>
                      <a:pPr algn="ctr"/>
                      <a:r>
                        <a:rPr lang="fr-FR" sz="2000" b="1" dirty="0"/>
                        <a:t>10</a:t>
                      </a:r>
                    </a:p>
                  </a:txBody>
                  <a:tcPr/>
                </a:tc>
                <a:tc>
                  <a:txBody>
                    <a:bodyPr/>
                    <a:lstStyle/>
                    <a:p>
                      <a:pPr algn="ctr"/>
                      <a:r>
                        <a:rPr lang="fr-FR" sz="2000" b="1" dirty="0">
                          <a:solidFill>
                            <a:schemeClr val="accent6">
                              <a:lumMod val="75000"/>
                            </a:schemeClr>
                          </a:solidFill>
                        </a:rPr>
                        <a:t>3</a:t>
                      </a:r>
                    </a:p>
                  </a:txBody>
                  <a:tcPr/>
                </a:tc>
                <a:extLst>
                  <a:ext uri="{0D108BD9-81ED-4DB2-BD59-A6C34878D82A}">
                    <a16:rowId xmlns:a16="http://schemas.microsoft.com/office/drawing/2014/main" val="3104113863"/>
                  </a:ext>
                </a:extLst>
              </a:tr>
              <a:tr h="482045">
                <a:tc>
                  <a:txBody>
                    <a:bodyPr/>
                    <a:lstStyle/>
                    <a:p>
                      <a:r>
                        <a:rPr lang="fr-FR" sz="2000" b="1" dirty="0"/>
                        <a:t>2022</a:t>
                      </a:r>
                    </a:p>
                  </a:txBody>
                  <a:tcPr/>
                </a:tc>
                <a:tc>
                  <a:txBody>
                    <a:bodyPr/>
                    <a:lstStyle/>
                    <a:p>
                      <a:pPr algn="ctr"/>
                      <a:r>
                        <a:rPr lang="fr-FR" sz="2000" b="1" dirty="0"/>
                        <a:t>8</a:t>
                      </a:r>
                    </a:p>
                  </a:txBody>
                  <a:tcPr/>
                </a:tc>
                <a:tc>
                  <a:txBody>
                    <a:bodyPr/>
                    <a:lstStyle/>
                    <a:p>
                      <a:pPr algn="ctr"/>
                      <a:r>
                        <a:rPr lang="fr-FR" sz="2000" b="1" dirty="0">
                          <a:solidFill>
                            <a:schemeClr val="accent6">
                              <a:lumMod val="75000"/>
                            </a:schemeClr>
                          </a:solidFill>
                        </a:rPr>
                        <a:t>3</a:t>
                      </a:r>
                    </a:p>
                  </a:txBody>
                  <a:tcPr/>
                </a:tc>
                <a:tc>
                  <a:txBody>
                    <a:bodyPr/>
                    <a:lstStyle/>
                    <a:p>
                      <a:pPr algn="ctr"/>
                      <a:r>
                        <a:rPr lang="fr-FR" sz="2000" b="1" dirty="0"/>
                        <a:t>10</a:t>
                      </a:r>
                    </a:p>
                  </a:txBody>
                  <a:tcPr/>
                </a:tc>
                <a:tc>
                  <a:txBody>
                    <a:bodyPr/>
                    <a:lstStyle/>
                    <a:p>
                      <a:pPr algn="ctr"/>
                      <a:r>
                        <a:rPr lang="fr-FR" sz="2000" b="1" dirty="0">
                          <a:solidFill>
                            <a:schemeClr val="accent6">
                              <a:lumMod val="75000"/>
                            </a:schemeClr>
                          </a:solidFill>
                        </a:rPr>
                        <a:t>5</a:t>
                      </a:r>
                    </a:p>
                  </a:txBody>
                  <a:tcPr/>
                </a:tc>
                <a:tc>
                  <a:txBody>
                    <a:bodyPr/>
                    <a:lstStyle/>
                    <a:p>
                      <a:pPr algn="ctr"/>
                      <a:r>
                        <a:rPr lang="fr-FR" sz="2000" b="1" dirty="0"/>
                        <a:t>9</a:t>
                      </a:r>
                    </a:p>
                  </a:txBody>
                  <a:tcPr/>
                </a:tc>
                <a:tc>
                  <a:txBody>
                    <a:bodyPr/>
                    <a:lstStyle/>
                    <a:p>
                      <a:pPr algn="ctr"/>
                      <a:r>
                        <a:rPr lang="fr-FR" sz="2000" b="1" dirty="0">
                          <a:solidFill>
                            <a:schemeClr val="accent6">
                              <a:lumMod val="75000"/>
                            </a:schemeClr>
                          </a:solidFill>
                        </a:rPr>
                        <a:t>5</a:t>
                      </a:r>
                    </a:p>
                  </a:txBody>
                  <a:tcPr/>
                </a:tc>
                <a:extLst>
                  <a:ext uri="{0D108BD9-81ED-4DB2-BD59-A6C34878D82A}">
                    <a16:rowId xmlns:a16="http://schemas.microsoft.com/office/drawing/2014/main" val="1134440292"/>
                  </a:ext>
                </a:extLst>
              </a:tr>
              <a:tr h="482045">
                <a:tc>
                  <a:txBody>
                    <a:bodyPr/>
                    <a:lstStyle/>
                    <a:p>
                      <a:r>
                        <a:rPr lang="fr-FR" sz="2000" b="1" dirty="0"/>
                        <a:t>2023</a:t>
                      </a:r>
                    </a:p>
                  </a:txBody>
                  <a:tcPr/>
                </a:tc>
                <a:tc>
                  <a:txBody>
                    <a:bodyPr/>
                    <a:lstStyle/>
                    <a:p>
                      <a:pPr algn="ctr"/>
                      <a:r>
                        <a:rPr lang="fr-FR" sz="2000" b="1" dirty="0"/>
                        <a:t>9</a:t>
                      </a:r>
                    </a:p>
                  </a:txBody>
                  <a:tcPr/>
                </a:tc>
                <a:tc>
                  <a:txBody>
                    <a:bodyPr/>
                    <a:lstStyle/>
                    <a:p>
                      <a:pPr algn="ctr"/>
                      <a:r>
                        <a:rPr lang="fr-FR" sz="2000" b="1" dirty="0">
                          <a:solidFill>
                            <a:schemeClr val="accent6">
                              <a:lumMod val="75000"/>
                            </a:schemeClr>
                          </a:solidFill>
                        </a:rPr>
                        <a:t>3</a:t>
                      </a:r>
                    </a:p>
                  </a:txBody>
                  <a:tcPr/>
                </a:tc>
                <a:tc>
                  <a:txBody>
                    <a:bodyPr/>
                    <a:lstStyle/>
                    <a:p>
                      <a:pPr algn="ctr"/>
                      <a:r>
                        <a:rPr lang="fr-FR" sz="2000" b="1" dirty="0"/>
                        <a:t>8</a:t>
                      </a:r>
                    </a:p>
                  </a:txBody>
                  <a:tcPr/>
                </a:tc>
                <a:tc>
                  <a:txBody>
                    <a:bodyPr/>
                    <a:lstStyle/>
                    <a:p>
                      <a:pPr algn="ctr"/>
                      <a:r>
                        <a:rPr lang="fr-FR" sz="2000" b="1" dirty="0">
                          <a:solidFill>
                            <a:schemeClr val="accent6">
                              <a:lumMod val="75000"/>
                            </a:schemeClr>
                          </a:solidFill>
                        </a:rPr>
                        <a:t>5</a:t>
                      </a:r>
                    </a:p>
                  </a:txBody>
                  <a:tcPr/>
                </a:tc>
                <a:tc>
                  <a:txBody>
                    <a:bodyPr/>
                    <a:lstStyle/>
                    <a:p>
                      <a:pPr algn="ctr"/>
                      <a:r>
                        <a:rPr lang="fr-FR" sz="2000" b="1" dirty="0"/>
                        <a:t>5</a:t>
                      </a:r>
                    </a:p>
                  </a:txBody>
                  <a:tcPr/>
                </a:tc>
                <a:tc>
                  <a:txBody>
                    <a:bodyPr/>
                    <a:lstStyle/>
                    <a:p>
                      <a:pPr algn="ctr"/>
                      <a:r>
                        <a:rPr lang="fr-FR" sz="2000" b="1" dirty="0">
                          <a:solidFill>
                            <a:schemeClr val="accent6">
                              <a:lumMod val="75000"/>
                            </a:schemeClr>
                          </a:solidFill>
                        </a:rPr>
                        <a:t>4</a:t>
                      </a:r>
                    </a:p>
                  </a:txBody>
                  <a:tcPr/>
                </a:tc>
                <a:extLst>
                  <a:ext uri="{0D108BD9-81ED-4DB2-BD59-A6C34878D82A}">
                    <a16:rowId xmlns:a16="http://schemas.microsoft.com/office/drawing/2014/main" val="187590270"/>
                  </a:ext>
                </a:extLst>
              </a:tr>
              <a:tr h="482045">
                <a:tc>
                  <a:txBody>
                    <a:bodyPr/>
                    <a:lstStyle/>
                    <a:p>
                      <a:r>
                        <a:rPr lang="fr-FR" sz="2000" b="1" dirty="0"/>
                        <a:t>2024</a:t>
                      </a:r>
                    </a:p>
                  </a:txBody>
                  <a:tcPr/>
                </a:tc>
                <a:tc>
                  <a:txBody>
                    <a:bodyPr/>
                    <a:lstStyle/>
                    <a:p>
                      <a:pPr algn="ctr"/>
                      <a:r>
                        <a:rPr lang="fr-FR" sz="2000" b="1" dirty="0"/>
                        <a:t>10</a:t>
                      </a:r>
                    </a:p>
                  </a:txBody>
                  <a:tcPr/>
                </a:tc>
                <a:tc>
                  <a:txBody>
                    <a:bodyPr/>
                    <a:lstStyle/>
                    <a:p>
                      <a:pPr algn="ctr"/>
                      <a:r>
                        <a:rPr lang="fr-FR" sz="2000" b="1" dirty="0">
                          <a:solidFill>
                            <a:schemeClr val="accent6">
                              <a:lumMod val="75000"/>
                            </a:schemeClr>
                          </a:solidFill>
                        </a:rPr>
                        <a:t>4</a:t>
                      </a:r>
                    </a:p>
                  </a:txBody>
                  <a:tcPr/>
                </a:tc>
                <a:tc>
                  <a:txBody>
                    <a:bodyPr/>
                    <a:lstStyle/>
                    <a:p>
                      <a:pPr algn="ctr"/>
                      <a:r>
                        <a:rPr lang="fr-FR" sz="2000" b="1" dirty="0"/>
                        <a:t>7</a:t>
                      </a:r>
                    </a:p>
                  </a:txBody>
                  <a:tcPr/>
                </a:tc>
                <a:tc>
                  <a:txBody>
                    <a:bodyPr/>
                    <a:lstStyle/>
                    <a:p>
                      <a:pPr algn="ctr"/>
                      <a:r>
                        <a:rPr lang="fr-FR" sz="2000" b="1" dirty="0">
                          <a:solidFill>
                            <a:schemeClr val="accent6">
                              <a:lumMod val="75000"/>
                            </a:schemeClr>
                          </a:solidFill>
                        </a:rPr>
                        <a:t>4</a:t>
                      </a:r>
                    </a:p>
                  </a:txBody>
                  <a:tcPr/>
                </a:tc>
                <a:tc>
                  <a:txBody>
                    <a:bodyPr/>
                    <a:lstStyle/>
                    <a:p>
                      <a:pPr algn="ctr"/>
                      <a:r>
                        <a:rPr lang="fr-FR" sz="2000" b="1" dirty="0"/>
                        <a:t>7</a:t>
                      </a:r>
                    </a:p>
                  </a:txBody>
                  <a:tcPr/>
                </a:tc>
                <a:tc>
                  <a:txBody>
                    <a:bodyPr/>
                    <a:lstStyle/>
                    <a:p>
                      <a:pPr algn="ctr"/>
                      <a:r>
                        <a:rPr lang="fr-FR" sz="2000" b="1" dirty="0">
                          <a:solidFill>
                            <a:schemeClr val="accent6">
                              <a:lumMod val="75000"/>
                            </a:schemeClr>
                          </a:solidFill>
                        </a:rPr>
                        <a:t>4</a:t>
                      </a:r>
                    </a:p>
                  </a:txBody>
                  <a:tcPr/>
                </a:tc>
                <a:extLst>
                  <a:ext uri="{0D108BD9-81ED-4DB2-BD59-A6C34878D82A}">
                    <a16:rowId xmlns:a16="http://schemas.microsoft.com/office/drawing/2014/main" val="264708822"/>
                  </a:ext>
                </a:extLst>
              </a:tr>
            </a:tbl>
          </a:graphicData>
        </a:graphic>
      </p:graphicFrame>
    </p:spTree>
    <p:extLst>
      <p:ext uri="{BB962C8B-B14F-4D97-AF65-F5344CB8AC3E}">
        <p14:creationId xmlns:p14="http://schemas.microsoft.com/office/powerpoint/2010/main" val="661116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369881560"/>
              </p:ext>
            </p:extLst>
          </p:nvPr>
        </p:nvGraphicFramePr>
        <p:xfrm>
          <a:off x="470004" y="1931967"/>
          <a:ext cx="11263448" cy="2931809"/>
        </p:xfrm>
        <a:graphic>
          <a:graphicData uri="http://schemas.openxmlformats.org/drawingml/2006/table">
            <a:tbl>
              <a:tblPr firstRow="1" bandRow="1">
                <a:tableStyleId>{5C22544A-7EE6-4342-B048-85BDC9FD1C3A}</a:tableStyleId>
              </a:tblPr>
              <a:tblGrid>
                <a:gridCol w="1609064">
                  <a:extLst>
                    <a:ext uri="{9D8B030D-6E8A-4147-A177-3AD203B41FA5}">
                      <a16:colId xmlns:a16="http://schemas.microsoft.com/office/drawing/2014/main" val="529514469"/>
                    </a:ext>
                  </a:extLst>
                </a:gridCol>
                <a:gridCol w="1609064">
                  <a:extLst>
                    <a:ext uri="{9D8B030D-6E8A-4147-A177-3AD203B41FA5}">
                      <a16:colId xmlns:a16="http://schemas.microsoft.com/office/drawing/2014/main" val="51231755"/>
                    </a:ext>
                  </a:extLst>
                </a:gridCol>
                <a:gridCol w="1609064">
                  <a:extLst>
                    <a:ext uri="{9D8B030D-6E8A-4147-A177-3AD203B41FA5}">
                      <a16:colId xmlns:a16="http://schemas.microsoft.com/office/drawing/2014/main" val="3944246809"/>
                    </a:ext>
                  </a:extLst>
                </a:gridCol>
                <a:gridCol w="1609064">
                  <a:extLst>
                    <a:ext uri="{9D8B030D-6E8A-4147-A177-3AD203B41FA5}">
                      <a16:colId xmlns:a16="http://schemas.microsoft.com/office/drawing/2014/main" val="1476656551"/>
                    </a:ext>
                  </a:extLst>
                </a:gridCol>
                <a:gridCol w="1609064">
                  <a:extLst>
                    <a:ext uri="{9D8B030D-6E8A-4147-A177-3AD203B41FA5}">
                      <a16:colId xmlns:a16="http://schemas.microsoft.com/office/drawing/2014/main" val="96378371"/>
                    </a:ext>
                  </a:extLst>
                </a:gridCol>
                <a:gridCol w="1609064">
                  <a:extLst>
                    <a:ext uri="{9D8B030D-6E8A-4147-A177-3AD203B41FA5}">
                      <a16:colId xmlns:a16="http://schemas.microsoft.com/office/drawing/2014/main" val="1503049164"/>
                    </a:ext>
                  </a:extLst>
                </a:gridCol>
                <a:gridCol w="1609064">
                  <a:extLst>
                    <a:ext uri="{9D8B030D-6E8A-4147-A177-3AD203B41FA5}">
                      <a16:colId xmlns:a16="http://schemas.microsoft.com/office/drawing/2014/main" val="896994721"/>
                    </a:ext>
                  </a:extLst>
                </a:gridCol>
              </a:tblGrid>
              <a:tr h="482045">
                <a:tc>
                  <a:txBody>
                    <a:bodyPr/>
                    <a:lstStyle/>
                    <a:p>
                      <a:endParaRPr lang="fr-FR" sz="2000" b="1" dirty="0"/>
                    </a:p>
                  </a:txBody>
                  <a:tcPr/>
                </a:tc>
                <a:tc gridSpan="2">
                  <a:txBody>
                    <a:bodyPr/>
                    <a:lstStyle/>
                    <a:p>
                      <a:pPr algn="ctr"/>
                      <a:r>
                        <a:rPr lang="fr-FR" sz="2000" b="1" dirty="0"/>
                        <a:t>MCU-PH 1C</a:t>
                      </a:r>
                    </a:p>
                  </a:txBody>
                  <a:tcPr/>
                </a:tc>
                <a:tc hMerge="1">
                  <a:txBody>
                    <a:bodyPr/>
                    <a:lstStyle/>
                    <a:p>
                      <a:endParaRPr lang="fr-FR" dirty="0"/>
                    </a:p>
                  </a:txBody>
                  <a:tcPr/>
                </a:tc>
                <a:tc gridSpan="2">
                  <a:txBody>
                    <a:bodyPr/>
                    <a:lstStyle/>
                    <a:p>
                      <a:pPr algn="ctr"/>
                      <a:r>
                        <a:rPr lang="fr-FR" sz="2000" b="1" dirty="0"/>
                        <a:t>MCU-PH HC</a:t>
                      </a:r>
                    </a:p>
                  </a:txBody>
                  <a:tcPr/>
                </a:tc>
                <a:tc hMerge="1">
                  <a:txBody>
                    <a:bodyPr/>
                    <a:lstStyle/>
                    <a:p>
                      <a:endParaRPr lang="fr-FR" dirty="0"/>
                    </a:p>
                  </a:txBody>
                  <a:tcPr/>
                </a:tc>
                <a:tc gridSpan="2">
                  <a:txBody>
                    <a:bodyPr/>
                    <a:lstStyle/>
                    <a:p>
                      <a:pPr algn="ctr"/>
                      <a:r>
                        <a:rPr lang="fr-FR" sz="2000" b="1" dirty="0"/>
                        <a:t>MCU-PH CE</a:t>
                      </a:r>
                    </a:p>
                  </a:txBody>
                  <a:tcPr/>
                </a:tc>
                <a:tc hMerge="1">
                  <a:txBody>
                    <a:bodyPr/>
                    <a:lstStyle/>
                    <a:p>
                      <a:pPr algn="ctr"/>
                      <a:endParaRPr lang="fr-FR" dirty="0"/>
                    </a:p>
                  </a:txBody>
                  <a:tcPr/>
                </a:tc>
                <a:extLst>
                  <a:ext uri="{0D108BD9-81ED-4DB2-BD59-A6C34878D82A}">
                    <a16:rowId xmlns:a16="http://schemas.microsoft.com/office/drawing/2014/main" val="1876079245"/>
                  </a:ext>
                </a:extLst>
              </a:tr>
              <a:tr h="521584">
                <a:tc>
                  <a:txBody>
                    <a:bodyPr/>
                    <a:lstStyle/>
                    <a:p>
                      <a:endParaRPr lang="fr-FR" sz="2000" b="1"/>
                    </a:p>
                  </a:txBody>
                  <a:tcPr anchor="ctr"/>
                </a:tc>
                <a:tc>
                  <a:txBody>
                    <a:bodyPr/>
                    <a:lstStyle/>
                    <a:p>
                      <a:pPr algn="ctr"/>
                      <a:r>
                        <a:rPr lang="fr-FR" sz="2000" b="1" dirty="0"/>
                        <a:t>candidats</a:t>
                      </a:r>
                    </a:p>
                  </a:txBody>
                  <a:tcPr anchor="ctr"/>
                </a:tc>
                <a:tc>
                  <a:txBody>
                    <a:bodyPr/>
                    <a:lstStyle/>
                    <a:p>
                      <a:pPr algn="ctr"/>
                      <a:r>
                        <a:rPr lang="fr-FR" sz="2000" b="1" dirty="0">
                          <a:solidFill>
                            <a:schemeClr val="accent6">
                              <a:lumMod val="75000"/>
                            </a:schemeClr>
                          </a:solidFill>
                        </a:rPr>
                        <a:t>contingent</a:t>
                      </a:r>
                    </a:p>
                  </a:txBody>
                  <a:tcPr anchor="ctr"/>
                </a:tc>
                <a:tc>
                  <a:txBody>
                    <a:bodyPr/>
                    <a:lstStyle/>
                    <a:p>
                      <a:pPr algn="ctr"/>
                      <a:r>
                        <a:rPr lang="fr-FR" sz="2000" b="1" dirty="0"/>
                        <a:t>candidats</a:t>
                      </a:r>
                    </a:p>
                  </a:txBody>
                  <a:tcPr anchor="ctr"/>
                </a:tc>
                <a:tc>
                  <a:txBody>
                    <a:bodyPr/>
                    <a:lstStyle/>
                    <a:p>
                      <a:pPr algn="ctr"/>
                      <a:r>
                        <a:rPr lang="fr-FR" sz="2000" b="1" dirty="0">
                          <a:solidFill>
                            <a:schemeClr val="accent6">
                              <a:lumMod val="75000"/>
                            </a:schemeClr>
                          </a:solidFill>
                        </a:rPr>
                        <a:t>contingent</a:t>
                      </a:r>
                    </a:p>
                  </a:txBody>
                  <a:tcPr anchor="ctr"/>
                </a:tc>
                <a:tc>
                  <a:txBody>
                    <a:bodyPr/>
                    <a:lstStyle/>
                    <a:p>
                      <a:pPr algn="ctr"/>
                      <a:r>
                        <a:rPr lang="fr-FR" sz="2000" b="1" dirty="0"/>
                        <a:t>candidats</a:t>
                      </a:r>
                    </a:p>
                  </a:txBody>
                  <a:tcPr anchor="ctr"/>
                </a:tc>
                <a:tc>
                  <a:txBody>
                    <a:bodyPr/>
                    <a:lstStyle/>
                    <a:p>
                      <a:pPr algn="ctr"/>
                      <a:r>
                        <a:rPr lang="fr-FR" sz="2000" b="1" dirty="0">
                          <a:solidFill>
                            <a:schemeClr val="accent6">
                              <a:lumMod val="75000"/>
                            </a:schemeClr>
                          </a:solidFill>
                        </a:rPr>
                        <a:t>contingent</a:t>
                      </a:r>
                    </a:p>
                  </a:txBody>
                  <a:tcPr anchor="ctr"/>
                </a:tc>
                <a:extLst>
                  <a:ext uri="{0D108BD9-81ED-4DB2-BD59-A6C34878D82A}">
                    <a16:rowId xmlns:a16="http://schemas.microsoft.com/office/drawing/2014/main" val="822117339"/>
                  </a:ext>
                </a:extLst>
              </a:tr>
              <a:tr h="482045">
                <a:tc>
                  <a:txBody>
                    <a:bodyPr/>
                    <a:lstStyle/>
                    <a:p>
                      <a:r>
                        <a:rPr lang="fr-FR" sz="2000" b="1" dirty="0"/>
                        <a:t>2021</a:t>
                      </a:r>
                    </a:p>
                  </a:txBody>
                  <a:tcPr/>
                </a:tc>
                <a:tc>
                  <a:txBody>
                    <a:bodyPr/>
                    <a:lstStyle/>
                    <a:p>
                      <a:pPr algn="ctr"/>
                      <a:r>
                        <a:rPr lang="fr-FR" sz="2000" b="1" dirty="0"/>
                        <a:t>5</a:t>
                      </a:r>
                    </a:p>
                  </a:txBody>
                  <a:tcPr/>
                </a:tc>
                <a:tc>
                  <a:txBody>
                    <a:bodyPr/>
                    <a:lstStyle/>
                    <a:p>
                      <a:pPr algn="ctr"/>
                      <a:r>
                        <a:rPr lang="fr-FR" sz="2000" b="1" dirty="0">
                          <a:solidFill>
                            <a:schemeClr val="accent6">
                              <a:lumMod val="75000"/>
                            </a:schemeClr>
                          </a:solidFill>
                        </a:rPr>
                        <a:t>4</a:t>
                      </a:r>
                    </a:p>
                  </a:txBody>
                  <a:tcPr/>
                </a:tc>
                <a:tc>
                  <a:txBody>
                    <a:bodyPr/>
                    <a:lstStyle/>
                    <a:p>
                      <a:pPr algn="ctr"/>
                      <a:r>
                        <a:rPr lang="fr-FR" sz="2000" b="1" dirty="0"/>
                        <a:t>4</a:t>
                      </a:r>
                    </a:p>
                  </a:txBody>
                  <a:tcPr/>
                </a:tc>
                <a:tc>
                  <a:txBody>
                    <a:bodyPr/>
                    <a:lstStyle/>
                    <a:p>
                      <a:pPr algn="ctr"/>
                      <a:r>
                        <a:rPr lang="fr-FR" sz="2000" b="1" dirty="0">
                          <a:solidFill>
                            <a:schemeClr val="accent6">
                              <a:lumMod val="75000"/>
                            </a:schemeClr>
                          </a:solidFill>
                        </a:rPr>
                        <a:t>3</a:t>
                      </a:r>
                    </a:p>
                  </a:txBody>
                  <a:tcPr/>
                </a:tc>
                <a:tc>
                  <a:txBody>
                    <a:bodyPr/>
                    <a:lstStyle/>
                    <a:p>
                      <a:pPr algn="ctr"/>
                      <a:r>
                        <a:rPr lang="fr-FR" sz="2000" b="1" dirty="0"/>
                        <a:t>0</a:t>
                      </a:r>
                    </a:p>
                  </a:txBody>
                  <a:tcPr/>
                </a:tc>
                <a:tc>
                  <a:txBody>
                    <a:bodyPr/>
                    <a:lstStyle/>
                    <a:p>
                      <a:pPr algn="ctr"/>
                      <a:r>
                        <a:rPr lang="fr-FR" sz="2000" b="1" dirty="0">
                          <a:solidFill>
                            <a:schemeClr val="accent6">
                              <a:lumMod val="75000"/>
                            </a:schemeClr>
                          </a:solidFill>
                        </a:rPr>
                        <a:t>1</a:t>
                      </a:r>
                    </a:p>
                  </a:txBody>
                  <a:tcPr/>
                </a:tc>
                <a:extLst>
                  <a:ext uri="{0D108BD9-81ED-4DB2-BD59-A6C34878D82A}">
                    <a16:rowId xmlns:a16="http://schemas.microsoft.com/office/drawing/2014/main" val="3104113863"/>
                  </a:ext>
                </a:extLst>
              </a:tr>
              <a:tr h="482045">
                <a:tc>
                  <a:txBody>
                    <a:bodyPr/>
                    <a:lstStyle/>
                    <a:p>
                      <a:r>
                        <a:rPr lang="fr-FR" sz="2000" b="1" dirty="0"/>
                        <a:t>2022</a:t>
                      </a:r>
                    </a:p>
                  </a:txBody>
                  <a:tcPr/>
                </a:tc>
                <a:tc>
                  <a:txBody>
                    <a:bodyPr/>
                    <a:lstStyle/>
                    <a:p>
                      <a:pPr algn="ctr"/>
                      <a:r>
                        <a:rPr lang="fr-FR" sz="2000" b="1" dirty="0"/>
                        <a:t>6</a:t>
                      </a:r>
                    </a:p>
                  </a:txBody>
                  <a:tcPr/>
                </a:tc>
                <a:tc>
                  <a:txBody>
                    <a:bodyPr/>
                    <a:lstStyle/>
                    <a:p>
                      <a:pPr algn="ctr"/>
                      <a:r>
                        <a:rPr lang="fr-FR" sz="2000" b="1" dirty="0">
                          <a:solidFill>
                            <a:schemeClr val="accent6">
                              <a:lumMod val="75000"/>
                            </a:schemeClr>
                          </a:solidFill>
                        </a:rPr>
                        <a:t>4</a:t>
                      </a:r>
                    </a:p>
                  </a:txBody>
                  <a:tcPr/>
                </a:tc>
                <a:tc>
                  <a:txBody>
                    <a:bodyPr/>
                    <a:lstStyle/>
                    <a:p>
                      <a:pPr algn="ctr"/>
                      <a:r>
                        <a:rPr lang="fr-FR" sz="2000" b="1" dirty="0"/>
                        <a:t>2</a:t>
                      </a:r>
                    </a:p>
                  </a:txBody>
                  <a:tcPr/>
                </a:tc>
                <a:tc>
                  <a:txBody>
                    <a:bodyPr/>
                    <a:lstStyle/>
                    <a:p>
                      <a:pPr algn="ctr"/>
                      <a:r>
                        <a:rPr lang="fr-FR" sz="2000" b="1" dirty="0">
                          <a:solidFill>
                            <a:schemeClr val="accent6">
                              <a:lumMod val="75000"/>
                            </a:schemeClr>
                          </a:solidFill>
                        </a:rPr>
                        <a:t>3 (0 classés)</a:t>
                      </a:r>
                    </a:p>
                  </a:txBody>
                  <a:tcPr/>
                </a:tc>
                <a:tc>
                  <a:txBody>
                    <a:bodyPr/>
                    <a:lstStyle/>
                    <a:p>
                      <a:pPr algn="ctr"/>
                      <a:r>
                        <a:rPr lang="fr-FR" sz="2000" b="1" dirty="0"/>
                        <a:t>2</a:t>
                      </a:r>
                    </a:p>
                  </a:txBody>
                  <a:tcPr/>
                </a:tc>
                <a:tc>
                  <a:txBody>
                    <a:bodyPr/>
                    <a:lstStyle/>
                    <a:p>
                      <a:pPr algn="ctr"/>
                      <a:r>
                        <a:rPr lang="fr-FR" sz="2000" b="1" dirty="0">
                          <a:solidFill>
                            <a:schemeClr val="accent6">
                              <a:lumMod val="75000"/>
                            </a:schemeClr>
                          </a:solidFill>
                        </a:rPr>
                        <a:t>2</a:t>
                      </a:r>
                    </a:p>
                  </a:txBody>
                  <a:tcPr/>
                </a:tc>
                <a:extLst>
                  <a:ext uri="{0D108BD9-81ED-4DB2-BD59-A6C34878D82A}">
                    <a16:rowId xmlns:a16="http://schemas.microsoft.com/office/drawing/2014/main" val="1134440292"/>
                  </a:ext>
                </a:extLst>
              </a:tr>
              <a:tr h="482045">
                <a:tc>
                  <a:txBody>
                    <a:bodyPr/>
                    <a:lstStyle/>
                    <a:p>
                      <a:r>
                        <a:rPr lang="fr-FR" sz="2000" b="1" dirty="0"/>
                        <a:t>2023</a:t>
                      </a:r>
                    </a:p>
                  </a:txBody>
                  <a:tcPr/>
                </a:tc>
                <a:tc>
                  <a:txBody>
                    <a:bodyPr/>
                    <a:lstStyle/>
                    <a:p>
                      <a:pPr algn="ctr"/>
                      <a:r>
                        <a:rPr lang="fr-FR" sz="2000" b="1" dirty="0"/>
                        <a:t>5</a:t>
                      </a:r>
                    </a:p>
                  </a:txBody>
                  <a:tcPr/>
                </a:tc>
                <a:tc>
                  <a:txBody>
                    <a:bodyPr/>
                    <a:lstStyle/>
                    <a:p>
                      <a:pPr algn="ctr"/>
                      <a:r>
                        <a:rPr lang="fr-FR" sz="2000" b="1" dirty="0">
                          <a:solidFill>
                            <a:schemeClr val="accent6">
                              <a:lumMod val="75000"/>
                            </a:schemeClr>
                          </a:solidFill>
                        </a:rPr>
                        <a:t>6</a:t>
                      </a:r>
                    </a:p>
                  </a:txBody>
                  <a:tcPr/>
                </a:tc>
                <a:tc>
                  <a:txBody>
                    <a:bodyPr/>
                    <a:lstStyle/>
                    <a:p>
                      <a:pPr algn="ctr"/>
                      <a:r>
                        <a:rPr lang="fr-FR" sz="2000" b="1" dirty="0"/>
                        <a:t>2</a:t>
                      </a:r>
                    </a:p>
                  </a:txBody>
                  <a:tcPr/>
                </a:tc>
                <a:tc>
                  <a:txBody>
                    <a:bodyPr/>
                    <a:lstStyle/>
                    <a:p>
                      <a:pPr algn="ctr"/>
                      <a:r>
                        <a:rPr lang="fr-FR" sz="2000" b="1" dirty="0">
                          <a:solidFill>
                            <a:schemeClr val="accent6">
                              <a:lumMod val="75000"/>
                            </a:schemeClr>
                          </a:solidFill>
                        </a:rPr>
                        <a:t>3</a:t>
                      </a:r>
                    </a:p>
                  </a:txBody>
                  <a:tcPr/>
                </a:tc>
                <a:tc>
                  <a:txBody>
                    <a:bodyPr/>
                    <a:lstStyle/>
                    <a:p>
                      <a:pPr algn="ctr"/>
                      <a:endParaRPr lang="fr-FR" sz="2000" b="1" dirty="0"/>
                    </a:p>
                  </a:txBody>
                  <a:tcPr/>
                </a:tc>
                <a:tc>
                  <a:txBody>
                    <a:bodyPr/>
                    <a:lstStyle/>
                    <a:p>
                      <a:pPr algn="ctr"/>
                      <a:endParaRPr lang="fr-FR" sz="2000" b="1" dirty="0">
                        <a:solidFill>
                          <a:schemeClr val="accent6">
                            <a:lumMod val="75000"/>
                          </a:schemeClr>
                        </a:solidFill>
                      </a:endParaRPr>
                    </a:p>
                  </a:txBody>
                  <a:tcPr/>
                </a:tc>
                <a:extLst>
                  <a:ext uri="{0D108BD9-81ED-4DB2-BD59-A6C34878D82A}">
                    <a16:rowId xmlns:a16="http://schemas.microsoft.com/office/drawing/2014/main" val="187590270"/>
                  </a:ext>
                </a:extLst>
              </a:tr>
              <a:tr h="482045">
                <a:tc>
                  <a:txBody>
                    <a:bodyPr/>
                    <a:lstStyle/>
                    <a:p>
                      <a:r>
                        <a:rPr lang="fr-FR" sz="2000" b="1" dirty="0"/>
                        <a:t>2024</a:t>
                      </a:r>
                    </a:p>
                  </a:txBody>
                  <a:tcPr/>
                </a:tc>
                <a:tc>
                  <a:txBody>
                    <a:bodyPr/>
                    <a:lstStyle/>
                    <a:p>
                      <a:pPr algn="ctr"/>
                      <a:r>
                        <a:rPr lang="fr-FR" sz="2000" b="1" dirty="0"/>
                        <a:t>3</a:t>
                      </a:r>
                    </a:p>
                  </a:txBody>
                  <a:tcPr/>
                </a:tc>
                <a:tc>
                  <a:txBody>
                    <a:bodyPr/>
                    <a:lstStyle/>
                    <a:p>
                      <a:pPr algn="ctr"/>
                      <a:r>
                        <a:rPr lang="fr-FR" sz="2000" b="1" dirty="0">
                          <a:solidFill>
                            <a:schemeClr val="accent6">
                              <a:lumMod val="75000"/>
                            </a:schemeClr>
                          </a:solidFill>
                        </a:rPr>
                        <a:t>3</a:t>
                      </a:r>
                    </a:p>
                  </a:txBody>
                  <a:tcPr/>
                </a:tc>
                <a:tc>
                  <a:txBody>
                    <a:bodyPr/>
                    <a:lstStyle/>
                    <a:p>
                      <a:pPr algn="ctr"/>
                      <a:r>
                        <a:rPr lang="fr-FR" sz="2000" b="1" dirty="0"/>
                        <a:t>4</a:t>
                      </a:r>
                    </a:p>
                  </a:txBody>
                  <a:tcPr/>
                </a:tc>
                <a:tc>
                  <a:txBody>
                    <a:bodyPr/>
                    <a:lstStyle/>
                    <a:p>
                      <a:pPr algn="ctr"/>
                      <a:r>
                        <a:rPr lang="fr-FR" sz="2000" b="1" dirty="0">
                          <a:solidFill>
                            <a:schemeClr val="accent6">
                              <a:lumMod val="75000"/>
                            </a:schemeClr>
                          </a:solidFill>
                        </a:rPr>
                        <a:t>4</a:t>
                      </a:r>
                    </a:p>
                  </a:txBody>
                  <a:tcPr/>
                </a:tc>
                <a:tc>
                  <a:txBody>
                    <a:bodyPr/>
                    <a:lstStyle/>
                    <a:p>
                      <a:pPr algn="ctr"/>
                      <a:r>
                        <a:rPr lang="fr-FR" sz="2000" b="1" dirty="0"/>
                        <a:t>3</a:t>
                      </a:r>
                    </a:p>
                  </a:txBody>
                  <a:tcPr/>
                </a:tc>
                <a:tc>
                  <a:txBody>
                    <a:bodyPr/>
                    <a:lstStyle/>
                    <a:p>
                      <a:pPr algn="ctr"/>
                      <a:r>
                        <a:rPr lang="fr-FR" sz="2000" b="1" dirty="0">
                          <a:solidFill>
                            <a:schemeClr val="accent6">
                              <a:lumMod val="75000"/>
                            </a:schemeClr>
                          </a:solidFill>
                        </a:rPr>
                        <a:t>3</a:t>
                      </a:r>
                    </a:p>
                  </a:txBody>
                  <a:tcPr/>
                </a:tc>
                <a:extLst>
                  <a:ext uri="{0D108BD9-81ED-4DB2-BD59-A6C34878D82A}">
                    <a16:rowId xmlns:a16="http://schemas.microsoft.com/office/drawing/2014/main" val="264708822"/>
                  </a:ext>
                </a:extLst>
              </a:tr>
            </a:tbl>
          </a:graphicData>
        </a:graphic>
      </p:graphicFrame>
      <p:sp>
        <p:nvSpPr>
          <p:cNvPr id="3" name="ZoneTexte 2">
            <a:extLst>
              <a:ext uri="{FF2B5EF4-FFF2-40B4-BE49-F238E27FC236}">
                <a16:creationId xmlns:a16="http://schemas.microsoft.com/office/drawing/2014/main" id="{6C9AF007-0CFA-4653-9D2C-AAA6A8F43F15}"/>
              </a:ext>
            </a:extLst>
          </p:cNvPr>
          <p:cNvSpPr txBox="1"/>
          <p:nvPr/>
        </p:nvSpPr>
        <p:spPr>
          <a:xfrm>
            <a:off x="4478925" y="424374"/>
            <a:ext cx="3047053" cy="830997"/>
          </a:xfrm>
          <a:prstGeom prst="rect">
            <a:avLst/>
          </a:prstGeom>
          <a:noFill/>
        </p:spPr>
        <p:txBody>
          <a:bodyPr wrap="none" rtlCol="0">
            <a:spAutoFit/>
          </a:bodyPr>
          <a:lstStyle/>
          <a:p>
            <a:pPr algn="ctr"/>
            <a:r>
              <a:rPr lang="fr-FR" sz="2400" b="1" dirty="0"/>
              <a:t>CNU section 82</a:t>
            </a:r>
          </a:p>
          <a:p>
            <a:pPr algn="ctr"/>
            <a:r>
              <a:rPr lang="fr-FR" sz="2400" b="1" dirty="0"/>
              <a:t>Promotions – MCU-PH</a:t>
            </a:r>
          </a:p>
        </p:txBody>
      </p:sp>
    </p:spTree>
    <p:extLst>
      <p:ext uri="{BB962C8B-B14F-4D97-AF65-F5344CB8AC3E}">
        <p14:creationId xmlns:p14="http://schemas.microsoft.com/office/powerpoint/2010/main" val="1354571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4028193-665F-2FCB-CEE5-C5B87AE7A59E}"/>
              </a:ext>
            </a:extLst>
          </p:cNvPr>
          <p:cNvSpPr txBox="1"/>
          <p:nvPr/>
        </p:nvSpPr>
        <p:spPr>
          <a:xfrm>
            <a:off x="5197131" y="496519"/>
            <a:ext cx="1125629" cy="461665"/>
          </a:xfrm>
          <a:prstGeom prst="rect">
            <a:avLst/>
          </a:prstGeom>
          <a:noFill/>
        </p:spPr>
        <p:txBody>
          <a:bodyPr wrap="none" rtlCol="0">
            <a:spAutoFit/>
          </a:bodyPr>
          <a:lstStyle/>
          <a:p>
            <a:r>
              <a:rPr lang="fr-FR" sz="2400" b="1" dirty="0"/>
              <a:t>PEDR </a:t>
            </a:r>
          </a:p>
        </p:txBody>
      </p:sp>
      <p:sp>
        <p:nvSpPr>
          <p:cNvPr id="3" name="ZoneTexte 2">
            <a:extLst>
              <a:ext uri="{FF2B5EF4-FFF2-40B4-BE49-F238E27FC236}">
                <a16:creationId xmlns:a16="http://schemas.microsoft.com/office/drawing/2014/main" id="{3C9A5764-6C95-A276-4F60-FEF5E534E4D4}"/>
              </a:ext>
            </a:extLst>
          </p:cNvPr>
          <p:cNvSpPr txBox="1"/>
          <p:nvPr/>
        </p:nvSpPr>
        <p:spPr>
          <a:xfrm>
            <a:off x="819440" y="1346505"/>
            <a:ext cx="10707802" cy="2559675"/>
          </a:xfrm>
          <a:prstGeom prst="rect">
            <a:avLst/>
          </a:prstGeom>
          <a:noFill/>
        </p:spPr>
        <p:txBody>
          <a:bodyPr wrap="square" rtlCol="0">
            <a:spAutoFit/>
          </a:bodyPr>
          <a:lstStyle/>
          <a:p>
            <a:pPr>
              <a:lnSpc>
                <a:spcPct val="107000"/>
              </a:lnSpc>
              <a:spcAft>
                <a:spcPts val="800"/>
              </a:spcAft>
            </a:pPr>
            <a:r>
              <a:rPr lang="fr-FR" sz="2000" b="1" dirty="0">
                <a:effectLst/>
                <a:latin typeface="Calibri" panose="020F0502020204030204" pitchFamily="34" charset="0"/>
                <a:ea typeface="Calibri" panose="020F0502020204030204" pitchFamily="34" charset="0"/>
                <a:cs typeface="Times New Roman" panose="02020603050405020304" pitchFamily="18" charset="0"/>
              </a:rPr>
              <a:t>2023 : 25 dossiers de demandes de PEDR : 8 MCU-PH et 16 PU-PH</a:t>
            </a:r>
          </a:p>
          <a:p>
            <a:pPr marL="742950" lvl="1" indent="-285750">
              <a:lnSpc>
                <a:spcPct val="107000"/>
              </a:lnSpc>
              <a:spcAft>
                <a:spcPts val="800"/>
              </a:spcAft>
              <a:buFont typeface="Arial" panose="020B0604020202020204" pitchFamily="34" charset="0"/>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5 dossiers parmi les 20%</a:t>
            </a:r>
          </a:p>
          <a:p>
            <a:pPr marL="742950" lvl="1" indent="-285750">
              <a:lnSpc>
                <a:spcPct val="107000"/>
              </a:lnSpc>
              <a:spcAft>
                <a:spcPts val="800"/>
              </a:spcAft>
              <a:buFont typeface="Arial" panose="020B0604020202020204" pitchFamily="34" charset="0"/>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7 dossiers parmi les 30%</a:t>
            </a:r>
          </a:p>
          <a:p>
            <a:pPr marL="742950" lvl="1" indent="-285750">
              <a:lnSpc>
                <a:spcPct val="107000"/>
              </a:lnSpc>
              <a:spcAft>
                <a:spcPts val="800"/>
              </a:spcAft>
              <a:buFont typeface="Arial" panose="020B0604020202020204" pitchFamily="34" charset="0"/>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12 dossiers parmi les 50%</a:t>
            </a:r>
          </a:p>
          <a:p>
            <a:pPr>
              <a:lnSpc>
                <a:spcPct val="107000"/>
              </a:lnSpc>
              <a:spcAft>
                <a:spcPts val="800"/>
              </a:spcAft>
            </a:pPr>
            <a:endParaRPr lang="fr-FR" sz="2000" dirty="0">
              <a:latin typeface="Calibri" panose="020F0502020204030204" pitchFamily="34" charset="0"/>
              <a:ea typeface="Calibri" panose="020F0502020204030204" pitchFamily="34" charset="0"/>
              <a:cs typeface="Times New Roman" panose="02020603050405020304" pitchFamily="18" charset="0"/>
            </a:endParaRPr>
          </a:p>
          <a:p>
            <a:endParaRPr lang="en-GB" sz="2000" dirty="0"/>
          </a:p>
        </p:txBody>
      </p:sp>
      <p:sp>
        <p:nvSpPr>
          <p:cNvPr id="4" name="Rectangle 3"/>
          <p:cNvSpPr/>
          <p:nvPr/>
        </p:nvSpPr>
        <p:spPr>
          <a:xfrm>
            <a:off x="819440" y="3840409"/>
            <a:ext cx="8755383" cy="1717393"/>
          </a:xfrm>
          <a:prstGeom prst="rect">
            <a:avLst/>
          </a:prstGeom>
        </p:spPr>
        <p:txBody>
          <a:bodyPr wrap="square">
            <a:spAutoFit/>
          </a:bodyPr>
          <a:lstStyle/>
          <a:p>
            <a:pPr>
              <a:lnSpc>
                <a:spcPct val="107000"/>
              </a:lnSpc>
              <a:spcAft>
                <a:spcPts val="800"/>
              </a:spcAft>
            </a:pPr>
            <a:r>
              <a:rPr lang="fr-FR" sz="2000" b="1" dirty="0">
                <a:latin typeface="Calibri" panose="020F0502020204030204" pitchFamily="34" charset="0"/>
                <a:ea typeface="Calibri" panose="020F0502020204030204" pitchFamily="34" charset="0"/>
                <a:cs typeface="Times New Roman" panose="02020603050405020304" pitchFamily="18" charset="0"/>
              </a:rPr>
              <a:t>2024 : 23 dossiers de demandes de PEDR : 8 MCU-PH et 15 PU-PH</a:t>
            </a:r>
          </a:p>
          <a:p>
            <a:pPr marL="742950" lvl="1" indent="-285750">
              <a:lnSpc>
                <a:spcPct val="107000"/>
              </a:lnSpc>
              <a:spcAft>
                <a:spcPts val="800"/>
              </a:spcAft>
              <a:buFont typeface="Arial" panose="020B0604020202020204" pitchFamily="34" charset="0"/>
              <a:buChar char="•"/>
            </a:pPr>
            <a:r>
              <a:rPr lang="fr-FR" sz="2000" dirty="0">
                <a:latin typeface="Calibri" panose="020F0502020204030204" pitchFamily="34" charset="0"/>
                <a:ea typeface="Calibri" panose="020F0502020204030204" pitchFamily="34" charset="0"/>
                <a:cs typeface="Times New Roman" panose="02020603050405020304" pitchFamily="18" charset="0"/>
              </a:rPr>
              <a:t>5</a:t>
            </a:r>
            <a:r>
              <a:rPr lang="fr-FR" sz="2000" dirty="0">
                <a:effectLst/>
                <a:latin typeface="Calibri" panose="020F0502020204030204" pitchFamily="34" charset="0"/>
                <a:ea typeface="Calibri" panose="020F0502020204030204" pitchFamily="34" charset="0"/>
                <a:cs typeface="Times New Roman" panose="02020603050405020304" pitchFamily="18" charset="0"/>
              </a:rPr>
              <a:t> dossiers parmi les 20% (choix de placer 2 MCU sur les 5)</a:t>
            </a:r>
          </a:p>
          <a:p>
            <a:pPr marL="742950" lvl="1" indent="-285750">
              <a:lnSpc>
                <a:spcPct val="107000"/>
              </a:lnSpc>
              <a:spcAft>
                <a:spcPts val="800"/>
              </a:spcAft>
              <a:buFont typeface="Arial" panose="020B0604020202020204" pitchFamily="34" charset="0"/>
              <a:buChar char="•"/>
            </a:pPr>
            <a:r>
              <a:rPr lang="fr-FR" sz="2000" dirty="0">
                <a:latin typeface="Calibri" panose="020F0502020204030204" pitchFamily="34" charset="0"/>
                <a:ea typeface="Calibri" panose="020F0502020204030204" pitchFamily="34" charset="0"/>
                <a:cs typeface="Times New Roman" panose="02020603050405020304" pitchFamily="18" charset="0"/>
              </a:rPr>
              <a:t>7</a:t>
            </a:r>
            <a:r>
              <a:rPr lang="fr-FR" sz="2000" dirty="0">
                <a:effectLst/>
                <a:latin typeface="Calibri" panose="020F0502020204030204" pitchFamily="34" charset="0"/>
                <a:ea typeface="Calibri" panose="020F0502020204030204" pitchFamily="34" charset="0"/>
                <a:cs typeface="Times New Roman" panose="02020603050405020304" pitchFamily="18" charset="0"/>
              </a:rPr>
              <a:t> dossiers parmi les 30% (choix de placer 3 MCU sur les 7)</a:t>
            </a:r>
          </a:p>
          <a:p>
            <a:pPr marL="742950" lvl="1" indent="-285750">
              <a:lnSpc>
                <a:spcPct val="107000"/>
              </a:lnSpc>
              <a:spcAft>
                <a:spcPts val="800"/>
              </a:spcAft>
              <a:buFont typeface="Arial" panose="020B0604020202020204" pitchFamily="34" charset="0"/>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11 dossiers parmi les 50%</a:t>
            </a:r>
          </a:p>
        </p:txBody>
      </p:sp>
    </p:spTree>
    <p:extLst>
      <p:ext uri="{BB962C8B-B14F-4D97-AF65-F5344CB8AC3E}">
        <p14:creationId xmlns:p14="http://schemas.microsoft.com/office/powerpoint/2010/main" val="1444260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422" y="1650372"/>
            <a:ext cx="10368110" cy="2400657"/>
          </a:xfrm>
          <a:prstGeom prst="rect">
            <a:avLst/>
          </a:prstGeom>
        </p:spPr>
        <p:txBody>
          <a:bodyPr wrap="square">
            <a:spAutoFit/>
          </a:bodyPr>
          <a:lstStyle/>
          <a:p>
            <a:pPr algn="just">
              <a:spcAft>
                <a:spcPts val="0"/>
              </a:spcAft>
            </a:pPr>
            <a:r>
              <a:rPr lang="fr-FR" sz="1600" b="1" dirty="0">
                <a:latin typeface="Arial" panose="020B0604020202020204" pitchFamily="34" charset="0"/>
                <a:ea typeface="Times New Roman" panose="02020603050405020304" pitchFamily="18" charset="0"/>
              </a:rPr>
              <a:t>L’article 5 de l’arrêté du 29 décembre 2021</a:t>
            </a:r>
            <a:r>
              <a:rPr lang="fr-FR" sz="1600" dirty="0">
                <a:latin typeface="Arial" panose="020B0604020202020204" pitchFamily="34" charset="0"/>
                <a:ea typeface="Times New Roman" panose="02020603050405020304" pitchFamily="18" charset="0"/>
              </a:rPr>
              <a:t> prévoit que « </a:t>
            </a:r>
            <a:r>
              <a:rPr lang="fr-FR" sz="1600" i="1" dirty="0">
                <a:latin typeface="Arial" panose="020B0604020202020204" pitchFamily="34" charset="0"/>
                <a:ea typeface="Times New Roman" panose="02020603050405020304" pitchFamily="18" charset="0"/>
              </a:rPr>
              <a:t>Le candidat au concours de professeur des universités-praticien hospitalier se voit remettre une attestation permettant de reconnaître la valeur de l’établissement dans lequel la mobilité est accomplie. Cette attestation est accordée, sur la demande du candidat, par le/la président(e) de la section de CNU »</a:t>
            </a:r>
            <a:r>
              <a:rPr lang="fr-FR" sz="1600" dirty="0">
                <a:latin typeface="Arial" panose="020B0604020202020204" pitchFamily="34" charset="0"/>
                <a:ea typeface="Times New Roman" panose="02020603050405020304" pitchFamily="18" charset="0"/>
              </a:rPr>
              <a:t>.</a:t>
            </a:r>
          </a:p>
          <a:p>
            <a:pPr algn="just">
              <a:spcAft>
                <a:spcPts val="0"/>
              </a:spcAft>
            </a:pPr>
            <a:endParaRPr lang="fr-FR" sz="1600" dirty="0">
              <a:latin typeface="Arial" panose="020B0604020202020204" pitchFamily="34" charset="0"/>
              <a:ea typeface="Times New Roman" panose="02020603050405020304" pitchFamily="18" charset="0"/>
            </a:endParaRPr>
          </a:p>
          <a:p>
            <a:pPr algn="just"/>
            <a:r>
              <a:rPr lang="fr-FR" dirty="0">
                <a:solidFill>
                  <a:srgbClr val="0070C0"/>
                </a:solidFill>
              </a:rPr>
              <a:t>CNU 82 : L’attestation de mobilité est remise au candidat, sur sa demande, par le/la président(e) de la 82</a:t>
            </a:r>
            <a:r>
              <a:rPr lang="fr-FR" baseline="30000" dirty="0">
                <a:solidFill>
                  <a:srgbClr val="0070C0"/>
                </a:solidFill>
              </a:rPr>
              <a:t>ème</a:t>
            </a:r>
            <a:r>
              <a:rPr lang="fr-FR" dirty="0">
                <a:solidFill>
                  <a:srgbClr val="0070C0"/>
                </a:solidFill>
              </a:rPr>
              <a:t> section du CNU après examen du dossier de mobilité par le président aidé de membres de la 82</a:t>
            </a:r>
            <a:r>
              <a:rPr lang="fr-FR" baseline="30000" dirty="0">
                <a:solidFill>
                  <a:srgbClr val="0070C0"/>
                </a:solidFill>
              </a:rPr>
              <a:t>ème</a:t>
            </a:r>
            <a:r>
              <a:rPr lang="fr-FR" dirty="0">
                <a:solidFill>
                  <a:srgbClr val="0070C0"/>
                </a:solidFill>
              </a:rPr>
              <a:t> section, rapporteurs compétents dans le domaine.</a:t>
            </a:r>
          </a:p>
          <a:p>
            <a:pPr algn="just">
              <a:spcAft>
                <a:spcPts val="0"/>
              </a:spcAft>
            </a:pPr>
            <a:endParaRPr lang="fr-FR" sz="1600" dirty="0">
              <a:solidFill>
                <a:srgbClr val="0070C0"/>
              </a:solidFill>
              <a:latin typeface="Times New Roman" panose="02020603050405020304" pitchFamily="18" charset="0"/>
              <a:ea typeface="Times New Roman" panose="02020603050405020304" pitchFamily="18" charset="0"/>
            </a:endParaRPr>
          </a:p>
        </p:txBody>
      </p:sp>
      <p:sp>
        <p:nvSpPr>
          <p:cNvPr id="4" name="ZoneTexte 3"/>
          <p:cNvSpPr txBox="1"/>
          <p:nvPr/>
        </p:nvSpPr>
        <p:spPr>
          <a:xfrm>
            <a:off x="4862146" y="246184"/>
            <a:ext cx="1731564" cy="584775"/>
          </a:xfrm>
          <a:prstGeom prst="rect">
            <a:avLst/>
          </a:prstGeom>
          <a:noFill/>
        </p:spPr>
        <p:txBody>
          <a:bodyPr wrap="none" rtlCol="0">
            <a:spAutoFit/>
          </a:bodyPr>
          <a:lstStyle/>
          <a:p>
            <a:r>
              <a:rPr lang="fr-FR" sz="3200" b="1" dirty="0"/>
              <a:t>Mobilité</a:t>
            </a:r>
          </a:p>
        </p:txBody>
      </p:sp>
    </p:spTree>
    <p:extLst>
      <p:ext uri="{BB962C8B-B14F-4D97-AF65-F5344CB8AC3E}">
        <p14:creationId xmlns:p14="http://schemas.microsoft.com/office/powerpoint/2010/main" val="1394217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965173" y="386172"/>
            <a:ext cx="11124249" cy="5909310"/>
          </a:xfrm>
          <a:prstGeom prst="rect">
            <a:avLst/>
          </a:prstGeom>
          <a:noFill/>
        </p:spPr>
        <p:txBody>
          <a:bodyPr wrap="square" rtlCol="0">
            <a:spAutoFit/>
          </a:bodyPr>
          <a:lstStyle/>
          <a:p>
            <a:r>
              <a:rPr lang="fr-FR" b="1" dirty="0"/>
              <a:t>L’article 68 du décret du décret n° 2021-1645 du 13 décembre 2021</a:t>
            </a:r>
            <a:r>
              <a:rPr lang="fr-FR" dirty="0"/>
              <a:t> prévoit que : </a:t>
            </a:r>
            <a:r>
              <a:rPr lang="fr-FR" i="1" dirty="0"/>
              <a:t>« Pour satisfaire à l'obligation de mobilité mentionnée à l'article 61, les candidats doivent avoir exercé pendant </a:t>
            </a:r>
            <a:r>
              <a:rPr lang="fr-FR" i="1" dirty="0">
                <a:solidFill>
                  <a:srgbClr val="FF0000"/>
                </a:solidFill>
              </a:rPr>
              <a:t>un an au moins </a:t>
            </a:r>
            <a:r>
              <a:rPr lang="fr-FR" i="1" dirty="0"/>
              <a:t>des activités de soins, d'enseignement ou de recherche, en France ou à l'étranger, en dehors du centre hospitalier et universitaire dans lequel ils sont affectés ou, pour les anciens chefs de clinique des universités-assistants des hôpitaux, les anciens assistants hospitaliers universitaires et les anciens praticiens hospitaliers universitaires, dans lequel ils ont été affectés en dernier lieu ».</a:t>
            </a:r>
          </a:p>
          <a:p>
            <a:endParaRPr lang="fr-FR" dirty="0"/>
          </a:p>
          <a:p>
            <a:r>
              <a:rPr lang="fr-FR" dirty="0"/>
              <a:t>Le critère d’extériorité de la condition de mobilité prévue à l’article 68 du décret du 13 décembre</a:t>
            </a:r>
          </a:p>
          <a:p>
            <a:r>
              <a:rPr lang="fr-FR" dirty="0"/>
              <a:t>2021 est assoupli.</a:t>
            </a:r>
          </a:p>
          <a:p>
            <a:r>
              <a:rPr lang="fr-FR" dirty="0"/>
              <a:t>L’extériorité d’une activité de recherche peut être prise en compte dès lors qu’elle est exercée</a:t>
            </a:r>
          </a:p>
          <a:p>
            <a:r>
              <a:rPr lang="fr-FR" dirty="0"/>
              <a:t>en dehors du laboratoire ou du centre de recherche de rattachement de l’intéressé (non plus de</a:t>
            </a:r>
          </a:p>
          <a:p>
            <a:r>
              <a:rPr lang="fr-FR" dirty="0"/>
              <a:t>l’établissement d’enseignement supérieur dans son ensemble).</a:t>
            </a:r>
          </a:p>
          <a:p>
            <a:r>
              <a:rPr lang="fr-FR" dirty="0"/>
              <a:t>L’exercice d’une activité de recherche dans une unité mixte de recherche (UMR) différente de</a:t>
            </a:r>
          </a:p>
          <a:p>
            <a:r>
              <a:rPr lang="fr-FR" dirty="0"/>
              <a:t>l’UMR de rattachement habituelle peut satisfaire la condition de mobilité, même si cette UMR</a:t>
            </a:r>
          </a:p>
          <a:p>
            <a:r>
              <a:rPr lang="fr-FR" dirty="0"/>
              <a:t>est sous tutelle de l’établissement d’enseignement supérieur d’affectation de l’intéressé.</a:t>
            </a:r>
          </a:p>
          <a:p>
            <a:endParaRPr lang="fr-FR" dirty="0"/>
          </a:p>
          <a:p>
            <a:r>
              <a:rPr lang="fr-FR" dirty="0">
                <a:solidFill>
                  <a:srgbClr val="0070C0"/>
                </a:solidFill>
              </a:rPr>
              <a:t>CNU 82 : Cependant, la mobilité peut être effectuée dans une autre composante de la même université dès lors qu’elle correspond à une activité à temps plein différente de celle réalisée dans l’établissement d’affectation, et qu’elle est objectivée par une ou des publications convaincantes. Dans la mesure du possible, les mobilités à l’étranger sont fortement souhaitables.</a:t>
            </a:r>
          </a:p>
          <a:p>
            <a:endParaRPr lang="fr-FR" dirty="0"/>
          </a:p>
        </p:txBody>
      </p:sp>
    </p:spTree>
    <p:extLst>
      <p:ext uri="{BB962C8B-B14F-4D97-AF65-F5344CB8AC3E}">
        <p14:creationId xmlns:p14="http://schemas.microsoft.com/office/powerpoint/2010/main" val="1583872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1470" y="169039"/>
            <a:ext cx="11280530" cy="1477328"/>
          </a:xfrm>
          <a:prstGeom prst="rect">
            <a:avLst/>
          </a:prstGeom>
        </p:spPr>
        <p:txBody>
          <a:bodyPr wrap="square">
            <a:spAutoFit/>
          </a:bodyPr>
          <a:lstStyle/>
          <a:p>
            <a:r>
              <a:rPr lang="fr-FR" b="1" dirty="0"/>
              <a:t>L’article 2 de l’arrêté du 29 décembre 2021</a:t>
            </a:r>
            <a:r>
              <a:rPr lang="fr-FR" dirty="0"/>
              <a:t> prévoit que : « </a:t>
            </a:r>
            <a:r>
              <a:rPr lang="fr-FR" i="1" dirty="0"/>
              <a:t>les activités peuvent être accomplies sur </a:t>
            </a:r>
            <a:r>
              <a:rPr lang="fr-FR" i="1" u="sng" dirty="0"/>
              <a:t>plusieurs périodes</a:t>
            </a:r>
            <a:r>
              <a:rPr lang="fr-FR" i="1" dirty="0"/>
              <a:t>, à condition de correspondre au total à une année complète. En cas de fractionnement, chaque période de mobilité doit être d’une </a:t>
            </a:r>
            <a:r>
              <a:rPr lang="fr-FR" i="1" u="sng" dirty="0"/>
              <a:t>durée de trois mois au minimum</a:t>
            </a:r>
            <a:r>
              <a:rPr lang="fr-FR" i="1" dirty="0"/>
              <a:t>. Dans tous les cas, ces activités doivent être accomplies à temps plein. Les activités de soins, d’enseignement ou de recherche exercées en complément d’une activité principale ne sont pas prises en compte</a:t>
            </a:r>
            <a:r>
              <a:rPr lang="fr-FR" dirty="0"/>
              <a:t> ».</a:t>
            </a:r>
          </a:p>
        </p:txBody>
      </p:sp>
      <p:sp>
        <p:nvSpPr>
          <p:cNvPr id="3" name="Rectangle 2"/>
          <p:cNvSpPr/>
          <p:nvPr/>
        </p:nvSpPr>
        <p:spPr>
          <a:xfrm>
            <a:off x="720971" y="1764059"/>
            <a:ext cx="11471029" cy="5078313"/>
          </a:xfrm>
          <a:prstGeom prst="rect">
            <a:avLst/>
          </a:prstGeom>
        </p:spPr>
        <p:txBody>
          <a:bodyPr wrap="square">
            <a:spAutoFit/>
          </a:bodyPr>
          <a:lstStyle/>
          <a:p>
            <a:pPr algn="just">
              <a:spcAft>
                <a:spcPts val="0"/>
              </a:spcAft>
            </a:pPr>
            <a:r>
              <a:rPr lang="fr-FR" b="1" dirty="0">
                <a:latin typeface="Arial" panose="020B0604020202020204" pitchFamily="34" charset="0"/>
                <a:ea typeface="Times New Roman" panose="02020603050405020304" pitchFamily="18" charset="0"/>
              </a:rPr>
              <a:t>L’article 4 bis de l’arrêté du 15 décembre 2022</a:t>
            </a:r>
            <a:r>
              <a:rPr lang="fr-FR" dirty="0">
                <a:latin typeface="Arial" panose="020B0604020202020204" pitchFamily="34" charset="0"/>
                <a:ea typeface="Times New Roman" panose="02020603050405020304" pitchFamily="18" charset="0"/>
              </a:rPr>
              <a:t> prévoit que /</a:t>
            </a:r>
            <a:endParaRPr lang="fr-FR" dirty="0">
              <a:latin typeface="Times New Roman" panose="02020603050405020304" pitchFamily="18" charset="0"/>
              <a:ea typeface="Times New Roman" panose="02020603050405020304" pitchFamily="18" charset="0"/>
            </a:endParaRPr>
          </a:p>
          <a:p>
            <a:pPr marL="342900" lvl="0" indent="-342900" algn="just">
              <a:spcAft>
                <a:spcPts val="0"/>
              </a:spcAft>
              <a:buFont typeface="Arial" panose="020B0604020202020204" pitchFamily="34" charset="0"/>
              <a:buChar char="-"/>
            </a:pPr>
            <a:r>
              <a:rPr lang="fr-FR" b="1" i="1" dirty="0">
                <a:latin typeface="Arial" panose="020B0604020202020204" pitchFamily="34" charset="0"/>
                <a:ea typeface="Times New Roman" panose="02020603050405020304" pitchFamily="18" charset="0"/>
              </a:rPr>
              <a:t>Un diplôme de doctorat</a:t>
            </a:r>
            <a:r>
              <a:rPr lang="fr-FR" i="1" dirty="0">
                <a:latin typeface="Arial" panose="020B0604020202020204" pitchFamily="34" charset="0"/>
                <a:ea typeface="Times New Roman" panose="02020603050405020304" pitchFamily="18" charset="0"/>
              </a:rPr>
              <a:t> obtenu préalablement au deuxième cycle des études médicales, odontologiques ou pharmaceutiques peut satisfaire la condition de mobilité, sous réserve qu’une attestation du président de la section du CNU établisse que les compétences acquises pour l’obtention du diplôme de doctorat peuvent être valorisées dans le cadre d’une carrière hospitalo-universitaire.</a:t>
            </a:r>
            <a:endParaRPr lang="fr-FR" dirty="0">
              <a:latin typeface="Times New Roman" panose="02020603050405020304" pitchFamily="18" charset="0"/>
              <a:ea typeface="Times New Roman" panose="02020603050405020304" pitchFamily="18" charset="0"/>
            </a:endParaRPr>
          </a:p>
          <a:p>
            <a:pPr marL="342900" lvl="0" indent="-342900" algn="just">
              <a:spcAft>
                <a:spcPts val="0"/>
              </a:spcAft>
              <a:buFont typeface="Arial" panose="020B0604020202020204" pitchFamily="34" charset="0"/>
              <a:buChar char="-"/>
            </a:pPr>
            <a:r>
              <a:rPr lang="fr-FR" b="1" i="1" dirty="0">
                <a:latin typeface="Arial" panose="020B0604020202020204" pitchFamily="34" charset="0"/>
                <a:ea typeface="Times New Roman" panose="02020603050405020304" pitchFamily="18" charset="0"/>
              </a:rPr>
              <a:t>Un diplôme sanctionnant une formation de deuxième cycle de l’enseignement supérieur conférant le grade de master</a:t>
            </a:r>
            <a:r>
              <a:rPr lang="fr-FR" i="1" dirty="0">
                <a:latin typeface="Arial" panose="020B0604020202020204" pitchFamily="34" charset="0"/>
                <a:ea typeface="Times New Roman" panose="02020603050405020304" pitchFamily="18" charset="0"/>
              </a:rPr>
              <a:t>, obtenu préalablement au deuxième cycle des études médicales, odontologiques ou pharmaceutiques peut satisfaire la condition de mobilité à </a:t>
            </a:r>
            <a:r>
              <a:rPr lang="fr-FR" b="1" i="1" dirty="0">
                <a:latin typeface="Arial" panose="020B0604020202020204" pitchFamily="34" charset="0"/>
                <a:ea typeface="Times New Roman" panose="02020603050405020304" pitchFamily="18" charset="0"/>
              </a:rPr>
              <a:t>hauteur de six mois</a:t>
            </a:r>
            <a:r>
              <a:rPr lang="fr-FR" i="1" dirty="0">
                <a:latin typeface="Arial" panose="020B0604020202020204" pitchFamily="34" charset="0"/>
                <a:ea typeface="Times New Roman" panose="02020603050405020304" pitchFamily="18" charset="0"/>
              </a:rPr>
              <a:t> sur les douze mois requis, sous réserve qu’une attestation du/de la président(e) de la section du CNU établisse, d’une part, que la formation ayant conduit le candidat à l’obtention du diplôme concerné corresponde à un parcours type particulièrement orienté vers les métiers de la </a:t>
            </a:r>
            <a:r>
              <a:rPr lang="fr-FR" i="1">
                <a:latin typeface="Arial" panose="020B0604020202020204" pitchFamily="34" charset="0"/>
                <a:ea typeface="Times New Roman" panose="02020603050405020304" pitchFamily="18" charset="0"/>
              </a:rPr>
              <a:t>recherche ... </a:t>
            </a:r>
            <a:r>
              <a:rPr lang="fr-FR" i="1" dirty="0">
                <a:latin typeface="Arial" panose="020B0604020202020204" pitchFamily="34" charset="0"/>
                <a:ea typeface="Times New Roman" panose="02020603050405020304" pitchFamily="18" charset="0"/>
              </a:rPr>
              <a:t>et, d’autre part, que les compétences ainsi acquises peuvent être valorisées dans le cadre d’une carrière hospitalo-universitaire.</a:t>
            </a:r>
            <a:endParaRPr lang="fr-FR" dirty="0">
              <a:latin typeface="Times New Roman" panose="02020603050405020304" pitchFamily="18" charset="0"/>
              <a:ea typeface="Times New Roman" panose="02020603050405020304" pitchFamily="18" charset="0"/>
            </a:endParaRPr>
          </a:p>
          <a:p>
            <a:pPr marL="342900" lvl="0" indent="-342900" algn="just">
              <a:spcAft>
                <a:spcPts val="0"/>
              </a:spcAft>
              <a:buFont typeface="Arial" panose="020B0604020202020204" pitchFamily="34" charset="0"/>
              <a:buChar char="-"/>
            </a:pPr>
            <a:r>
              <a:rPr lang="fr-FR" i="1" dirty="0">
                <a:latin typeface="Arial" panose="020B0604020202020204" pitchFamily="34" charset="0"/>
                <a:ea typeface="Times New Roman" panose="02020603050405020304" pitchFamily="18" charset="0"/>
              </a:rPr>
              <a:t>Par dérogation aux alinéas précédents, la </a:t>
            </a:r>
            <a:r>
              <a:rPr lang="fr-FR" b="1" i="1" dirty="0">
                <a:latin typeface="Arial" panose="020B0604020202020204" pitchFamily="34" charset="0"/>
                <a:ea typeface="Times New Roman" panose="02020603050405020304" pitchFamily="18" charset="0"/>
              </a:rPr>
              <a:t>validation d’un double cursus santé-sciences sanctionné par un diplôme de master</a:t>
            </a:r>
            <a:r>
              <a:rPr lang="fr-FR" i="1" dirty="0">
                <a:latin typeface="Arial" panose="020B0604020202020204" pitchFamily="34" charset="0"/>
                <a:ea typeface="Times New Roman" panose="02020603050405020304" pitchFamily="18" charset="0"/>
              </a:rPr>
              <a:t> peut satisfaire la condition de mobilité à </a:t>
            </a:r>
            <a:r>
              <a:rPr lang="fr-FR" b="1" i="1" dirty="0">
                <a:latin typeface="Arial" panose="020B0604020202020204" pitchFamily="34" charset="0"/>
                <a:ea typeface="Times New Roman" panose="02020603050405020304" pitchFamily="18" charset="0"/>
              </a:rPr>
              <a:t>hauteur de six mois</a:t>
            </a:r>
            <a:r>
              <a:rPr lang="fr-FR" i="1" dirty="0">
                <a:latin typeface="Arial" panose="020B0604020202020204" pitchFamily="34" charset="0"/>
                <a:ea typeface="Times New Roman" panose="02020603050405020304" pitchFamily="18" charset="0"/>
              </a:rPr>
              <a:t> sur les douze mois requis, sous réserve qu’une attestation du/de la président(e) de la section du CNU établisse que les compétences acquises pour l’obtention du diplôme de master peuvent être valorisées dans le cadre d’une carrière hospitalo-universitaire. »</a:t>
            </a:r>
            <a:endParaRPr lang="fr-FR" dirty="0">
              <a:latin typeface="Times New Roman" panose="02020603050405020304" pitchFamily="18" charset="0"/>
              <a:ea typeface="Times New Roman" panose="02020603050405020304" pitchFamily="18" charset="0"/>
            </a:endParaRPr>
          </a:p>
          <a:p>
            <a:pPr algn="just">
              <a:spcAft>
                <a:spcPts val="0"/>
              </a:spcAft>
            </a:pPr>
            <a:r>
              <a:rPr lang="fr-FR" dirty="0">
                <a:latin typeface="Arial" panose="020B0604020202020204" pitchFamily="34" charset="0"/>
                <a:ea typeface="Times New Roman" panose="02020603050405020304" pitchFamily="18" charset="0"/>
              </a:rPr>
              <a:t> </a:t>
            </a:r>
            <a:endParaRPr lang="fr-FR"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5523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Une image contenant habits, personne, jeans, chaussures&#10;&#10;Description générée automatiquement">
            <a:extLst>
              <a:ext uri="{FF2B5EF4-FFF2-40B4-BE49-F238E27FC236}">
                <a16:creationId xmlns:a16="http://schemas.microsoft.com/office/drawing/2014/main" id="{3384A9D5-9F5E-2EEA-4D79-330576C91F93}"/>
              </a:ext>
            </a:extLst>
          </p:cNvPr>
          <p:cNvPicPr>
            <a:picLocks noChangeAspect="1"/>
          </p:cNvPicPr>
          <p:nvPr/>
        </p:nvPicPr>
        <p:blipFill>
          <a:blip r:embed="rId2"/>
          <a:stretch>
            <a:fillRect/>
          </a:stretch>
        </p:blipFill>
        <p:spPr>
          <a:xfrm>
            <a:off x="1979987" y="335927"/>
            <a:ext cx="8135007" cy="6101255"/>
          </a:xfrm>
          <a:prstGeom prst="rect">
            <a:avLst/>
          </a:prstGeom>
        </p:spPr>
      </p:pic>
    </p:spTree>
    <p:extLst>
      <p:ext uri="{BB962C8B-B14F-4D97-AF65-F5344CB8AC3E}">
        <p14:creationId xmlns:p14="http://schemas.microsoft.com/office/powerpoint/2010/main" val="4075100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883858" y="601338"/>
            <a:ext cx="10779163" cy="6170920"/>
          </a:xfrm>
          <a:prstGeom prst="rect">
            <a:avLst/>
          </a:prstGeom>
          <a:noFill/>
        </p:spPr>
        <p:txBody>
          <a:bodyPr wrap="square" rtlCol="0">
            <a:spAutoFit/>
          </a:bodyPr>
          <a:lstStyle/>
          <a:p>
            <a:pPr>
              <a:lnSpc>
                <a:spcPct val="150000"/>
              </a:lnSpc>
              <a:spcBef>
                <a:spcPts val="600"/>
              </a:spcBef>
            </a:pPr>
            <a:r>
              <a:rPr lang="fr-FR" sz="2000" b="1" dirty="0"/>
              <a:t>Section 80 : Personnels enseignants et hospitalier de pharmacie en sciences physico-chimiques et ingénierie appliquée à la santé</a:t>
            </a:r>
          </a:p>
          <a:p>
            <a:pPr>
              <a:lnSpc>
                <a:spcPct val="150000"/>
              </a:lnSpc>
              <a:spcBef>
                <a:spcPts val="600"/>
              </a:spcBef>
            </a:pPr>
            <a:endParaRPr lang="fr-FR" sz="2000" b="1" dirty="0"/>
          </a:p>
          <a:p>
            <a:pPr>
              <a:lnSpc>
                <a:spcPct val="150000"/>
              </a:lnSpc>
              <a:spcBef>
                <a:spcPts val="600"/>
              </a:spcBef>
            </a:pPr>
            <a:r>
              <a:rPr lang="fr-FR" sz="2000" b="1" dirty="0"/>
              <a:t>Section 81 : Personnels enseignants et hospitalier de pharmacie en sciences du médicament et autres produits de santé</a:t>
            </a:r>
          </a:p>
          <a:p>
            <a:pPr>
              <a:lnSpc>
                <a:spcPct val="150000"/>
              </a:lnSpc>
              <a:spcBef>
                <a:spcPts val="600"/>
              </a:spcBef>
            </a:pPr>
            <a:endParaRPr lang="fr-FR" sz="2000" b="1" dirty="0">
              <a:solidFill>
                <a:srgbClr val="FF0000"/>
              </a:solidFill>
              <a:ea typeface="Times New Roman" panose="02020603050405020304" pitchFamily="18" charset="0"/>
              <a:cs typeface="Times New Roman" panose="02020603050405020304" pitchFamily="18" charset="0"/>
            </a:endParaRPr>
          </a:p>
          <a:p>
            <a:pPr>
              <a:lnSpc>
                <a:spcPct val="150000"/>
              </a:lnSpc>
              <a:spcBef>
                <a:spcPts val="600"/>
              </a:spcBef>
            </a:pPr>
            <a:r>
              <a:rPr lang="x-none" sz="2000" b="1" dirty="0">
                <a:solidFill>
                  <a:srgbClr val="FF0000"/>
                </a:solidFill>
                <a:ea typeface="Times New Roman" panose="02020603050405020304" pitchFamily="18" charset="0"/>
                <a:cs typeface="Times New Roman" panose="02020603050405020304" pitchFamily="18" charset="0"/>
              </a:rPr>
              <a:t>Section 82: Personnels enseignants et hospitaliers en sciences biologiques, fondamentales et cliniques</a:t>
            </a:r>
            <a:endParaRPr lang="fr-FR" sz="2000" b="1" dirty="0">
              <a:solidFill>
                <a:srgbClr val="FF0000"/>
              </a:solidFill>
              <a:ea typeface="Times New Roman" panose="02020603050405020304" pitchFamily="18" charset="0"/>
              <a:cs typeface="Times New Roman" panose="02020603050405020304" pitchFamily="18" charset="0"/>
            </a:endParaRPr>
          </a:p>
          <a:p>
            <a:pPr>
              <a:lnSpc>
                <a:spcPct val="150000"/>
              </a:lnSpc>
              <a:spcBef>
                <a:spcPts val="600"/>
              </a:spcBef>
            </a:pPr>
            <a:endParaRPr lang="fr-FR" sz="2000" b="1" dirty="0">
              <a:solidFill>
                <a:srgbClr val="FF0000"/>
              </a:solidFill>
              <a:effectLst/>
              <a:ea typeface="Times New Roman" panose="02020603050405020304" pitchFamily="18" charset="0"/>
              <a:cs typeface="Times New Roman" panose="02020603050405020304" pitchFamily="18" charset="0"/>
            </a:endParaRPr>
          </a:p>
          <a:p>
            <a:pPr>
              <a:lnSpc>
                <a:spcPct val="150000"/>
              </a:lnSpc>
              <a:spcBef>
                <a:spcPts val="600"/>
              </a:spcBef>
            </a:pPr>
            <a:r>
              <a:rPr lang="fr-FR" sz="2000" b="1" dirty="0"/>
              <a:t>Depuis Janvier 2025 : 1 représentant des sections du CNU pharmaceutiques (sections 80, 81, 82) et de l’odontologie dans le bureau du CNU Santé (Présidente Valérie HUGO)</a:t>
            </a:r>
            <a:endParaRPr lang="fr-FR" sz="2000" b="1" dirty="0">
              <a:solidFill>
                <a:srgbClr val="FF0000"/>
              </a:solidFill>
              <a:effectLst/>
              <a:ea typeface="Times New Roman" panose="02020603050405020304" pitchFamily="18" charset="0"/>
              <a:cs typeface="Times New Roman" panose="02020603050405020304" pitchFamily="18" charset="0"/>
            </a:endParaRPr>
          </a:p>
          <a:p>
            <a:pPr>
              <a:lnSpc>
                <a:spcPct val="150000"/>
              </a:lnSpc>
              <a:spcBef>
                <a:spcPts val="600"/>
              </a:spcBef>
            </a:pPr>
            <a:endParaRPr lang="fr-FR" sz="2000" b="1" dirty="0"/>
          </a:p>
        </p:txBody>
      </p:sp>
    </p:spTree>
    <p:extLst>
      <p:ext uri="{BB962C8B-B14F-4D97-AF65-F5344CB8AC3E}">
        <p14:creationId xmlns:p14="http://schemas.microsoft.com/office/powerpoint/2010/main" val="3366102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41021328"/>
              </p:ext>
            </p:extLst>
          </p:nvPr>
        </p:nvGraphicFramePr>
        <p:xfrm>
          <a:off x="445995" y="2320"/>
          <a:ext cx="9882553" cy="6855680"/>
        </p:xfrm>
        <a:graphic>
          <a:graphicData uri="http://schemas.openxmlformats.org/drawingml/2006/table">
            <a:tbl>
              <a:tblPr>
                <a:tableStyleId>{5C22544A-7EE6-4342-B048-85BDC9FD1C3A}</a:tableStyleId>
              </a:tblPr>
              <a:tblGrid>
                <a:gridCol w="1995656">
                  <a:extLst>
                    <a:ext uri="{9D8B030D-6E8A-4147-A177-3AD203B41FA5}">
                      <a16:colId xmlns:a16="http://schemas.microsoft.com/office/drawing/2014/main" val="2697996108"/>
                    </a:ext>
                  </a:extLst>
                </a:gridCol>
                <a:gridCol w="1837724">
                  <a:extLst>
                    <a:ext uri="{9D8B030D-6E8A-4147-A177-3AD203B41FA5}">
                      <a16:colId xmlns:a16="http://schemas.microsoft.com/office/drawing/2014/main" val="3686111762"/>
                    </a:ext>
                  </a:extLst>
                </a:gridCol>
                <a:gridCol w="1799439">
                  <a:extLst>
                    <a:ext uri="{9D8B030D-6E8A-4147-A177-3AD203B41FA5}">
                      <a16:colId xmlns:a16="http://schemas.microsoft.com/office/drawing/2014/main" val="1717618410"/>
                    </a:ext>
                  </a:extLst>
                </a:gridCol>
                <a:gridCol w="2124867">
                  <a:extLst>
                    <a:ext uri="{9D8B030D-6E8A-4147-A177-3AD203B41FA5}">
                      <a16:colId xmlns:a16="http://schemas.microsoft.com/office/drawing/2014/main" val="1885686242"/>
                    </a:ext>
                  </a:extLst>
                </a:gridCol>
                <a:gridCol w="2124867">
                  <a:extLst>
                    <a:ext uri="{9D8B030D-6E8A-4147-A177-3AD203B41FA5}">
                      <a16:colId xmlns:a16="http://schemas.microsoft.com/office/drawing/2014/main" val="1704546808"/>
                    </a:ext>
                  </a:extLst>
                </a:gridCol>
              </a:tblGrid>
              <a:tr h="339705">
                <a:tc>
                  <a:txBody>
                    <a:bodyPr/>
                    <a:lstStyle/>
                    <a:p>
                      <a:pPr algn="ctr" fontAlgn="ctr"/>
                      <a:r>
                        <a:rPr lang="fr-FR" sz="1400" b="1" u="none" strike="noStrike" dirty="0">
                          <a:solidFill>
                            <a:schemeClr val="bg1"/>
                          </a:solidFill>
                          <a:effectLst/>
                        </a:rPr>
                        <a:t>CORPS</a:t>
                      </a:r>
                      <a:endParaRPr lang="fr-FR" sz="1400" b="1" i="0" u="none" strike="noStrike" dirty="0">
                        <a:solidFill>
                          <a:schemeClr val="bg1"/>
                        </a:solidFill>
                        <a:effectLst/>
                        <a:latin typeface="Times New Roman" panose="02020603050405020304" pitchFamily="18" charset="0"/>
                      </a:endParaRPr>
                    </a:p>
                  </a:txBody>
                  <a:tcPr marL="4847" marR="4847" marT="4847" marB="0" anchor="ctr">
                    <a:solidFill>
                      <a:schemeClr val="accent1">
                        <a:lumMod val="75000"/>
                      </a:schemeClr>
                    </a:solidFill>
                  </a:tcPr>
                </a:tc>
                <a:tc>
                  <a:txBody>
                    <a:bodyPr/>
                    <a:lstStyle/>
                    <a:p>
                      <a:pPr algn="ctr" fontAlgn="ctr"/>
                      <a:r>
                        <a:rPr lang="fr-FR" sz="1400" b="1" u="none" strike="noStrike" dirty="0">
                          <a:solidFill>
                            <a:schemeClr val="bg1"/>
                          </a:solidFill>
                          <a:effectLst/>
                        </a:rPr>
                        <a:t>NOM</a:t>
                      </a:r>
                      <a:endParaRPr lang="fr-FR" sz="1400" b="1" i="0" u="none" strike="noStrike" dirty="0">
                        <a:solidFill>
                          <a:schemeClr val="bg1"/>
                        </a:solidFill>
                        <a:effectLst/>
                        <a:latin typeface="Times New Roman" panose="02020603050405020304" pitchFamily="18" charset="0"/>
                      </a:endParaRPr>
                    </a:p>
                  </a:txBody>
                  <a:tcPr marL="4847" marR="4847" marT="4847" marB="0" anchor="ctr">
                    <a:solidFill>
                      <a:schemeClr val="accent1">
                        <a:lumMod val="75000"/>
                      </a:schemeClr>
                    </a:solidFill>
                  </a:tcPr>
                </a:tc>
                <a:tc>
                  <a:txBody>
                    <a:bodyPr/>
                    <a:lstStyle/>
                    <a:p>
                      <a:pPr algn="ctr" fontAlgn="ctr"/>
                      <a:r>
                        <a:rPr lang="fr-FR" sz="1400" b="1" u="none" strike="noStrike" dirty="0">
                          <a:solidFill>
                            <a:schemeClr val="bg1"/>
                          </a:solidFill>
                          <a:effectLst/>
                        </a:rPr>
                        <a:t>PRENOM</a:t>
                      </a:r>
                      <a:endParaRPr lang="fr-FR" sz="1400" b="1" i="0" u="none" strike="noStrike" dirty="0">
                        <a:solidFill>
                          <a:schemeClr val="bg1"/>
                        </a:solidFill>
                        <a:effectLst/>
                        <a:latin typeface="Times New Roman" panose="02020603050405020304" pitchFamily="18" charset="0"/>
                      </a:endParaRPr>
                    </a:p>
                  </a:txBody>
                  <a:tcPr marL="4847" marR="4847" marT="4847" marB="0" anchor="ctr">
                    <a:solidFill>
                      <a:schemeClr val="accent1">
                        <a:lumMod val="75000"/>
                      </a:schemeClr>
                    </a:solidFill>
                  </a:tcPr>
                </a:tc>
                <a:tc>
                  <a:txBody>
                    <a:bodyPr/>
                    <a:lstStyle/>
                    <a:p>
                      <a:pPr algn="ctr" fontAlgn="ctr"/>
                      <a:r>
                        <a:rPr lang="fr-FR" sz="1400" b="1" u="none" strike="noStrike" dirty="0">
                          <a:solidFill>
                            <a:schemeClr val="bg1"/>
                          </a:solidFill>
                          <a:effectLst/>
                        </a:rPr>
                        <a:t>ETABLISSEMENT</a:t>
                      </a:r>
                      <a:endParaRPr lang="fr-FR" sz="1400" b="1" i="0" u="none" strike="noStrike" dirty="0">
                        <a:solidFill>
                          <a:schemeClr val="bg1"/>
                        </a:solidFill>
                        <a:effectLst/>
                        <a:latin typeface="Times New Roman" panose="02020603050405020304" pitchFamily="18" charset="0"/>
                      </a:endParaRPr>
                    </a:p>
                  </a:txBody>
                  <a:tcPr marL="4847" marR="4847" marT="4847" marB="0" anchor="ctr">
                    <a:solidFill>
                      <a:schemeClr val="accent1">
                        <a:lumMod val="75000"/>
                      </a:schemeClr>
                    </a:solidFill>
                  </a:tcPr>
                </a:tc>
                <a:tc>
                  <a:txBody>
                    <a:bodyPr/>
                    <a:lstStyle/>
                    <a:p>
                      <a:pPr algn="ctr" fontAlgn="ctr"/>
                      <a:r>
                        <a:rPr lang="fr-FR" sz="1400" b="1" u="none" strike="noStrike" dirty="0">
                          <a:solidFill>
                            <a:schemeClr val="bg1"/>
                          </a:solidFill>
                          <a:effectLst/>
                        </a:rPr>
                        <a:t>SPECIALITE</a:t>
                      </a:r>
                      <a:endParaRPr lang="fr-FR" sz="1400" b="1" i="0" u="none" strike="noStrike" dirty="0">
                        <a:solidFill>
                          <a:schemeClr val="bg1"/>
                        </a:solidFill>
                        <a:effectLst/>
                        <a:latin typeface="Times New Roman" panose="02020603050405020304" pitchFamily="18" charset="0"/>
                      </a:endParaRPr>
                    </a:p>
                  </a:txBody>
                  <a:tcPr marL="4847" marR="4847" marT="4847" marB="0" anchor="ctr">
                    <a:solidFill>
                      <a:schemeClr val="accent1">
                        <a:lumMod val="75000"/>
                      </a:schemeClr>
                    </a:solidFill>
                  </a:tcPr>
                </a:tc>
                <a:extLst>
                  <a:ext uri="{0D108BD9-81ED-4DB2-BD59-A6C34878D82A}">
                    <a16:rowId xmlns:a16="http://schemas.microsoft.com/office/drawing/2014/main" val="1617307871"/>
                  </a:ext>
                </a:extLst>
              </a:tr>
              <a:tr h="331213">
                <a:tc>
                  <a:txBody>
                    <a:bodyPr/>
                    <a:lstStyle/>
                    <a:p>
                      <a:pPr algn="ctr" fontAlgn="ctr"/>
                      <a:r>
                        <a:rPr lang="fr-FR" sz="1400" b="1" u="none" strike="noStrike" dirty="0">
                          <a:effectLst/>
                        </a:rPr>
                        <a:t>MCU-PH</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dirty="0">
                          <a:effectLst/>
                        </a:rPr>
                        <a:t>BERMONT</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dirty="0">
                          <a:effectLst/>
                        </a:rPr>
                        <a:t>LAURENT</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dirty="0">
                          <a:effectLst/>
                        </a:rPr>
                        <a:t>BESANCON</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dirty="0">
                          <a:effectLst/>
                        </a:rPr>
                        <a:t>Biochimie</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extLst>
                  <a:ext uri="{0D108BD9-81ED-4DB2-BD59-A6C34878D82A}">
                    <a16:rowId xmlns:a16="http://schemas.microsoft.com/office/drawing/2014/main" val="1153353020"/>
                  </a:ext>
                </a:extLst>
              </a:tr>
              <a:tr h="331213">
                <a:tc>
                  <a:txBody>
                    <a:bodyPr/>
                    <a:lstStyle/>
                    <a:p>
                      <a:pPr algn="ctr" fontAlgn="ctr"/>
                      <a:r>
                        <a:rPr lang="fr-FR" sz="1400" b="1" u="none" strike="noStrike">
                          <a:effectLst/>
                        </a:rPr>
                        <a:t>PU-PH</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BONNEFONT ROUSSELOT</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DOMINIQUE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UNIVERSITE PARIS CITE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dirty="0">
                          <a:effectLst/>
                        </a:rPr>
                        <a:t>Biochimie</a:t>
                      </a:r>
                      <a:endParaRPr lang="fr-FR" sz="1400" b="1" i="0" u="none" strike="noStrike" dirty="0">
                        <a:solidFill>
                          <a:srgbClr val="000000"/>
                        </a:solidFill>
                        <a:effectLst/>
                        <a:latin typeface="Times New Roman" panose="02020603050405020304" pitchFamily="18" charset="0"/>
                      </a:endParaRPr>
                    </a:p>
                  </a:txBody>
                  <a:tcPr marL="4847" marR="4847" marT="4847" marB="0" anchor="ctr"/>
                </a:tc>
                <a:extLst>
                  <a:ext uri="{0D108BD9-81ED-4DB2-BD59-A6C34878D82A}">
                    <a16:rowId xmlns:a16="http://schemas.microsoft.com/office/drawing/2014/main" val="2341253150"/>
                  </a:ext>
                </a:extLst>
              </a:tr>
              <a:tr h="331213">
                <a:tc>
                  <a:txBody>
                    <a:bodyPr/>
                    <a:lstStyle/>
                    <a:p>
                      <a:pPr algn="ctr" fontAlgn="ctr"/>
                      <a:r>
                        <a:rPr lang="fr-FR" sz="1400" b="1" u="none" strike="noStrike">
                          <a:effectLst/>
                        </a:rPr>
                        <a:t>MCU-PH</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BOURGEOIS NICOLAOS</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Nadège</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PARIS SACLAY</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dirty="0">
                          <a:effectLst/>
                        </a:rPr>
                        <a:t>Bactériologie</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extLst>
                  <a:ext uri="{0D108BD9-81ED-4DB2-BD59-A6C34878D82A}">
                    <a16:rowId xmlns:a16="http://schemas.microsoft.com/office/drawing/2014/main" val="3575769428"/>
                  </a:ext>
                </a:extLst>
              </a:tr>
              <a:tr h="331213">
                <a:tc>
                  <a:txBody>
                    <a:bodyPr/>
                    <a:lstStyle/>
                    <a:p>
                      <a:pPr algn="ctr" fontAlgn="ctr"/>
                      <a:r>
                        <a:rPr lang="fr-FR" sz="1400" b="1" u="none" strike="noStrike">
                          <a:effectLst/>
                        </a:rPr>
                        <a:t>MCU-PH </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BOUVIER</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SYLVIE</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MONTPELLIER </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dirty="0">
                          <a:solidFill>
                            <a:srgbClr val="FF0000"/>
                          </a:solidFill>
                          <a:effectLst/>
                        </a:rPr>
                        <a:t>Hématologie</a:t>
                      </a:r>
                      <a:r>
                        <a:rPr lang="fr-FR" sz="1400" b="1" u="none" strike="noStrike" dirty="0">
                          <a:effectLst/>
                        </a:rPr>
                        <a:t> </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extLst>
                  <a:ext uri="{0D108BD9-81ED-4DB2-BD59-A6C34878D82A}">
                    <a16:rowId xmlns:a16="http://schemas.microsoft.com/office/drawing/2014/main" val="3876806164"/>
                  </a:ext>
                </a:extLst>
              </a:tr>
              <a:tr h="353860">
                <a:tc>
                  <a:txBody>
                    <a:bodyPr/>
                    <a:lstStyle/>
                    <a:p>
                      <a:pPr algn="ctr" fontAlgn="ctr"/>
                      <a:r>
                        <a:rPr lang="fr-FR" sz="1400" b="1" u="none" strike="noStrike">
                          <a:effectLst/>
                        </a:rPr>
                        <a:t>MCU-PH</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BRIS</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Céline</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ANGERS</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dirty="0">
                          <a:effectLst/>
                        </a:rPr>
                        <a:t>Génétique</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extLst>
                  <a:ext uri="{0D108BD9-81ED-4DB2-BD59-A6C34878D82A}">
                    <a16:rowId xmlns:a16="http://schemas.microsoft.com/office/drawing/2014/main" val="2046920944"/>
                  </a:ext>
                </a:extLst>
              </a:tr>
              <a:tr h="331213">
                <a:tc>
                  <a:txBody>
                    <a:bodyPr/>
                    <a:lstStyle/>
                    <a:p>
                      <a:pPr algn="ctr" fontAlgn="ctr"/>
                      <a:r>
                        <a:rPr lang="fr-FR" sz="1400" b="1" u="none" strike="noStrike">
                          <a:effectLst/>
                        </a:rPr>
                        <a:t>PU-PH</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FAVENNEC</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LOÏC</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ROUEN</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dirty="0">
                          <a:effectLst/>
                        </a:rPr>
                        <a:t>Parasitologie</a:t>
                      </a:r>
                      <a:endParaRPr lang="fr-FR" sz="1400" b="1" i="0" u="none" strike="noStrike" dirty="0">
                        <a:solidFill>
                          <a:srgbClr val="000000"/>
                        </a:solidFill>
                        <a:effectLst/>
                        <a:latin typeface="Times New Roman" panose="02020603050405020304" pitchFamily="18" charset="0"/>
                      </a:endParaRPr>
                    </a:p>
                  </a:txBody>
                  <a:tcPr marL="4847" marR="4847" marT="4847" marB="0" anchor="ctr"/>
                </a:tc>
                <a:extLst>
                  <a:ext uri="{0D108BD9-81ED-4DB2-BD59-A6C34878D82A}">
                    <a16:rowId xmlns:a16="http://schemas.microsoft.com/office/drawing/2014/main" val="3395599430"/>
                  </a:ext>
                </a:extLst>
              </a:tr>
              <a:tr h="331213">
                <a:tc>
                  <a:txBody>
                    <a:bodyPr/>
                    <a:lstStyle/>
                    <a:p>
                      <a:pPr algn="ctr" fontAlgn="ctr"/>
                      <a:r>
                        <a:rPr lang="fr-FR" sz="1400" b="1" u="none" strike="noStrike" dirty="0">
                          <a:effectLst/>
                        </a:rPr>
                        <a:t>MCU-PH               </a:t>
                      </a:r>
                    </a:p>
                    <a:p>
                      <a:pPr algn="ctr" fontAlgn="ctr"/>
                      <a:r>
                        <a:rPr lang="fr-FR" sz="1400" b="1" u="none" strike="noStrike" dirty="0">
                          <a:effectLst/>
                        </a:rPr>
                        <a:t>2ème Vice-Présidente</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FROBERT</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EMILIE</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LYON</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dirty="0">
                          <a:effectLst/>
                        </a:rPr>
                        <a:t>Virologie</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extLst>
                  <a:ext uri="{0D108BD9-81ED-4DB2-BD59-A6C34878D82A}">
                    <a16:rowId xmlns:a16="http://schemas.microsoft.com/office/drawing/2014/main" val="3362959172"/>
                  </a:ext>
                </a:extLst>
              </a:tr>
              <a:tr h="331213">
                <a:tc>
                  <a:txBody>
                    <a:bodyPr/>
                    <a:lstStyle/>
                    <a:p>
                      <a:pPr algn="ctr" fontAlgn="ctr"/>
                      <a:r>
                        <a:rPr lang="fr-FR" sz="1400" b="1" u="none" strike="noStrike">
                          <a:effectLst/>
                        </a:rPr>
                        <a:t>PU-PH</a:t>
                      </a:r>
                      <a:br>
                        <a:rPr lang="fr-FR" sz="1400" b="1" u="none" strike="noStrike">
                          <a:effectLst/>
                        </a:rPr>
                      </a:br>
                      <a:r>
                        <a:rPr lang="fr-FR" sz="1400" b="1" u="none" strike="noStrike">
                          <a:effectLst/>
                        </a:rPr>
                        <a:t>Présidente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dirty="0">
                          <a:effectLst/>
                        </a:rPr>
                        <a:t>GAUSSEM*</a:t>
                      </a:r>
                      <a:endParaRPr lang="fr-FR" sz="1400" b="1" i="0" u="none" strike="noStrike" dirty="0">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PASCALE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UNIVERSITE PARIS CITE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dirty="0">
                          <a:solidFill>
                            <a:srgbClr val="FF0000"/>
                          </a:solidFill>
                          <a:effectLst/>
                        </a:rPr>
                        <a:t>Hématologie </a:t>
                      </a:r>
                      <a:endParaRPr lang="fr-FR" sz="1400" b="1" i="0" u="none" strike="noStrike" dirty="0">
                        <a:solidFill>
                          <a:srgbClr val="FF0000"/>
                        </a:solidFill>
                        <a:effectLst/>
                        <a:latin typeface="Times New Roman" panose="02020603050405020304" pitchFamily="18" charset="0"/>
                      </a:endParaRPr>
                    </a:p>
                  </a:txBody>
                  <a:tcPr marL="4847" marR="4847" marT="4847" marB="0" anchor="ctr"/>
                </a:tc>
                <a:extLst>
                  <a:ext uri="{0D108BD9-81ED-4DB2-BD59-A6C34878D82A}">
                    <a16:rowId xmlns:a16="http://schemas.microsoft.com/office/drawing/2014/main" val="2521517477"/>
                  </a:ext>
                </a:extLst>
              </a:tr>
              <a:tr h="331213">
                <a:tc>
                  <a:txBody>
                    <a:bodyPr/>
                    <a:lstStyle/>
                    <a:p>
                      <a:pPr algn="ctr" fontAlgn="ctr"/>
                      <a:r>
                        <a:rPr lang="fr-FR" sz="1400" b="1" u="none" strike="noStrike">
                          <a:effectLst/>
                        </a:rPr>
                        <a:t>MCU-PH</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GLEIZES</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AUDE</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PARIS SACLAY</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dirty="0">
                          <a:effectLst/>
                        </a:rPr>
                        <a:t>Immunologie</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extLst>
                  <a:ext uri="{0D108BD9-81ED-4DB2-BD59-A6C34878D82A}">
                    <a16:rowId xmlns:a16="http://schemas.microsoft.com/office/drawing/2014/main" val="168687889"/>
                  </a:ext>
                </a:extLst>
              </a:tr>
              <a:tr h="360937">
                <a:tc>
                  <a:txBody>
                    <a:bodyPr/>
                    <a:lstStyle/>
                    <a:p>
                      <a:pPr algn="ctr" fontAlgn="ctr"/>
                      <a:r>
                        <a:rPr lang="fr-FR" sz="1400" b="1" u="none" strike="noStrike">
                          <a:effectLst/>
                        </a:rPr>
                        <a:t>MCU-PH</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IMBARD</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Apolline</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PARIS SACLAY</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dirty="0">
                          <a:effectLst/>
                        </a:rPr>
                        <a:t>Biochimie</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extLst>
                  <a:ext uri="{0D108BD9-81ED-4DB2-BD59-A6C34878D82A}">
                    <a16:rowId xmlns:a16="http://schemas.microsoft.com/office/drawing/2014/main" val="4262053594"/>
                  </a:ext>
                </a:extLst>
              </a:tr>
              <a:tr h="331213">
                <a:tc>
                  <a:txBody>
                    <a:bodyPr/>
                    <a:lstStyle/>
                    <a:p>
                      <a:pPr algn="ctr" fontAlgn="ctr"/>
                      <a:r>
                        <a:rPr lang="fr-FR" sz="1400" b="1" u="none" strike="noStrike">
                          <a:effectLst/>
                        </a:rPr>
                        <a:t>PU-PH</a:t>
                      </a:r>
                      <a:br>
                        <a:rPr lang="fr-FR" sz="1400" b="1" u="none" strike="noStrike">
                          <a:effectLst/>
                        </a:rPr>
                      </a:br>
                      <a:r>
                        <a:rPr lang="fr-FR" sz="1400" b="1" u="none" strike="noStrike">
                          <a:effectLst/>
                        </a:rPr>
                        <a:t>1èr Vice-Président</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KAMEL</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SAID</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AMIENS</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Biochimie</a:t>
                      </a:r>
                      <a:endParaRPr lang="fr-FR" sz="1400" b="1" i="0" u="none" strike="noStrike">
                        <a:solidFill>
                          <a:srgbClr val="000000"/>
                        </a:solidFill>
                        <a:effectLst/>
                        <a:latin typeface="Times New Roman" panose="02020603050405020304" pitchFamily="18" charset="0"/>
                      </a:endParaRPr>
                    </a:p>
                  </a:txBody>
                  <a:tcPr marL="4847" marR="4847" marT="4847" marB="0" anchor="ctr"/>
                </a:tc>
                <a:extLst>
                  <a:ext uri="{0D108BD9-81ED-4DB2-BD59-A6C34878D82A}">
                    <a16:rowId xmlns:a16="http://schemas.microsoft.com/office/drawing/2014/main" val="18341123"/>
                  </a:ext>
                </a:extLst>
              </a:tr>
              <a:tr h="331213">
                <a:tc>
                  <a:txBody>
                    <a:bodyPr/>
                    <a:lstStyle/>
                    <a:p>
                      <a:pPr algn="ctr" fontAlgn="ctr"/>
                      <a:r>
                        <a:rPr lang="fr-FR" sz="1400" b="1" u="none" strike="noStrike">
                          <a:effectLst/>
                        </a:rPr>
                        <a:t>PU-PH</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LANOTTE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PHILIPPE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TOURS</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Bactériologie</a:t>
                      </a:r>
                      <a:endParaRPr lang="fr-FR" sz="1400" b="1" i="0" u="none" strike="noStrike">
                        <a:solidFill>
                          <a:srgbClr val="000000"/>
                        </a:solidFill>
                        <a:effectLst/>
                        <a:latin typeface="Times New Roman" panose="02020603050405020304" pitchFamily="18" charset="0"/>
                      </a:endParaRPr>
                    </a:p>
                  </a:txBody>
                  <a:tcPr marL="4847" marR="4847" marT="4847" marB="0" anchor="ctr"/>
                </a:tc>
                <a:extLst>
                  <a:ext uri="{0D108BD9-81ED-4DB2-BD59-A6C34878D82A}">
                    <a16:rowId xmlns:a16="http://schemas.microsoft.com/office/drawing/2014/main" val="1807513437"/>
                  </a:ext>
                </a:extLst>
              </a:tr>
              <a:tr h="331213">
                <a:tc>
                  <a:txBody>
                    <a:bodyPr/>
                    <a:lstStyle/>
                    <a:p>
                      <a:pPr algn="ctr" fontAlgn="ctr"/>
                      <a:r>
                        <a:rPr lang="fr-FR" sz="1400" b="1" u="none" strike="noStrike">
                          <a:effectLst/>
                        </a:rPr>
                        <a:t>PU-PH</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dirty="0">
                          <a:effectLst/>
                        </a:rPr>
                        <a:t>MARCILLE IMBERT*</a:t>
                      </a:r>
                      <a:endParaRPr lang="fr-FR" sz="1400" b="1" i="0" u="none" strike="noStrike" dirty="0">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BERTHE MARIE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NANTES</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Virologie</a:t>
                      </a:r>
                      <a:endParaRPr lang="fr-FR" sz="1400" b="1" i="0" u="none" strike="noStrike">
                        <a:solidFill>
                          <a:srgbClr val="000000"/>
                        </a:solidFill>
                        <a:effectLst/>
                        <a:latin typeface="Times New Roman" panose="02020603050405020304" pitchFamily="18" charset="0"/>
                      </a:endParaRPr>
                    </a:p>
                  </a:txBody>
                  <a:tcPr marL="4847" marR="4847" marT="4847" marB="0" anchor="ctr"/>
                </a:tc>
                <a:extLst>
                  <a:ext uri="{0D108BD9-81ED-4DB2-BD59-A6C34878D82A}">
                    <a16:rowId xmlns:a16="http://schemas.microsoft.com/office/drawing/2014/main" val="759088962"/>
                  </a:ext>
                </a:extLst>
              </a:tr>
              <a:tr h="331213">
                <a:tc>
                  <a:txBody>
                    <a:bodyPr/>
                    <a:lstStyle/>
                    <a:p>
                      <a:pPr algn="ctr" fontAlgn="ctr"/>
                      <a:r>
                        <a:rPr lang="fr-FR" sz="1400" b="1" u="none" strike="noStrike">
                          <a:effectLst/>
                        </a:rPr>
                        <a:t>MCU-PH</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MENARD</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Guillaume</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a:effectLst/>
                        </a:rPr>
                        <a:t>RENNES</a:t>
                      </a:r>
                      <a:endParaRPr lang="fr-FR" sz="1400" b="1" i="0" u="none" strike="noStrike">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tc>
                  <a:txBody>
                    <a:bodyPr/>
                    <a:lstStyle/>
                    <a:p>
                      <a:pPr algn="ctr" fontAlgn="ctr"/>
                      <a:r>
                        <a:rPr lang="fr-FR" sz="1400" b="1" u="none" strike="noStrike" dirty="0">
                          <a:effectLst/>
                        </a:rPr>
                        <a:t>Hygiène H/ Bactériologie</a:t>
                      </a:r>
                      <a:endParaRPr lang="fr-FR" sz="1400" b="1" i="0" u="none" strike="noStrike" dirty="0">
                        <a:solidFill>
                          <a:srgbClr val="000000"/>
                        </a:solidFill>
                        <a:effectLst/>
                        <a:latin typeface="Times New Roman" panose="02020603050405020304" pitchFamily="18" charset="0"/>
                      </a:endParaRPr>
                    </a:p>
                  </a:txBody>
                  <a:tcPr marL="4847" marR="4847" marT="4847" marB="0" anchor="ctr">
                    <a:solidFill>
                      <a:schemeClr val="accent6">
                        <a:lumMod val="20000"/>
                        <a:lumOff val="80000"/>
                      </a:schemeClr>
                    </a:solidFill>
                  </a:tcPr>
                </a:tc>
                <a:extLst>
                  <a:ext uri="{0D108BD9-81ED-4DB2-BD59-A6C34878D82A}">
                    <a16:rowId xmlns:a16="http://schemas.microsoft.com/office/drawing/2014/main" val="1598828196"/>
                  </a:ext>
                </a:extLst>
              </a:tr>
              <a:tr h="331213">
                <a:tc>
                  <a:txBody>
                    <a:bodyPr/>
                    <a:lstStyle/>
                    <a:p>
                      <a:pPr algn="ctr" fontAlgn="ctr"/>
                      <a:r>
                        <a:rPr lang="fr-FR" sz="1400" b="1" u="none" strike="noStrike">
                          <a:effectLst/>
                        </a:rPr>
                        <a:t>PU-PH</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PASMANT</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ERIC</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UNIVERSITE PARIS CITE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Génétique</a:t>
                      </a:r>
                      <a:endParaRPr lang="fr-FR" sz="1400" b="1" i="0" u="none" strike="noStrike">
                        <a:solidFill>
                          <a:srgbClr val="000000"/>
                        </a:solidFill>
                        <a:effectLst/>
                        <a:latin typeface="Times New Roman" panose="02020603050405020304" pitchFamily="18" charset="0"/>
                      </a:endParaRPr>
                    </a:p>
                  </a:txBody>
                  <a:tcPr marL="4847" marR="4847" marT="4847" marB="0" anchor="ctr"/>
                </a:tc>
                <a:extLst>
                  <a:ext uri="{0D108BD9-81ED-4DB2-BD59-A6C34878D82A}">
                    <a16:rowId xmlns:a16="http://schemas.microsoft.com/office/drawing/2014/main" val="2914855350"/>
                  </a:ext>
                </a:extLst>
              </a:tr>
              <a:tr h="331213">
                <a:tc>
                  <a:txBody>
                    <a:bodyPr/>
                    <a:lstStyle/>
                    <a:p>
                      <a:pPr algn="ctr" fontAlgn="ctr"/>
                      <a:r>
                        <a:rPr lang="fr-FR" sz="1400" b="1" u="none" strike="noStrike">
                          <a:effectLst/>
                        </a:rPr>
                        <a:t>PU-PH</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ROUZAIRE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PAUL</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CLERMONT AUVERGNE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Immunologie</a:t>
                      </a:r>
                      <a:endParaRPr lang="fr-FR" sz="1400" b="1" i="0" u="none" strike="noStrike">
                        <a:solidFill>
                          <a:srgbClr val="000000"/>
                        </a:solidFill>
                        <a:effectLst/>
                        <a:latin typeface="Times New Roman" panose="02020603050405020304" pitchFamily="18" charset="0"/>
                      </a:endParaRPr>
                    </a:p>
                  </a:txBody>
                  <a:tcPr marL="4847" marR="4847" marT="4847" marB="0" anchor="ctr"/>
                </a:tc>
                <a:extLst>
                  <a:ext uri="{0D108BD9-81ED-4DB2-BD59-A6C34878D82A}">
                    <a16:rowId xmlns:a16="http://schemas.microsoft.com/office/drawing/2014/main" val="1833602698"/>
                  </a:ext>
                </a:extLst>
              </a:tr>
              <a:tr h="331213">
                <a:tc>
                  <a:txBody>
                    <a:bodyPr/>
                    <a:lstStyle/>
                    <a:p>
                      <a:pPr algn="ctr" fontAlgn="ctr"/>
                      <a:r>
                        <a:rPr lang="fr-FR" sz="1400" b="1" u="none" strike="noStrike">
                          <a:effectLst/>
                        </a:rPr>
                        <a:t>PU-PH</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SABATIER</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FLORENCE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AIX MARSEILLE</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dirty="0">
                          <a:solidFill>
                            <a:srgbClr val="FF0000"/>
                          </a:solidFill>
                          <a:effectLst/>
                        </a:rPr>
                        <a:t>Biothérapies</a:t>
                      </a:r>
                      <a:endParaRPr lang="fr-FR" sz="1400" b="1" i="0" u="none" strike="noStrike" dirty="0">
                        <a:solidFill>
                          <a:srgbClr val="FF0000"/>
                        </a:solidFill>
                        <a:effectLst/>
                        <a:latin typeface="Times New Roman" panose="02020603050405020304" pitchFamily="18" charset="0"/>
                      </a:endParaRPr>
                    </a:p>
                  </a:txBody>
                  <a:tcPr marL="4847" marR="4847" marT="4847" marB="0" anchor="ctr"/>
                </a:tc>
                <a:extLst>
                  <a:ext uri="{0D108BD9-81ED-4DB2-BD59-A6C34878D82A}">
                    <a16:rowId xmlns:a16="http://schemas.microsoft.com/office/drawing/2014/main" val="1663183090"/>
                  </a:ext>
                </a:extLst>
              </a:tr>
              <a:tr h="331213">
                <a:tc>
                  <a:txBody>
                    <a:bodyPr/>
                    <a:lstStyle/>
                    <a:p>
                      <a:pPr algn="ctr" fontAlgn="ctr"/>
                      <a:r>
                        <a:rPr lang="fr-FR" sz="1400" b="1" u="none" strike="noStrike" dirty="0">
                          <a:effectLst/>
                        </a:rPr>
                        <a:t>MCU-PH                 Assesseur</a:t>
                      </a:r>
                      <a:endParaRPr lang="fr-FR" sz="1400" b="1" i="0" u="none" strike="noStrike" dirty="0">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dirty="0">
                          <a:effectLst/>
                        </a:rPr>
                        <a:t>SAUTOUR</a:t>
                      </a:r>
                      <a:endParaRPr lang="fr-FR" sz="1400" b="1" i="0" u="none" strike="noStrike" dirty="0">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dirty="0">
                          <a:effectLst/>
                        </a:rPr>
                        <a:t>Marc</a:t>
                      </a:r>
                      <a:endParaRPr lang="fr-FR" sz="1400" b="1" i="0" u="none" strike="noStrike" dirty="0">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a:effectLst/>
                        </a:rPr>
                        <a:t>DIJON</a:t>
                      </a:r>
                      <a:endParaRPr lang="fr-FR" sz="1400" b="1" i="0" u="none" strike="noStrike">
                        <a:solidFill>
                          <a:srgbClr val="000000"/>
                        </a:solidFill>
                        <a:effectLst/>
                        <a:latin typeface="Times New Roman" panose="02020603050405020304" pitchFamily="18" charset="0"/>
                      </a:endParaRPr>
                    </a:p>
                  </a:txBody>
                  <a:tcPr marL="4847" marR="4847" marT="4847" marB="0" anchor="ctr"/>
                </a:tc>
                <a:tc>
                  <a:txBody>
                    <a:bodyPr/>
                    <a:lstStyle/>
                    <a:p>
                      <a:pPr algn="ctr" fontAlgn="ctr"/>
                      <a:r>
                        <a:rPr lang="fr-FR" sz="1400" b="1" u="none" strike="noStrike" dirty="0">
                          <a:effectLst/>
                        </a:rPr>
                        <a:t>Parasitologie</a:t>
                      </a:r>
                      <a:endParaRPr lang="fr-FR" sz="1400" b="1" i="0" u="none" strike="noStrike" dirty="0">
                        <a:solidFill>
                          <a:srgbClr val="000000"/>
                        </a:solidFill>
                        <a:effectLst/>
                        <a:latin typeface="Times New Roman" panose="02020603050405020304" pitchFamily="18" charset="0"/>
                      </a:endParaRPr>
                    </a:p>
                  </a:txBody>
                  <a:tcPr marL="4847" marR="4847" marT="4847" marB="0" anchor="ctr"/>
                </a:tc>
                <a:extLst>
                  <a:ext uri="{0D108BD9-81ED-4DB2-BD59-A6C34878D82A}">
                    <a16:rowId xmlns:a16="http://schemas.microsoft.com/office/drawing/2014/main" val="605700979"/>
                  </a:ext>
                </a:extLst>
              </a:tr>
            </a:tbl>
          </a:graphicData>
        </a:graphic>
      </p:graphicFrame>
      <p:sp>
        <p:nvSpPr>
          <p:cNvPr id="5" name="ZoneTexte 4"/>
          <p:cNvSpPr txBox="1"/>
          <p:nvPr/>
        </p:nvSpPr>
        <p:spPr>
          <a:xfrm>
            <a:off x="10328548" y="3915256"/>
            <a:ext cx="1763047" cy="523220"/>
          </a:xfrm>
          <a:prstGeom prst="rect">
            <a:avLst/>
          </a:prstGeom>
          <a:solidFill>
            <a:schemeClr val="accent4">
              <a:lumMod val="20000"/>
              <a:lumOff val="80000"/>
            </a:schemeClr>
          </a:solidFill>
        </p:spPr>
        <p:txBody>
          <a:bodyPr wrap="square" rtlCol="0">
            <a:spAutoFit/>
          </a:bodyPr>
          <a:lstStyle/>
          <a:p>
            <a:r>
              <a:rPr lang="fr-FR" sz="1400" b="1" dirty="0"/>
              <a:t>*: membre</a:t>
            </a:r>
          </a:p>
          <a:p>
            <a:r>
              <a:rPr lang="fr-FR" sz="1400" b="1" dirty="0"/>
              <a:t> CSS INSERM</a:t>
            </a:r>
          </a:p>
        </p:txBody>
      </p:sp>
    </p:spTree>
    <p:extLst>
      <p:ext uri="{BB962C8B-B14F-4D97-AF65-F5344CB8AC3E}">
        <p14:creationId xmlns:p14="http://schemas.microsoft.com/office/powerpoint/2010/main" val="1024686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Réunions annuelles</a:t>
            </a:r>
            <a:br>
              <a:rPr lang="fr-FR" dirty="0"/>
            </a:br>
            <a:r>
              <a:rPr lang="fr-FR" dirty="0"/>
              <a:t>(DGRH A2)</a:t>
            </a:r>
          </a:p>
        </p:txBody>
      </p:sp>
      <p:sp>
        <p:nvSpPr>
          <p:cNvPr id="3" name="Espace réservé du contenu 2"/>
          <p:cNvSpPr>
            <a:spLocks noGrp="1"/>
          </p:cNvSpPr>
          <p:nvPr>
            <p:ph idx="1"/>
          </p:nvPr>
        </p:nvSpPr>
        <p:spPr/>
        <p:txBody>
          <a:bodyPr/>
          <a:lstStyle/>
          <a:p>
            <a:r>
              <a:rPr lang="fr-FR" dirty="0"/>
              <a:t>Janvier : pré-CNU</a:t>
            </a:r>
          </a:p>
          <a:p>
            <a:r>
              <a:rPr lang="fr-FR" dirty="0"/>
              <a:t>Avril : CNU</a:t>
            </a:r>
          </a:p>
          <a:p>
            <a:r>
              <a:rPr lang="fr-FR" dirty="0"/>
              <a:t>Juin : promotions/PEDR</a:t>
            </a:r>
          </a:p>
        </p:txBody>
      </p:sp>
    </p:spTree>
    <p:extLst>
      <p:ext uri="{BB962C8B-B14F-4D97-AF65-F5344CB8AC3E}">
        <p14:creationId xmlns:p14="http://schemas.microsoft.com/office/powerpoint/2010/main" val="2568802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604130970"/>
              </p:ext>
            </p:extLst>
          </p:nvPr>
        </p:nvGraphicFramePr>
        <p:xfrm>
          <a:off x="559914" y="1494683"/>
          <a:ext cx="11063808" cy="4183280"/>
        </p:xfrm>
        <a:graphic>
          <a:graphicData uri="http://schemas.openxmlformats.org/drawingml/2006/table">
            <a:tbl>
              <a:tblPr firstRow="1" bandRow="1">
                <a:tableStyleId>{5C22544A-7EE6-4342-B048-85BDC9FD1C3A}</a:tableStyleId>
              </a:tblPr>
              <a:tblGrid>
                <a:gridCol w="1382976">
                  <a:extLst>
                    <a:ext uri="{9D8B030D-6E8A-4147-A177-3AD203B41FA5}">
                      <a16:colId xmlns:a16="http://schemas.microsoft.com/office/drawing/2014/main" val="2249110304"/>
                    </a:ext>
                  </a:extLst>
                </a:gridCol>
                <a:gridCol w="1382976">
                  <a:extLst>
                    <a:ext uri="{9D8B030D-6E8A-4147-A177-3AD203B41FA5}">
                      <a16:colId xmlns:a16="http://schemas.microsoft.com/office/drawing/2014/main" val="3010663349"/>
                    </a:ext>
                  </a:extLst>
                </a:gridCol>
                <a:gridCol w="1382976">
                  <a:extLst>
                    <a:ext uri="{9D8B030D-6E8A-4147-A177-3AD203B41FA5}">
                      <a16:colId xmlns:a16="http://schemas.microsoft.com/office/drawing/2014/main" val="3972139203"/>
                    </a:ext>
                  </a:extLst>
                </a:gridCol>
                <a:gridCol w="1382976">
                  <a:extLst>
                    <a:ext uri="{9D8B030D-6E8A-4147-A177-3AD203B41FA5}">
                      <a16:colId xmlns:a16="http://schemas.microsoft.com/office/drawing/2014/main" val="3308074109"/>
                    </a:ext>
                  </a:extLst>
                </a:gridCol>
                <a:gridCol w="1382976">
                  <a:extLst>
                    <a:ext uri="{9D8B030D-6E8A-4147-A177-3AD203B41FA5}">
                      <a16:colId xmlns:a16="http://schemas.microsoft.com/office/drawing/2014/main" val="561119566"/>
                    </a:ext>
                  </a:extLst>
                </a:gridCol>
                <a:gridCol w="1382976">
                  <a:extLst>
                    <a:ext uri="{9D8B030D-6E8A-4147-A177-3AD203B41FA5}">
                      <a16:colId xmlns:a16="http://schemas.microsoft.com/office/drawing/2014/main" val="3848290055"/>
                    </a:ext>
                  </a:extLst>
                </a:gridCol>
                <a:gridCol w="1382976">
                  <a:extLst>
                    <a:ext uri="{9D8B030D-6E8A-4147-A177-3AD203B41FA5}">
                      <a16:colId xmlns:a16="http://schemas.microsoft.com/office/drawing/2014/main" val="3573435869"/>
                    </a:ext>
                  </a:extLst>
                </a:gridCol>
                <a:gridCol w="1382976">
                  <a:extLst>
                    <a:ext uri="{9D8B030D-6E8A-4147-A177-3AD203B41FA5}">
                      <a16:colId xmlns:a16="http://schemas.microsoft.com/office/drawing/2014/main" val="2929770019"/>
                    </a:ext>
                  </a:extLst>
                </a:gridCol>
              </a:tblGrid>
              <a:tr h="579691">
                <a:tc>
                  <a:txBody>
                    <a:bodyPr/>
                    <a:lstStyle/>
                    <a:p>
                      <a:pPr algn="ctr"/>
                      <a:r>
                        <a:rPr lang="fr-FR" b="1" dirty="0"/>
                        <a:t>Année</a:t>
                      </a:r>
                    </a:p>
                  </a:txBody>
                  <a:tcPr anchor="ctr"/>
                </a:tc>
                <a:tc gridSpan="3">
                  <a:txBody>
                    <a:bodyPr/>
                    <a:lstStyle/>
                    <a:p>
                      <a:pPr algn="ctr"/>
                      <a:r>
                        <a:rPr lang="fr-FR" b="1" dirty="0"/>
                        <a:t>MCU-PH</a:t>
                      </a:r>
                    </a:p>
                  </a:txBody>
                  <a:tcPr anchor="ctr"/>
                </a:tc>
                <a:tc hMerge="1">
                  <a:txBody>
                    <a:bodyPr/>
                    <a:lstStyle/>
                    <a:p>
                      <a:endParaRPr lang="fr-FR"/>
                    </a:p>
                  </a:txBody>
                  <a:tcPr/>
                </a:tc>
                <a:tc hMerge="1">
                  <a:txBody>
                    <a:bodyPr/>
                    <a:lstStyle/>
                    <a:p>
                      <a:endParaRPr lang="fr-FR" dirty="0"/>
                    </a:p>
                  </a:txBody>
                  <a:tcPr/>
                </a:tc>
                <a:tc gridSpan="3">
                  <a:txBody>
                    <a:bodyPr/>
                    <a:lstStyle/>
                    <a:p>
                      <a:pPr algn="ctr"/>
                      <a:r>
                        <a:rPr lang="fr-FR" b="1" dirty="0"/>
                        <a:t>PU-PH</a:t>
                      </a:r>
                    </a:p>
                  </a:txBody>
                  <a:tcPr anchor="ctr"/>
                </a:tc>
                <a:tc hMerge="1">
                  <a:txBody>
                    <a:bodyPr/>
                    <a:lstStyle/>
                    <a:p>
                      <a:endParaRPr lang="fr-FR" dirty="0"/>
                    </a:p>
                  </a:txBody>
                  <a:tcPr/>
                </a:tc>
                <a:tc hMerge="1">
                  <a:txBody>
                    <a:bodyPr/>
                    <a:lstStyle/>
                    <a:p>
                      <a:endParaRPr lang="fr-FR" dirty="0"/>
                    </a:p>
                  </a:txBody>
                  <a:tcPr/>
                </a:tc>
                <a:tc>
                  <a:txBody>
                    <a:bodyPr/>
                    <a:lstStyle/>
                    <a:p>
                      <a:pPr algn="ctr"/>
                      <a:r>
                        <a:rPr lang="fr-FR" b="1" dirty="0"/>
                        <a:t>PHU</a:t>
                      </a:r>
                    </a:p>
                  </a:txBody>
                  <a:tcPr anchor="ctr"/>
                </a:tc>
                <a:extLst>
                  <a:ext uri="{0D108BD9-81ED-4DB2-BD59-A6C34878D82A}">
                    <a16:rowId xmlns:a16="http://schemas.microsoft.com/office/drawing/2014/main" val="2161088187"/>
                  </a:ext>
                </a:extLst>
              </a:tr>
              <a:tr h="705134">
                <a:tc>
                  <a:txBody>
                    <a:bodyPr/>
                    <a:lstStyle/>
                    <a:p>
                      <a:pPr algn="ctr"/>
                      <a:r>
                        <a:rPr lang="fr-FR" b="1" dirty="0"/>
                        <a:t>Candidature</a:t>
                      </a:r>
                    </a:p>
                  </a:txBody>
                  <a:tcPr anchor="ctr">
                    <a:solidFill>
                      <a:schemeClr val="accent2">
                        <a:lumMod val="20000"/>
                        <a:lumOff val="80000"/>
                      </a:schemeClr>
                    </a:solidFill>
                  </a:tcPr>
                </a:tc>
                <a:tc>
                  <a:txBody>
                    <a:bodyPr/>
                    <a:lstStyle/>
                    <a:p>
                      <a:pPr algn="ctr"/>
                      <a:r>
                        <a:rPr lang="fr-FR" b="1" dirty="0" err="1"/>
                        <a:t>Pré-requis</a:t>
                      </a:r>
                      <a:r>
                        <a:rPr lang="fr-FR" b="1" dirty="0"/>
                        <a:t> OK</a:t>
                      </a:r>
                    </a:p>
                  </a:txBody>
                  <a:tcPr anchor="ctr">
                    <a:solidFill>
                      <a:schemeClr val="accent2">
                        <a:lumMod val="20000"/>
                        <a:lumOff val="80000"/>
                      </a:schemeClr>
                    </a:solidFill>
                  </a:tcPr>
                </a:tc>
                <a:tc>
                  <a:txBody>
                    <a:bodyPr/>
                    <a:lstStyle/>
                    <a:p>
                      <a:pPr algn="ctr"/>
                      <a:r>
                        <a:rPr lang="fr-FR" b="1" dirty="0"/>
                        <a:t>A</a:t>
                      </a:r>
                      <a:r>
                        <a:rPr lang="fr-FR" b="1" baseline="0" dirty="0"/>
                        <a:t> consolider</a:t>
                      </a:r>
                      <a:endParaRPr lang="fr-FR" b="1" dirty="0"/>
                    </a:p>
                  </a:txBody>
                  <a:tcPr anchor="ctr">
                    <a:solidFill>
                      <a:schemeClr val="accent2">
                        <a:lumMod val="20000"/>
                        <a:lumOff val="80000"/>
                      </a:schemeClr>
                    </a:solidFill>
                  </a:tcPr>
                </a:tc>
                <a:tc>
                  <a:txBody>
                    <a:bodyPr/>
                    <a:lstStyle/>
                    <a:p>
                      <a:pPr algn="ctr"/>
                      <a:r>
                        <a:rPr lang="fr-FR" b="1" dirty="0"/>
                        <a:t>Prématurée</a:t>
                      </a:r>
                    </a:p>
                  </a:txBody>
                  <a:tcPr anchor="ctr">
                    <a:solidFill>
                      <a:schemeClr val="accent2">
                        <a:lumMod val="20000"/>
                        <a:lumOff val="80000"/>
                      </a:schemeClr>
                    </a:solidFill>
                  </a:tcPr>
                </a:tc>
                <a:tc>
                  <a:txBody>
                    <a:bodyPr/>
                    <a:lstStyle/>
                    <a:p>
                      <a:pPr algn="ctr"/>
                      <a:r>
                        <a:rPr lang="fr-FR" b="1" dirty="0" err="1"/>
                        <a:t>Pré-requis</a:t>
                      </a:r>
                      <a:r>
                        <a:rPr lang="fr-FR" b="1" dirty="0"/>
                        <a:t> OK</a:t>
                      </a:r>
                    </a:p>
                  </a:txBody>
                  <a:tcPr anchor="ctr">
                    <a:solidFill>
                      <a:schemeClr val="accent2">
                        <a:lumMod val="20000"/>
                        <a:lumOff val="80000"/>
                      </a:schemeClr>
                    </a:solidFill>
                  </a:tcPr>
                </a:tc>
                <a:tc>
                  <a:txBody>
                    <a:bodyPr/>
                    <a:lstStyle/>
                    <a:p>
                      <a:pPr algn="ctr"/>
                      <a:r>
                        <a:rPr lang="fr-FR" b="1" dirty="0"/>
                        <a:t>A</a:t>
                      </a:r>
                      <a:r>
                        <a:rPr lang="fr-FR" b="1" baseline="0" dirty="0"/>
                        <a:t> consolider</a:t>
                      </a:r>
                      <a:endParaRPr lang="fr-FR" b="1" dirty="0"/>
                    </a:p>
                  </a:txBody>
                  <a:tcPr anchor="ctr">
                    <a:solidFill>
                      <a:schemeClr val="accent2">
                        <a:lumMod val="20000"/>
                        <a:lumOff val="80000"/>
                      </a:schemeClr>
                    </a:solidFill>
                  </a:tcPr>
                </a:tc>
                <a:tc>
                  <a:txBody>
                    <a:bodyPr/>
                    <a:lstStyle/>
                    <a:p>
                      <a:pPr algn="ctr"/>
                      <a:r>
                        <a:rPr lang="fr-FR" b="1" dirty="0"/>
                        <a:t>Prématurée</a:t>
                      </a:r>
                    </a:p>
                  </a:txBody>
                  <a:tcPr anchor="ctr">
                    <a:solidFill>
                      <a:schemeClr val="accent2">
                        <a:lumMod val="20000"/>
                        <a:lumOff val="80000"/>
                      </a:schemeClr>
                    </a:solidFill>
                  </a:tcPr>
                </a:tc>
                <a:tc>
                  <a:txBody>
                    <a:bodyPr/>
                    <a:lstStyle/>
                    <a:p>
                      <a:pPr algn="ctr"/>
                      <a:endParaRPr lang="fr-FR" b="1" dirty="0"/>
                    </a:p>
                  </a:txBody>
                  <a:tcPr anchor="ctr">
                    <a:solidFill>
                      <a:schemeClr val="accent2">
                        <a:lumMod val="20000"/>
                        <a:lumOff val="80000"/>
                      </a:schemeClr>
                    </a:solidFill>
                  </a:tcPr>
                </a:tc>
                <a:extLst>
                  <a:ext uri="{0D108BD9-81ED-4DB2-BD59-A6C34878D82A}">
                    <a16:rowId xmlns:a16="http://schemas.microsoft.com/office/drawing/2014/main" val="2088696766"/>
                  </a:ext>
                </a:extLst>
              </a:tr>
              <a:tr h="579691">
                <a:tc>
                  <a:txBody>
                    <a:bodyPr/>
                    <a:lstStyle/>
                    <a:p>
                      <a:pPr algn="ctr"/>
                      <a:r>
                        <a:rPr lang="fr-FR" b="1" dirty="0"/>
                        <a:t>2021</a:t>
                      </a:r>
                    </a:p>
                  </a:txBody>
                  <a:tcPr anchor="ctr"/>
                </a:tc>
                <a:tc>
                  <a:txBody>
                    <a:bodyPr/>
                    <a:lstStyle/>
                    <a:p>
                      <a:pPr algn="ctr"/>
                      <a:r>
                        <a:rPr lang="fr-FR" b="1"/>
                        <a:t>6 (1 H)</a:t>
                      </a:r>
                      <a:endParaRPr lang="fr-FR" b="1" dirty="0"/>
                    </a:p>
                  </a:txBody>
                  <a:tcPr anchor="ctr"/>
                </a:tc>
                <a:tc>
                  <a:txBody>
                    <a:bodyPr/>
                    <a:lstStyle/>
                    <a:p>
                      <a:pPr algn="ctr"/>
                      <a:endParaRPr lang="fr-FR" b="1"/>
                    </a:p>
                  </a:txBody>
                  <a:tcPr anchor="ctr"/>
                </a:tc>
                <a:tc>
                  <a:txBody>
                    <a:bodyPr/>
                    <a:lstStyle/>
                    <a:p>
                      <a:pPr algn="ctr"/>
                      <a:r>
                        <a:rPr lang="fr-FR" b="1" dirty="0"/>
                        <a:t>2 (2</a:t>
                      </a:r>
                      <a:r>
                        <a:rPr lang="fr-FR" b="1" baseline="0" dirty="0"/>
                        <a:t> H)</a:t>
                      </a:r>
                      <a:endParaRPr lang="fr-FR" b="1" dirty="0"/>
                    </a:p>
                  </a:txBody>
                  <a:tcPr anchor="ctr"/>
                </a:tc>
                <a:tc>
                  <a:txBody>
                    <a:bodyPr/>
                    <a:lstStyle/>
                    <a:p>
                      <a:pPr algn="ctr"/>
                      <a:r>
                        <a:rPr lang="fr-FR" b="1" dirty="0"/>
                        <a:t>2</a:t>
                      </a:r>
                    </a:p>
                  </a:txBody>
                  <a:tcPr anchor="ctr"/>
                </a:tc>
                <a:tc>
                  <a:txBody>
                    <a:bodyPr/>
                    <a:lstStyle/>
                    <a:p>
                      <a:pPr algn="ctr"/>
                      <a:r>
                        <a:rPr lang="fr-FR" b="1" dirty="0"/>
                        <a:t>2</a:t>
                      </a:r>
                    </a:p>
                  </a:txBody>
                  <a:tcPr anchor="ctr"/>
                </a:tc>
                <a:tc>
                  <a:txBody>
                    <a:bodyPr/>
                    <a:lstStyle/>
                    <a:p>
                      <a:pPr algn="ctr"/>
                      <a:r>
                        <a:rPr lang="fr-FR" b="1" dirty="0"/>
                        <a:t>1 (1 H)</a:t>
                      </a:r>
                    </a:p>
                  </a:txBody>
                  <a:tcPr anchor="ctr"/>
                </a:tc>
                <a:tc>
                  <a:txBody>
                    <a:bodyPr/>
                    <a:lstStyle/>
                    <a:p>
                      <a:pPr algn="ctr"/>
                      <a:endParaRPr lang="fr-FR" b="1" dirty="0"/>
                    </a:p>
                  </a:txBody>
                  <a:tcPr anchor="ctr"/>
                </a:tc>
                <a:extLst>
                  <a:ext uri="{0D108BD9-81ED-4DB2-BD59-A6C34878D82A}">
                    <a16:rowId xmlns:a16="http://schemas.microsoft.com/office/drawing/2014/main" val="2217663342"/>
                  </a:ext>
                </a:extLst>
              </a:tr>
              <a:tr h="579691">
                <a:tc>
                  <a:txBody>
                    <a:bodyPr/>
                    <a:lstStyle/>
                    <a:p>
                      <a:pPr algn="ctr"/>
                      <a:r>
                        <a:rPr lang="fr-FR" b="1" dirty="0"/>
                        <a:t>2022</a:t>
                      </a:r>
                    </a:p>
                  </a:txBody>
                  <a:tcPr anchor="ctr"/>
                </a:tc>
                <a:tc>
                  <a:txBody>
                    <a:bodyPr/>
                    <a:lstStyle/>
                    <a:p>
                      <a:pPr algn="ctr"/>
                      <a:r>
                        <a:rPr lang="fr-FR" b="1" dirty="0"/>
                        <a:t>5 (1 H, 1 BT)</a:t>
                      </a:r>
                    </a:p>
                  </a:txBody>
                  <a:tcPr anchor="ctr"/>
                </a:tc>
                <a:tc>
                  <a:txBody>
                    <a:bodyPr/>
                    <a:lstStyle/>
                    <a:p>
                      <a:pPr algn="ctr"/>
                      <a:r>
                        <a:rPr lang="fr-FR" b="1" dirty="0"/>
                        <a:t>3</a:t>
                      </a:r>
                    </a:p>
                  </a:txBody>
                  <a:tcPr anchor="ctr"/>
                </a:tc>
                <a:tc>
                  <a:txBody>
                    <a:bodyPr/>
                    <a:lstStyle/>
                    <a:p>
                      <a:pPr algn="ctr"/>
                      <a:endParaRPr lang="fr-FR" b="1"/>
                    </a:p>
                  </a:txBody>
                  <a:tcPr anchor="ctr"/>
                </a:tc>
                <a:tc>
                  <a:txBody>
                    <a:bodyPr/>
                    <a:lstStyle/>
                    <a:p>
                      <a:pPr algn="ctr"/>
                      <a:r>
                        <a:rPr lang="fr-FR" b="1" dirty="0"/>
                        <a:t>2</a:t>
                      </a:r>
                    </a:p>
                  </a:txBody>
                  <a:tcPr anchor="ctr"/>
                </a:tc>
                <a:tc>
                  <a:txBody>
                    <a:bodyPr/>
                    <a:lstStyle/>
                    <a:p>
                      <a:pPr algn="ctr"/>
                      <a:r>
                        <a:rPr lang="fr-FR" b="1" dirty="0"/>
                        <a:t>4</a:t>
                      </a:r>
                    </a:p>
                  </a:txBody>
                  <a:tcPr anchor="ctr"/>
                </a:tc>
                <a:tc>
                  <a:txBody>
                    <a:bodyPr/>
                    <a:lstStyle/>
                    <a:p>
                      <a:pPr algn="ctr"/>
                      <a:endParaRPr lang="fr-FR" b="1"/>
                    </a:p>
                  </a:txBody>
                  <a:tcPr anchor="ctr"/>
                </a:tc>
                <a:tc>
                  <a:txBody>
                    <a:bodyPr/>
                    <a:lstStyle/>
                    <a:p>
                      <a:pPr algn="ctr"/>
                      <a:endParaRPr lang="fr-FR" b="1"/>
                    </a:p>
                  </a:txBody>
                  <a:tcPr anchor="ctr"/>
                </a:tc>
                <a:extLst>
                  <a:ext uri="{0D108BD9-81ED-4DB2-BD59-A6C34878D82A}">
                    <a16:rowId xmlns:a16="http://schemas.microsoft.com/office/drawing/2014/main" val="693893548"/>
                  </a:ext>
                </a:extLst>
              </a:tr>
              <a:tr h="579691">
                <a:tc>
                  <a:txBody>
                    <a:bodyPr/>
                    <a:lstStyle/>
                    <a:p>
                      <a:pPr algn="ctr"/>
                      <a:r>
                        <a:rPr lang="fr-FR" b="1" dirty="0"/>
                        <a:t>2023</a:t>
                      </a:r>
                    </a:p>
                  </a:txBody>
                  <a:tcPr anchor="ctr"/>
                </a:tc>
                <a:tc>
                  <a:txBody>
                    <a:bodyPr/>
                    <a:lstStyle/>
                    <a:p>
                      <a:pPr algn="ctr"/>
                      <a:r>
                        <a:rPr lang="fr-FR" b="1" dirty="0"/>
                        <a:t>7 (1 H)</a:t>
                      </a:r>
                    </a:p>
                  </a:txBody>
                  <a:tcPr anchor="ctr"/>
                </a:tc>
                <a:tc>
                  <a:txBody>
                    <a:bodyPr/>
                    <a:lstStyle/>
                    <a:p>
                      <a:pPr algn="ctr"/>
                      <a:endParaRPr lang="fr-FR" b="1"/>
                    </a:p>
                  </a:txBody>
                  <a:tcPr anchor="ctr"/>
                </a:tc>
                <a:tc>
                  <a:txBody>
                    <a:bodyPr/>
                    <a:lstStyle/>
                    <a:p>
                      <a:pPr algn="ctr"/>
                      <a:r>
                        <a:rPr lang="fr-FR" b="1" dirty="0"/>
                        <a:t>1</a:t>
                      </a:r>
                    </a:p>
                  </a:txBody>
                  <a:tcPr anchor="ctr"/>
                </a:tc>
                <a:tc>
                  <a:txBody>
                    <a:bodyPr/>
                    <a:lstStyle/>
                    <a:p>
                      <a:pPr algn="ctr"/>
                      <a:r>
                        <a:rPr lang="fr-FR" b="1" dirty="0"/>
                        <a:t>6 (1 BT)</a:t>
                      </a:r>
                    </a:p>
                  </a:txBody>
                  <a:tcPr anchor="ctr"/>
                </a:tc>
                <a:tc>
                  <a:txBody>
                    <a:bodyPr/>
                    <a:lstStyle/>
                    <a:p>
                      <a:pPr algn="ctr"/>
                      <a:endParaRPr lang="fr-FR" b="1"/>
                    </a:p>
                  </a:txBody>
                  <a:tcPr anchor="ctr"/>
                </a:tc>
                <a:tc>
                  <a:txBody>
                    <a:bodyPr/>
                    <a:lstStyle/>
                    <a:p>
                      <a:pPr algn="ctr"/>
                      <a:endParaRPr lang="fr-FR" b="1"/>
                    </a:p>
                  </a:txBody>
                  <a:tcPr anchor="ctr"/>
                </a:tc>
                <a:tc>
                  <a:txBody>
                    <a:bodyPr/>
                    <a:lstStyle/>
                    <a:p>
                      <a:pPr algn="ctr"/>
                      <a:r>
                        <a:rPr lang="fr-FR" b="1" dirty="0"/>
                        <a:t>2</a:t>
                      </a:r>
                    </a:p>
                  </a:txBody>
                  <a:tcPr anchor="ctr"/>
                </a:tc>
                <a:extLst>
                  <a:ext uri="{0D108BD9-81ED-4DB2-BD59-A6C34878D82A}">
                    <a16:rowId xmlns:a16="http://schemas.microsoft.com/office/drawing/2014/main" val="3274427609"/>
                  </a:ext>
                </a:extLst>
              </a:tr>
              <a:tr h="579691">
                <a:tc>
                  <a:txBody>
                    <a:bodyPr/>
                    <a:lstStyle/>
                    <a:p>
                      <a:pPr algn="ctr"/>
                      <a:r>
                        <a:rPr lang="fr-FR" b="1" dirty="0"/>
                        <a:t>2024</a:t>
                      </a:r>
                    </a:p>
                  </a:txBody>
                  <a:tcPr anchor="ctr"/>
                </a:tc>
                <a:tc>
                  <a:txBody>
                    <a:bodyPr/>
                    <a:lstStyle/>
                    <a:p>
                      <a:pPr algn="ctr"/>
                      <a:r>
                        <a:rPr lang="fr-FR" b="1" dirty="0"/>
                        <a:t>9 (2 H)</a:t>
                      </a:r>
                    </a:p>
                  </a:txBody>
                  <a:tcPr anchor="ctr"/>
                </a:tc>
                <a:tc>
                  <a:txBody>
                    <a:bodyPr/>
                    <a:lstStyle/>
                    <a:p>
                      <a:pPr algn="ctr"/>
                      <a:endParaRPr lang="fr-FR" b="1" dirty="0"/>
                    </a:p>
                  </a:txBody>
                  <a:tcPr anchor="ctr"/>
                </a:tc>
                <a:tc>
                  <a:txBody>
                    <a:bodyPr/>
                    <a:lstStyle/>
                    <a:p>
                      <a:pPr algn="ctr"/>
                      <a:endParaRPr lang="fr-FR" b="1"/>
                    </a:p>
                  </a:txBody>
                  <a:tcPr anchor="ctr"/>
                </a:tc>
                <a:tc>
                  <a:txBody>
                    <a:bodyPr/>
                    <a:lstStyle/>
                    <a:p>
                      <a:pPr algn="ctr"/>
                      <a:r>
                        <a:rPr lang="fr-FR" b="1" dirty="0"/>
                        <a:t>9 (3 H, 1 BT)</a:t>
                      </a:r>
                    </a:p>
                  </a:txBody>
                  <a:tcPr anchor="ctr"/>
                </a:tc>
                <a:tc>
                  <a:txBody>
                    <a:bodyPr/>
                    <a:lstStyle/>
                    <a:p>
                      <a:pPr algn="ctr"/>
                      <a:endParaRPr lang="fr-FR" b="1" dirty="0"/>
                    </a:p>
                  </a:txBody>
                  <a:tcPr anchor="ctr"/>
                </a:tc>
                <a:tc>
                  <a:txBody>
                    <a:bodyPr/>
                    <a:lstStyle/>
                    <a:p>
                      <a:pPr algn="ctr"/>
                      <a:endParaRPr lang="fr-FR" b="1"/>
                    </a:p>
                  </a:txBody>
                  <a:tcPr anchor="ctr"/>
                </a:tc>
                <a:tc>
                  <a:txBody>
                    <a:bodyPr/>
                    <a:lstStyle/>
                    <a:p>
                      <a:pPr algn="ctr"/>
                      <a:r>
                        <a:rPr lang="fr-FR" b="1" dirty="0"/>
                        <a:t>1</a:t>
                      </a:r>
                    </a:p>
                  </a:txBody>
                  <a:tcPr anchor="ctr"/>
                </a:tc>
                <a:extLst>
                  <a:ext uri="{0D108BD9-81ED-4DB2-BD59-A6C34878D82A}">
                    <a16:rowId xmlns:a16="http://schemas.microsoft.com/office/drawing/2014/main" val="1358757882"/>
                  </a:ext>
                </a:extLst>
              </a:tr>
              <a:tr h="579691">
                <a:tc>
                  <a:txBody>
                    <a:bodyPr/>
                    <a:lstStyle/>
                    <a:p>
                      <a:pPr algn="ctr"/>
                      <a:r>
                        <a:rPr lang="fr-FR" b="1" dirty="0"/>
                        <a:t>2025</a:t>
                      </a:r>
                    </a:p>
                  </a:txBody>
                  <a:tcPr anchor="ctr"/>
                </a:tc>
                <a:tc>
                  <a:txBody>
                    <a:bodyPr/>
                    <a:lstStyle/>
                    <a:p>
                      <a:pPr algn="ctr"/>
                      <a:r>
                        <a:rPr lang="fr-FR" b="1" dirty="0"/>
                        <a:t>6</a:t>
                      </a:r>
                    </a:p>
                  </a:txBody>
                  <a:tcPr anchor="ctr"/>
                </a:tc>
                <a:tc>
                  <a:txBody>
                    <a:bodyPr/>
                    <a:lstStyle/>
                    <a:p>
                      <a:pPr algn="ctr"/>
                      <a:endParaRPr lang="fr-FR" b="1" dirty="0"/>
                    </a:p>
                  </a:txBody>
                  <a:tcPr anchor="ctr"/>
                </a:tc>
                <a:tc>
                  <a:txBody>
                    <a:bodyPr/>
                    <a:lstStyle/>
                    <a:p>
                      <a:pPr algn="ctr"/>
                      <a:endParaRPr lang="fr-FR" b="1" dirty="0"/>
                    </a:p>
                  </a:txBody>
                  <a:tcPr anchor="ctr"/>
                </a:tc>
                <a:tc>
                  <a:txBody>
                    <a:bodyPr/>
                    <a:lstStyle/>
                    <a:p>
                      <a:pPr algn="ctr"/>
                      <a:r>
                        <a:rPr lang="fr-FR" b="1" dirty="0"/>
                        <a:t>6</a:t>
                      </a:r>
                    </a:p>
                  </a:txBody>
                  <a:tcPr anchor="ctr"/>
                </a:tc>
                <a:tc>
                  <a:txBody>
                    <a:bodyPr/>
                    <a:lstStyle/>
                    <a:p>
                      <a:pPr algn="ctr"/>
                      <a:r>
                        <a:rPr lang="fr-FR" b="1" dirty="0"/>
                        <a:t>1</a:t>
                      </a:r>
                    </a:p>
                  </a:txBody>
                  <a:tcPr anchor="ctr"/>
                </a:tc>
                <a:tc>
                  <a:txBody>
                    <a:bodyPr/>
                    <a:lstStyle/>
                    <a:p>
                      <a:pPr algn="ctr"/>
                      <a:endParaRPr lang="fr-FR" b="1" dirty="0"/>
                    </a:p>
                  </a:txBody>
                  <a:tcPr anchor="ctr"/>
                </a:tc>
                <a:tc>
                  <a:txBody>
                    <a:bodyPr/>
                    <a:lstStyle/>
                    <a:p>
                      <a:pPr algn="ctr"/>
                      <a:r>
                        <a:rPr lang="fr-FR" b="1" dirty="0"/>
                        <a:t>7</a:t>
                      </a:r>
                    </a:p>
                  </a:txBody>
                  <a:tcPr anchor="ctr"/>
                </a:tc>
                <a:extLst>
                  <a:ext uri="{0D108BD9-81ED-4DB2-BD59-A6C34878D82A}">
                    <a16:rowId xmlns:a16="http://schemas.microsoft.com/office/drawing/2014/main" val="284692761"/>
                  </a:ext>
                </a:extLst>
              </a:tr>
            </a:tbl>
          </a:graphicData>
        </a:graphic>
      </p:graphicFrame>
      <p:sp>
        <p:nvSpPr>
          <p:cNvPr id="3" name="ZoneTexte 2"/>
          <p:cNvSpPr txBox="1"/>
          <p:nvPr/>
        </p:nvSpPr>
        <p:spPr>
          <a:xfrm>
            <a:off x="5275633" y="618559"/>
            <a:ext cx="1632370" cy="584775"/>
          </a:xfrm>
          <a:prstGeom prst="rect">
            <a:avLst/>
          </a:prstGeom>
          <a:noFill/>
        </p:spPr>
        <p:txBody>
          <a:bodyPr wrap="none" rtlCol="0">
            <a:spAutoFit/>
          </a:bodyPr>
          <a:lstStyle/>
          <a:p>
            <a:r>
              <a:rPr lang="fr-FR" sz="3200" b="1" dirty="0"/>
              <a:t>Pré-CNU</a:t>
            </a:r>
          </a:p>
        </p:txBody>
      </p:sp>
      <p:sp>
        <p:nvSpPr>
          <p:cNvPr id="4" name="ZoneTexte 3"/>
          <p:cNvSpPr txBox="1"/>
          <p:nvPr/>
        </p:nvSpPr>
        <p:spPr>
          <a:xfrm>
            <a:off x="1030088" y="5839459"/>
            <a:ext cx="1791965" cy="646331"/>
          </a:xfrm>
          <a:prstGeom prst="rect">
            <a:avLst/>
          </a:prstGeom>
          <a:noFill/>
        </p:spPr>
        <p:txBody>
          <a:bodyPr wrap="none" rtlCol="0">
            <a:spAutoFit/>
          </a:bodyPr>
          <a:lstStyle/>
          <a:p>
            <a:r>
              <a:rPr lang="fr-FR" b="1" dirty="0"/>
              <a:t>H : hématologie</a:t>
            </a:r>
          </a:p>
          <a:p>
            <a:r>
              <a:rPr lang="fr-FR" b="1" dirty="0"/>
              <a:t>BT : biothérapies</a:t>
            </a:r>
          </a:p>
        </p:txBody>
      </p:sp>
    </p:spTree>
    <p:extLst>
      <p:ext uri="{BB962C8B-B14F-4D97-AF65-F5344CB8AC3E}">
        <p14:creationId xmlns:p14="http://schemas.microsoft.com/office/powerpoint/2010/main" val="3771416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43520" y="506754"/>
            <a:ext cx="11651256" cy="5940088"/>
          </a:xfrm>
          <a:prstGeom prst="rect">
            <a:avLst/>
          </a:prstGeom>
          <a:noFill/>
        </p:spPr>
        <p:txBody>
          <a:bodyPr wrap="square" rtlCol="0">
            <a:spAutoFit/>
          </a:bodyPr>
          <a:lstStyle/>
          <a:p>
            <a:pPr>
              <a:spcBef>
                <a:spcPts val="600"/>
              </a:spcBef>
              <a:spcAft>
                <a:spcPts val="600"/>
              </a:spcAft>
            </a:pPr>
            <a:r>
              <a:rPr lang="fr-FR" sz="2000" b="1" dirty="0">
                <a:solidFill>
                  <a:schemeClr val="accent1">
                    <a:lumMod val="75000"/>
                  </a:schemeClr>
                </a:solidFill>
              </a:rPr>
              <a:t>Pré-CNU et CNU :</a:t>
            </a:r>
          </a:p>
          <a:p>
            <a:pPr>
              <a:spcBef>
                <a:spcPts val="600"/>
              </a:spcBef>
              <a:spcAft>
                <a:spcPts val="600"/>
              </a:spcAft>
            </a:pPr>
            <a:r>
              <a:rPr lang="fr-FR" sz="2000" dirty="0"/>
              <a:t>Présentation orale des </a:t>
            </a:r>
            <a:r>
              <a:rPr lang="fr-FR" sz="2000" b="1" dirty="0"/>
              <a:t>titres et travaux et projets </a:t>
            </a:r>
            <a:r>
              <a:rPr lang="fr-FR" sz="2000" dirty="0"/>
              <a:t>professionnels (enseignement, recherche et hospitalier) par le/la candidat(e), d'une durée de 15 minutes, puis discussion de 15 minutes.</a:t>
            </a:r>
          </a:p>
          <a:p>
            <a:pPr>
              <a:spcBef>
                <a:spcPts val="600"/>
              </a:spcBef>
              <a:spcAft>
                <a:spcPts val="600"/>
              </a:spcAft>
            </a:pPr>
            <a:r>
              <a:rPr lang="fr-FR" sz="2000" b="1" dirty="0">
                <a:solidFill>
                  <a:schemeClr val="accent1">
                    <a:lumMod val="75000"/>
                  </a:schemeClr>
                </a:solidFill>
              </a:rPr>
              <a:t>CNU :</a:t>
            </a:r>
          </a:p>
          <a:p>
            <a:pPr>
              <a:spcBef>
                <a:spcPts val="600"/>
              </a:spcBef>
              <a:spcAft>
                <a:spcPts val="600"/>
              </a:spcAft>
            </a:pPr>
            <a:r>
              <a:rPr lang="fr-FR" sz="2000" b="1" dirty="0">
                <a:solidFill>
                  <a:srgbClr val="FF0000"/>
                </a:solidFill>
              </a:rPr>
              <a:t>- </a:t>
            </a:r>
            <a:r>
              <a:rPr lang="fr-FR" sz="2000" b="1" dirty="0"/>
              <a:t>exposé oral de 15 minutes </a:t>
            </a:r>
            <a:r>
              <a:rPr lang="fr-FR" sz="2000" dirty="0"/>
              <a:t>sur un thème fixé par le jury et communiqué au candidat 15 jours avant le concours, en rapport avec les travaux personnels du/de la candidat(e). Questions pendant 5 min.</a:t>
            </a:r>
          </a:p>
          <a:p>
            <a:pPr>
              <a:spcBef>
                <a:spcPts val="600"/>
              </a:spcBef>
              <a:spcAft>
                <a:spcPts val="600"/>
              </a:spcAft>
            </a:pPr>
            <a:r>
              <a:rPr lang="fr-FR" sz="2000" dirty="0"/>
              <a:t>- </a:t>
            </a:r>
            <a:r>
              <a:rPr lang="fr-FR" sz="2000" b="1" dirty="0"/>
              <a:t>épreuve pédagogique pratique </a:t>
            </a:r>
            <a:r>
              <a:rPr lang="fr-FR" sz="2000" dirty="0"/>
              <a:t>pour laquelle les candidats (es) disposent de 3 heures de préparation, sont libres d'apporter tous les documents qu'ils souhaitent et d'utiliser leur propre ordinateur. Cet exposé oral est suivi de questions pour une durée maximale ne dépassant pas 10 minutes :</a:t>
            </a:r>
          </a:p>
          <a:p>
            <a:pPr>
              <a:spcBef>
                <a:spcPts val="600"/>
              </a:spcBef>
              <a:spcAft>
                <a:spcPts val="600"/>
              </a:spcAft>
            </a:pPr>
            <a:r>
              <a:rPr lang="fr-FR" sz="2000" b="1" dirty="0">
                <a:solidFill>
                  <a:srgbClr val="FF0000"/>
                </a:solidFill>
              </a:rPr>
              <a:t>PU-PH :</a:t>
            </a:r>
            <a:r>
              <a:rPr lang="fr-FR" sz="2000" dirty="0"/>
              <a:t> exposé oral de 30 minutes sur un sujet tiré au sort parmi une liste de questions issues essentiellement du programme de la formation commune de base du cursus pharmaceutique et choisies dans l’orientation principale du/de la candidat(e) : hématologie, immunologie, biologie cellulaire, biochimie, biologie moléculaire, génétique, bactériologie, hygiène hospitalière, virologie, parasitologie, biotechnologies, biothérapies, ….</a:t>
            </a:r>
          </a:p>
          <a:p>
            <a:pPr>
              <a:spcBef>
                <a:spcPts val="600"/>
              </a:spcBef>
              <a:spcAft>
                <a:spcPts val="600"/>
              </a:spcAft>
            </a:pPr>
            <a:r>
              <a:rPr lang="fr-FR" sz="2000" b="1" dirty="0">
                <a:solidFill>
                  <a:srgbClr val="00B050"/>
                </a:solidFill>
              </a:rPr>
              <a:t>MCU-PH : </a:t>
            </a:r>
            <a:r>
              <a:rPr lang="fr-FR" sz="2000" dirty="0"/>
              <a:t>exposé oral de 15 minutes sur l'analyse et le commentaire d’un document, rapport ou article, ou cas clinique, choisi dans une thématique en rapport avec les travaux personnels du/de la candidat(e).</a:t>
            </a:r>
          </a:p>
        </p:txBody>
      </p:sp>
    </p:spTree>
    <p:extLst>
      <p:ext uri="{BB962C8B-B14F-4D97-AF65-F5344CB8AC3E}">
        <p14:creationId xmlns:p14="http://schemas.microsoft.com/office/powerpoint/2010/main" val="2300081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01842" y="126992"/>
            <a:ext cx="10781558" cy="6755696"/>
          </a:xfrm>
          <a:prstGeom prst="rect">
            <a:avLst/>
          </a:prstGeom>
          <a:noFill/>
        </p:spPr>
        <p:txBody>
          <a:bodyPr wrap="square" rtlCol="0">
            <a:spAutoFit/>
          </a:bodyPr>
          <a:lstStyle/>
          <a:p>
            <a:pPr>
              <a:spcBef>
                <a:spcPts val="600"/>
              </a:spcBef>
            </a:pPr>
            <a:r>
              <a:rPr lang="x-none" sz="1600" i="1" dirty="0"/>
              <a:t>Section 82: Personnels enseignants et hospitaliers en sciences biologiques, fondamentales et cliniques</a:t>
            </a:r>
            <a:endParaRPr lang="fr-FR" sz="1600" dirty="0"/>
          </a:p>
          <a:p>
            <a:pPr>
              <a:spcBef>
                <a:spcPts val="600"/>
              </a:spcBef>
            </a:pPr>
            <a:r>
              <a:rPr lang="x-none" sz="1600" i="1" dirty="0"/>
              <a:t> </a:t>
            </a:r>
            <a:endParaRPr lang="fr-FR" sz="2000" dirty="0"/>
          </a:p>
          <a:p>
            <a:pPr>
              <a:spcBef>
                <a:spcPts val="600"/>
              </a:spcBef>
            </a:pPr>
            <a:r>
              <a:rPr lang="x-none" sz="2000" b="1" dirty="0"/>
              <a:t>Concours de recrutement de PU-PH</a:t>
            </a:r>
            <a:endParaRPr lang="fr-FR" sz="2000" dirty="0"/>
          </a:p>
          <a:p>
            <a:pPr>
              <a:spcBef>
                <a:spcPts val="600"/>
              </a:spcBef>
            </a:pPr>
            <a:r>
              <a:rPr lang="x-none" sz="2000" b="1" dirty="0"/>
              <a:t> </a:t>
            </a:r>
            <a:endParaRPr lang="fr-FR" sz="2000" dirty="0"/>
          </a:p>
          <a:p>
            <a:pPr>
              <a:spcBef>
                <a:spcPts val="600"/>
              </a:spcBef>
            </a:pPr>
            <a:r>
              <a:rPr lang="x-none" sz="2000" b="1" dirty="0"/>
              <a:t>Epreuve Pédagogique Pratique</a:t>
            </a:r>
            <a:endParaRPr lang="fr-FR" sz="2000" dirty="0"/>
          </a:p>
          <a:p>
            <a:pPr>
              <a:spcBef>
                <a:spcPts val="600"/>
              </a:spcBef>
            </a:pPr>
            <a:r>
              <a:rPr lang="x-none" sz="2000" b="1" dirty="0"/>
              <a:t>Liste de Thèmes par Spécialité</a:t>
            </a:r>
            <a:endParaRPr lang="fr-FR" sz="2000" dirty="0"/>
          </a:p>
          <a:p>
            <a:pPr>
              <a:spcBef>
                <a:spcPts val="600"/>
              </a:spcBef>
            </a:pPr>
            <a:r>
              <a:rPr lang="x-none" sz="2000" b="1" dirty="0">
                <a:solidFill>
                  <a:srgbClr val="FF0000"/>
                </a:solidFill>
              </a:rPr>
              <a:t>Hématologie</a:t>
            </a:r>
            <a:endParaRPr lang="fr-FR" sz="2000" dirty="0"/>
          </a:p>
          <a:p>
            <a:pPr>
              <a:spcBef>
                <a:spcPts val="600"/>
              </a:spcBef>
            </a:pPr>
            <a:r>
              <a:rPr lang="fr-FR" b="1" dirty="0"/>
              <a:t>Physiologie de l’hématologie et pathologie hématologique bénigne</a:t>
            </a:r>
            <a:endParaRPr lang="fr-FR" dirty="0"/>
          </a:p>
          <a:p>
            <a:pPr lvl="0">
              <a:spcBef>
                <a:spcPts val="600"/>
              </a:spcBef>
            </a:pPr>
            <a:r>
              <a:rPr lang="fr-FR" dirty="0"/>
              <a:t>Physiologie et régulation de l’hématopoïèse </a:t>
            </a:r>
          </a:p>
          <a:p>
            <a:pPr lvl="0">
              <a:spcBef>
                <a:spcPts val="600"/>
              </a:spcBef>
            </a:pPr>
            <a:r>
              <a:rPr lang="fr-FR" dirty="0"/>
              <a:t>Hémogramme: indic</a:t>
            </a:r>
            <a:r>
              <a:rPr lang="en-US" dirty="0" err="1"/>
              <a:t>ations</a:t>
            </a:r>
            <a:r>
              <a:rPr lang="en-US" dirty="0"/>
              <a:t> et </a:t>
            </a:r>
            <a:r>
              <a:rPr lang="en-US" dirty="0" err="1"/>
              <a:t>interprétation</a:t>
            </a:r>
            <a:endParaRPr lang="fr-FR" dirty="0"/>
          </a:p>
          <a:p>
            <a:pPr lvl="0">
              <a:spcBef>
                <a:spcPts val="600"/>
              </a:spcBef>
            </a:pPr>
            <a:r>
              <a:rPr lang="fr-FR" dirty="0"/>
              <a:t>Physiopathologie, génétique, diagnostic et orientation thérapeutique de la drépanocytose et des thalassémies</a:t>
            </a:r>
          </a:p>
          <a:p>
            <a:pPr lvl="0">
              <a:spcBef>
                <a:spcPts val="600"/>
              </a:spcBef>
            </a:pPr>
            <a:r>
              <a:rPr lang="fr-FR" dirty="0"/>
              <a:t>Physiopathologie, diagnostic et traitement d’une anémie microcytaire</a:t>
            </a:r>
          </a:p>
          <a:p>
            <a:pPr lvl="0">
              <a:spcBef>
                <a:spcPts val="600"/>
              </a:spcBef>
            </a:pPr>
            <a:r>
              <a:rPr lang="fr-FR" dirty="0"/>
              <a:t>Physiopathologie, diagnostic et traitement d’une anémie mégaloblastique</a:t>
            </a:r>
          </a:p>
          <a:p>
            <a:pPr lvl="0">
              <a:spcBef>
                <a:spcPts val="600"/>
              </a:spcBef>
            </a:pPr>
            <a:r>
              <a:rPr lang="fr-FR" dirty="0"/>
              <a:t>Diagnostic d’une </a:t>
            </a:r>
            <a:r>
              <a:rPr lang="fr-FR" dirty="0" err="1"/>
              <a:t>hyperlymphocytose</a:t>
            </a:r>
            <a:r>
              <a:rPr lang="fr-FR" dirty="0"/>
              <a:t> </a:t>
            </a:r>
          </a:p>
          <a:p>
            <a:pPr lvl="0">
              <a:spcBef>
                <a:spcPts val="600"/>
              </a:spcBef>
            </a:pPr>
            <a:r>
              <a:rPr lang="fr-FR" dirty="0"/>
              <a:t>Diagnostic et traitement des cytopénies allo-immunes (incluant la maladie hémolytique du nouveau-né) et auto-immunes (thrombopénies, anémies hémolytiques). </a:t>
            </a:r>
          </a:p>
          <a:p>
            <a:pPr lvl="0">
              <a:spcBef>
                <a:spcPts val="600"/>
              </a:spcBef>
            </a:pPr>
            <a:r>
              <a:rPr lang="fr-FR" dirty="0"/>
              <a:t>Diagnostic et orientation thérapeutique d’une </a:t>
            </a:r>
            <a:r>
              <a:rPr lang="fr-FR" dirty="0" err="1"/>
              <a:t>pancytopénie</a:t>
            </a:r>
            <a:endParaRPr lang="fr-FR" dirty="0"/>
          </a:p>
          <a:p>
            <a:pPr lvl="0">
              <a:spcBef>
                <a:spcPts val="600"/>
              </a:spcBef>
            </a:pPr>
            <a:r>
              <a:rPr lang="fr-FR" dirty="0"/>
              <a:t>Diagnostic et orientation thérapeutique d’une neutropénie </a:t>
            </a:r>
          </a:p>
          <a:p>
            <a:pPr lvl="0">
              <a:spcBef>
                <a:spcPts val="600"/>
              </a:spcBef>
            </a:pPr>
            <a:r>
              <a:rPr lang="fr-FR" dirty="0"/>
              <a:t>Diagnostic et orientation thérapeutique d’une thrombopénie</a:t>
            </a:r>
            <a:endParaRPr lang="fr-FR" sz="1400" dirty="0"/>
          </a:p>
        </p:txBody>
      </p:sp>
    </p:spTree>
    <p:extLst>
      <p:ext uri="{BB962C8B-B14F-4D97-AF65-F5344CB8AC3E}">
        <p14:creationId xmlns:p14="http://schemas.microsoft.com/office/powerpoint/2010/main" val="241936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60779" y="128451"/>
            <a:ext cx="11702130" cy="6740307"/>
          </a:xfrm>
          <a:prstGeom prst="rect">
            <a:avLst/>
          </a:prstGeom>
          <a:noFill/>
        </p:spPr>
        <p:txBody>
          <a:bodyPr wrap="square" rtlCol="0">
            <a:spAutoFit/>
          </a:bodyPr>
          <a:lstStyle/>
          <a:p>
            <a:r>
              <a:rPr lang="fr-FR" b="1" dirty="0"/>
              <a:t>Hémopathies malignes</a:t>
            </a:r>
            <a:endParaRPr lang="fr-FR" dirty="0"/>
          </a:p>
          <a:p>
            <a:pPr lvl="0"/>
            <a:r>
              <a:rPr lang="fr-FR" dirty="0"/>
              <a:t>Diagnostic, pronostic et principes des traitements des néoplasies </a:t>
            </a:r>
            <a:r>
              <a:rPr lang="fr-FR" dirty="0" err="1"/>
              <a:t>myéloprolifératives</a:t>
            </a:r>
            <a:endParaRPr lang="fr-FR" dirty="0"/>
          </a:p>
          <a:p>
            <a:pPr lvl="0"/>
            <a:r>
              <a:rPr lang="fr-FR" dirty="0"/>
              <a:t>Diagnostic, pronostic et principes des traitements de la leucémie lymphoïde chronique </a:t>
            </a:r>
          </a:p>
          <a:p>
            <a:pPr lvl="0"/>
            <a:r>
              <a:rPr lang="fr-FR" dirty="0"/>
              <a:t>Diagnostic, pronostic et grandes lignes du traitement des leucémies aiguës </a:t>
            </a:r>
          </a:p>
          <a:p>
            <a:pPr lvl="0"/>
            <a:r>
              <a:rPr lang="fr-FR" dirty="0"/>
              <a:t>Diagnostic, pronostic et principes des traitements des syndromes myélodysplasiques</a:t>
            </a:r>
          </a:p>
          <a:p>
            <a:pPr lvl="0"/>
            <a:r>
              <a:rPr lang="fr-FR" dirty="0"/>
              <a:t>Diagnostic, pronostic et principes des traitements d’un lymphome</a:t>
            </a:r>
          </a:p>
          <a:p>
            <a:pPr lvl="0"/>
            <a:r>
              <a:rPr lang="fr-FR" dirty="0"/>
              <a:t>Diagnostic, pronostic et traitement du myélome multiple</a:t>
            </a:r>
          </a:p>
          <a:p>
            <a:pPr lvl="0"/>
            <a:endParaRPr lang="fr-FR" dirty="0"/>
          </a:p>
          <a:p>
            <a:r>
              <a:rPr lang="fr-FR" b="1" dirty="0"/>
              <a:t>Hémobiologie et transfusion</a:t>
            </a:r>
            <a:endParaRPr lang="fr-FR" dirty="0"/>
          </a:p>
          <a:p>
            <a:pPr lvl="0"/>
            <a:r>
              <a:rPr lang="fr-FR" dirty="0"/>
              <a:t>Physiologie des groupes sanguins ABO et Rhésus</a:t>
            </a:r>
          </a:p>
          <a:p>
            <a:pPr lvl="0"/>
            <a:r>
              <a:rPr lang="fr-FR" dirty="0"/>
              <a:t>Thérapeutique transfusionnelle : produits sanguins labiles et stables</a:t>
            </a:r>
          </a:p>
          <a:p>
            <a:pPr lvl="0"/>
            <a:r>
              <a:rPr lang="en-US" dirty="0" err="1"/>
              <a:t>Organisation</a:t>
            </a:r>
            <a:r>
              <a:rPr lang="en-US" dirty="0"/>
              <a:t> de </a:t>
            </a:r>
            <a:r>
              <a:rPr lang="en-US" dirty="0" err="1"/>
              <a:t>hémovigilance</a:t>
            </a:r>
            <a:endParaRPr lang="en-US" dirty="0"/>
          </a:p>
          <a:p>
            <a:pPr lvl="0"/>
            <a:endParaRPr lang="fr-FR" dirty="0"/>
          </a:p>
          <a:p>
            <a:r>
              <a:rPr lang="en-US" b="1" dirty="0" err="1"/>
              <a:t>Hémostase</a:t>
            </a:r>
            <a:endParaRPr lang="fr-FR" dirty="0"/>
          </a:p>
          <a:p>
            <a:pPr lvl="0"/>
            <a:r>
              <a:rPr lang="fr-FR" dirty="0"/>
              <a:t>Physiologie de l’hémostase primaire </a:t>
            </a:r>
          </a:p>
          <a:p>
            <a:pPr lvl="0"/>
            <a:r>
              <a:rPr lang="fr-FR" dirty="0"/>
              <a:t>Physiologie de la coagulation </a:t>
            </a:r>
          </a:p>
          <a:p>
            <a:pPr lvl="0"/>
            <a:r>
              <a:rPr lang="fr-FR" dirty="0"/>
              <a:t>Physiologie de la fibrinolyse</a:t>
            </a:r>
          </a:p>
          <a:p>
            <a:pPr lvl="0"/>
            <a:r>
              <a:rPr lang="fr-FR" dirty="0"/>
              <a:t>Exploration d’un trouble de l’hémostase </a:t>
            </a:r>
          </a:p>
          <a:p>
            <a:pPr lvl="0"/>
            <a:r>
              <a:rPr lang="fr-FR" dirty="0"/>
              <a:t>Diagnostic et orientation thérapeutique des </a:t>
            </a:r>
            <a:r>
              <a:rPr lang="fr-FR" dirty="0" err="1"/>
              <a:t>thrombopathies</a:t>
            </a:r>
            <a:r>
              <a:rPr lang="fr-FR" dirty="0"/>
              <a:t>.</a:t>
            </a:r>
          </a:p>
          <a:p>
            <a:pPr lvl="0"/>
            <a:r>
              <a:rPr lang="fr-FR" dirty="0"/>
              <a:t>Physiopathologie et diagnostic d’une </a:t>
            </a:r>
            <a:r>
              <a:rPr lang="fr-FR" dirty="0" err="1"/>
              <a:t>coagulopathie</a:t>
            </a:r>
            <a:r>
              <a:rPr lang="fr-FR" dirty="0"/>
              <a:t> de consommation</a:t>
            </a:r>
          </a:p>
          <a:p>
            <a:pPr lvl="0"/>
            <a:r>
              <a:rPr lang="fr-FR" dirty="0"/>
              <a:t>Diagnostic et orientation thérapeutique de la maladie de </a:t>
            </a:r>
            <a:r>
              <a:rPr lang="fr-FR" dirty="0" err="1"/>
              <a:t>Willebrand</a:t>
            </a:r>
            <a:r>
              <a:rPr lang="fr-FR" dirty="0"/>
              <a:t>.</a:t>
            </a:r>
          </a:p>
          <a:p>
            <a:pPr lvl="0"/>
            <a:r>
              <a:rPr lang="fr-FR" dirty="0"/>
              <a:t>Diagnostic et orientation thérapeutique des hémophilies</a:t>
            </a:r>
          </a:p>
          <a:p>
            <a:pPr lvl="0"/>
            <a:r>
              <a:rPr lang="fr-FR" dirty="0"/>
              <a:t>Exploration des anomalies biologiques dans le cadre d’un bilan étiologique d’une maladie thromboembolique veineuse</a:t>
            </a:r>
          </a:p>
          <a:p>
            <a:pPr lvl="0"/>
            <a:r>
              <a:rPr lang="fr-FR" dirty="0"/>
              <a:t>Médicaments </a:t>
            </a:r>
            <a:r>
              <a:rPr lang="fr-FR" dirty="0" err="1"/>
              <a:t>antithrombotiques</a:t>
            </a:r>
            <a:endParaRPr lang="fr-FR" dirty="0"/>
          </a:p>
        </p:txBody>
      </p:sp>
    </p:spTree>
    <p:extLst>
      <p:ext uri="{BB962C8B-B14F-4D97-AF65-F5344CB8AC3E}">
        <p14:creationId xmlns:p14="http://schemas.microsoft.com/office/powerpoint/2010/main" val="1953825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5117" y="0"/>
            <a:ext cx="11847236" cy="6940361"/>
          </a:xfrm>
          <a:prstGeom prst="rect">
            <a:avLst/>
          </a:prstGeom>
          <a:noFill/>
        </p:spPr>
        <p:txBody>
          <a:bodyPr wrap="square" rtlCol="0">
            <a:spAutoFit/>
          </a:bodyPr>
          <a:lstStyle/>
          <a:p>
            <a:pPr>
              <a:spcBef>
                <a:spcPts val="600"/>
              </a:spcBef>
            </a:pPr>
            <a:r>
              <a:rPr lang="fr-FR" b="1" dirty="0"/>
              <a:t>B</a:t>
            </a:r>
            <a:r>
              <a:rPr lang="x-none" b="1" dirty="0"/>
              <a:t>iothérapies</a:t>
            </a:r>
            <a:endParaRPr lang="fr-FR" dirty="0"/>
          </a:p>
          <a:p>
            <a:pPr lvl="0">
              <a:spcBef>
                <a:spcPts val="600"/>
              </a:spcBef>
            </a:pPr>
            <a:r>
              <a:rPr lang="fr-FR" dirty="0"/>
              <a:t>Les cellules souches : classification et potentiel thérapeutique </a:t>
            </a:r>
          </a:p>
          <a:p>
            <a:pPr lvl="0">
              <a:spcBef>
                <a:spcPts val="600"/>
              </a:spcBef>
            </a:pPr>
            <a:r>
              <a:rPr lang="fr-FR" dirty="0"/>
              <a:t>Cellules souches embryonnaires et cellules </a:t>
            </a:r>
            <a:r>
              <a:rPr lang="fr-FR" dirty="0" err="1"/>
              <a:t>iPS</a:t>
            </a:r>
            <a:r>
              <a:rPr lang="fr-FR" dirty="0"/>
              <a:t> : propriétés, obtention, contrôle qualité et principales utilisations thérapeutiques </a:t>
            </a:r>
          </a:p>
          <a:p>
            <a:pPr lvl="0">
              <a:spcBef>
                <a:spcPts val="600"/>
              </a:spcBef>
            </a:pPr>
            <a:r>
              <a:rPr lang="fr-FR" dirty="0"/>
              <a:t>Cellules souches mésenchymateuses : propriétés, obtention, contrôle qualité et principales utilisations thérapeutiques</a:t>
            </a:r>
          </a:p>
          <a:p>
            <a:pPr lvl="0">
              <a:spcBef>
                <a:spcPts val="600"/>
              </a:spcBef>
            </a:pPr>
            <a:r>
              <a:rPr lang="fr-FR" dirty="0"/>
              <a:t>Cellules souches hématopoïétiques : propriétés, obtention, contrôle qualité, principales utilisations thérapeutiques</a:t>
            </a:r>
          </a:p>
          <a:p>
            <a:pPr lvl="0">
              <a:spcBef>
                <a:spcPts val="600"/>
              </a:spcBef>
            </a:pPr>
            <a:r>
              <a:rPr lang="fr-FR" dirty="0"/>
              <a:t>Cellules souches du sang placentaire </a:t>
            </a:r>
          </a:p>
          <a:p>
            <a:pPr lvl="0">
              <a:spcBef>
                <a:spcPts val="600"/>
              </a:spcBef>
            </a:pPr>
            <a:r>
              <a:rPr lang="fr-FR" dirty="0"/>
              <a:t>Autogreffes de</a:t>
            </a:r>
            <a:r>
              <a:rPr lang="en-US" dirty="0"/>
              <a:t> cellules </a:t>
            </a:r>
            <a:r>
              <a:rPr lang="en-US" dirty="0" err="1"/>
              <a:t>souches</a:t>
            </a:r>
            <a:r>
              <a:rPr lang="en-US" dirty="0"/>
              <a:t> </a:t>
            </a:r>
            <a:r>
              <a:rPr lang="en-US" dirty="0" err="1"/>
              <a:t>hématopoïétiques</a:t>
            </a:r>
            <a:endParaRPr lang="fr-FR" dirty="0"/>
          </a:p>
          <a:p>
            <a:pPr lvl="0">
              <a:spcBef>
                <a:spcPts val="600"/>
              </a:spcBef>
            </a:pPr>
            <a:r>
              <a:rPr lang="en-US" dirty="0" err="1"/>
              <a:t>Allogreffes</a:t>
            </a:r>
            <a:r>
              <a:rPr lang="en-US" dirty="0"/>
              <a:t> de cellules </a:t>
            </a:r>
            <a:r>
              <a:rPr lang="en-US" dirty="0" err="1"/>
              <a:t>souches</a:t>
            </a:r>
            <a:r>
              <a:rPr lang="en-US" dirty="0"/>
              <a:t> </a:t>
            </a:r>
            <a:r>
              <a:rPr lang="en-US" dirty="0" err="1"/>
              <a:t>hématopoïétiques</a:t>
            </a:r>
            <a:endParaRPr lang="fr-FR" dirty="0"/>
          </a:p>
          <a:p>
            <a:pPr lvl="0">
              <a:spcBef>
                <a:spcPts val="600"/>
              </a:spcBef>
            </a:pPr>
            <a:r>
              <a:rPr lang="fr-FR" dirty="0"/>
              <a:t>Thérapie génique des cellules souches hématopoïétiques : déficits immunitaires héréditaires, </a:t>
            </a:r>
            <a:r>
              <a:rPr lang="fr-FR" dirty="0" err="1"/>
              <a:t>adrénoleucodystrophie</a:t>
            </a:r>
            <a:r>
              <a:rPr lang="fr-FR" dirty="0"/>
              <a:t> liée à l’X, hémoglobinopathies…</a:t>
            </a:r>
          </a:p>
          <a:p>
            <a:pPr lvl="0">
              <a:spcBef>
                <a:spcPts val="600"/>
              </a:spcBef>
            </a:pPr>
            <a:r>
              <a:rPr lang="en-US" dirty="0" err="1"/>
              <a:t>Immunothérapie</a:t>
            </a:r>
            <a:r>
              <a:rPr lang="en-US" dirty="0"/>
              <a:t> adoptive anti-</a:t>
            </a:r>
            <a:r>
              <a:rPr lang="en-US" dirty="0" err="1"/>
              <a:t>infectieuse</a:t>
            </a:r>
            <a:endParaRPr lang="fr-FR" dirty="0"/>
          </a:p>
          <a:p>
            <a:pPr lvl="0">
              <a:spcBef>
                <a:spcPts val="600"/>
              </a:spcBef>
            </a:pPr>
            <a:r>
              <a:rPr lang="fr-FR" dirty="0"/>
              <a:t>Immunothérapie cellulaire anti-tumorale : principes et principaux exemples</a:t>
            </a:r>
          </a:p>
          <a:p>
            <a:pPr lvl="0">
              <a:spcBef>
                <a:spcPts val="600"/>
              </a:spcBef>
            </a:pPr>
            <a:r>
              <a:rPr lang="fr-FR" dirty="0"/>
              <a:t>CART-</a:t>
            </a:r>
            <a:r>
              <a:rPr lang="fr-FR" dirty="0" err="1"/>
              <a:t>cells</a:t>
            </a:r>
            <a:r>
              <a:rPr lang="fr-FR" dirty="0"/>
              <a:t> : ingénierie cellulaire et principe d'utilisation thérapeutique</a:t>
            </a:r>
          </a:p>
          <a:p>
            <a:pPr lvl="0">
              <a:spcBef>
                <a:spcPts val="600"/>
              </a:spcBef>
            </a:pPr>
            <a:r>
              <a:rPr lang="fr-FR" dirty="0"/>
              <a:t>Anticorps thérapeutiques : ingénierie moléculaire, cibles et mécanismes d’action</a:t>
            </a:r>
          </a:p>
          <a:p>
            <a:pPr lvl="0">
              <a:spcBef>
                <a:spcPts val="600"/>
              </a:spcBef>
            </a:pPr>
            <a:r>
              <a:rPr lang="fr-FR" dirty="0"/>
              <a:t>Réglementation des thérapies cellulaires : classification, mise en œuvre, essais cliniques </a:t>
            </a:r>
          </a:p>
          <a:p>
            <a:pPr lvl="0">
              <a:spcBef>
                <a:spcPts val="600"/>
              </a:spcBef>
            </a:pPr>
            <a:r>
              <a:rPr lang="en-US" dirty="0" err="1"/>
              <a:t>Cryoconservation</a:t>
            </a:r>
            <a:r>
              <a:rPr lang="en-US" dirty="0"/>
              <a:t> des cellules </a:t>
            </a:r>
            <a:r>
              <a:rPr lang="en-US" dirty="0" err="1"/>
              <a:t>souches</a:t>
            </a:r>
            <a:endParaRPr lang="fr-FR" dirty="0"/>
          </a:p>
          <a:p>
            <a:pPr lvl="0">
              <a:spcBef>
                <a:spcPts val="600"/>
              </a:spcBef>
            </a:pPr>
            <a:r>
              <a:rPr lang="fr-FR" dirty="0"/>
              <a:t>Les banques de tissus et cellules : organisation générale et principaux domaines d’application</a:t>
            </a:r>
          </a:p>
          <a:p>
            <a:pPr lvl="0">
              <a:spcBef>
                <a:spcPts val="600"/>
              </a:spcBef>
            </a:pPr>
            <a:r>
              <a:rPr lang="fr-FR" dirty="0"/>
              <a:t>Thérapie cellulaire et réparation cutanée</a:t>
            </a:r>
          </a:p>
          <a:p>
            <a:pPr lvl="0">
              <a:spcBef>
                <a:spcPts val="600"/>
              </a:spcBef>
            </a:pPr>
            <a:r>
              <a:rPr lang="fr-FR" dirty="0"/>
              <a:t>Ingénierie cellulaire des ilots pancréatiques pour le traitement du diabète type 1</a:t>
            </a:r>
          </a:p>
        </p:txBody>
      </p:sp>
    </p:spTree>
    <p:extLst>
      <p:ext uri="{BB962C8B-B14F-4D97-AF65-F5344CB8AC3E}">
        <p14:creationId xmlns:p14="http://schemas.microsoft.com/office/powerpoint/2010/main" val="186741477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194</TotalTime>
  <Words>2092</Words>
  <Application>Microsoft Office PowerPoint</Application>
  <PresentationFormat>Grand écran</PresentationFormat>
  <Paragraphs>468</Paragraphs>
  <Slides>19</Slides>
  <Notes>1</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19</vt:i4>
      </vt:variant>
    </vt:vector>
  </HeadingPairs>
  <TitlesOfParts>
    <vt:vector size="25" baseType="lpstr">
      <vt:lpstr>Arial</vt:lpstr>
      <vt:lpstr>Calibri</vt:lpstr>
      <vt:lpstr>Calibri Light</vt:lpstr>
      <vt:lpstr>Times New Roman</vt:lpstr>
      <vt:lpstr>Thème Office</vt:lpstr>
      <vt:lpstr>Feuille de calcul</vt:lpstr>
      <vt:lpstr>Présentation PowerPoint</vt:lpstr>
      <vt:lpstr>Présentation PowerPoint</vt:lpstr>
      <vt:lpstr>Présentation PowerPoint</vt:lpstr>
      <vt:lpstr>Réunions annuelles (DGRH A2)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APHP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GAUSSEM Pascale</dc:creator>
  <cp:lastModifiedBy>Marc Maynadie</cp:lastModifiedBy>
  <cp:revision>27</cp:revision>
  <dcterms:created xsi:type="dcterms:W3CDTF">2025-01-20T13:37:00Z</dcterms:created>
  <dcterms:modified xsi:type="dcterms:W3CDTF">2025-02-06T08:56:34Z</dcterms:modified>
</cp:coreProperties>
</file>