
<file path=[Content_Types].xml><?xml version="1.0" encoding="utf-8"?>
<Types xmlns="http://schemas.openxmlformats.org/package/2006/content-types">
  <Default Extension="jpeg" ContentType="image/jpe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10"/>
  </p:notesMasterIdLst>
  <p:sldIdLst>
    <p:sldId id="283" r:id="rId2"/>
    <p:sldId id="281" r:id="rId3"/>
    <p:sldId id="261" r:id="rId4"/>
    <p:sldId id="262" r:id="rId5"/>
    <p:sldId id="276" r:id="rId6"/>
    <p:sldId id="286" r:id="rId7"/>
    <p:sldId id="287" r:id="rId8"/>
    <p:sldId id="288"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5" autoAdjust="0"/>
    <p:restoredTop sz="94648"/>
  </p:normalViewPr>
  <p:slideViewPr>
    <p:cSldViewPr snapToGrid="0" snapToObjects="1" showGuides="1">
      <p:cViewPr varScale="1">
        <p:scale>
          <a:sx n="66" d="100"/>
          <a:sy n="66" d="100"/>
        </p:scale>
        <p:origin x="516" y="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25524B-4253-6042-95E0-ACB07068B851}" type="datetimeFigureOut">
              <a:rPr lang="fr-FR" smtClean="0"/>
              <a:t>06/02/2025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D12C46-1D70-CE49-B638-9C9250689C30}" type="slidenum">
              <a:rPr lang="fr-FR" smtClean="0"/>
              <a:t>‹N°›</a:t>
            </a:fld>
            <a:endParaRPr lang="fr-FR"/>
          </a:p>
        </p:txBody>
      </p:sp>
    </p:spTree>
    <p:extLst>
      <p:ext uri="{BB962C8B-B14F-4D97-AF65-F5344CB8AC3E}">
        <p14:creationId xmlns:p14="http://schemas.microsoft.com/office/powerpoint/2010/main" val="2446368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0D12C46-1D70-CE49-B638-9C9250689C30}" type="slidenum">
              <a:rPr lang="fr-FR" smtClean="0"/>
              <a:t>2</a:t>
            </a:fld>
            <a:endParaRPr lang="fr-FR"/>
          </a:p>
        </p:txBody>
      </p:sp>
    </p:spTree>
    <p:extLst>
      <p:ext uri="{BB962C8B-B14F-4D97-AF65-F5344CB8AC3E}">
        <p14:creationId xmlns:p14="http://schemas.microsoft.com/office/powerpoint/2010/main" val="2726301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870EF5-EA20-9F45-94FD-FCA0EF0D6DE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76C59F1-D12B-CF40-8968-B299F2A4DA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B4FB2E3-F57C-C34E-9E9C-B5F3A6082032}"/>
              </a:ext>
            </a:extLst>
          </p:cNvPr>
          <p:cNvSpPr>
            <a:spLocks noGrp="1"/>
          </p:cNvSpPr>
          <p:nvPr>
            <p:ph type="dt" sz="half" idx="10"/>
          </p:nvPr>
        </p:nvSpPr>
        <p:spPr/>
        <p:txBody>
          <a:bodyPr/>
          <a:lstStyle/>
          <a:p>
            <a:fld id="{0C16BF6C-2475-794B-B7D7-8C543F5C41D9}" type="datetime1">
              <a:rPr lang="fr-FR" smtClean="0"/>
              <a:t>06/02/2025</a:t>
            </a:fld>
            <a:endParaRPr lang="fr-FR"/>
          </a:p>
        </p:txBody>
      </p:sp>
      <p:sp>
        <p:nvSpPr>
          <p:cNvPr id="5" name="Espace réservé du pied de page 4">
            <a:extLst>
              <a:ext uri="{FF2B5EF4-FFF2-40B4-BE49-F238E27FC236}">
                <a16:creationId xmlns:a16="http://schemas.microsoft.com/office/drawing/2014/main" id="{C2630695-CD0F-9C4A-8C66-8B03F5F7A2F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E22E629-6C91-1E41-83D3-A7220DEF4784}"/>
              </a:ext>
            </a:extLst>
          </p:cNvPr>
          <p:cNvSpPr>
            <a:spLocks noGrp="1"/>
          </p:cNvSpPr>
          <p:nvPr>
            <p:ph type="sldNum" sz="quarter" idx="12"/>
          </p:nvPr>
        </p:nvSpPr>
        <p:spPr/>
        <p:txBody>
          <a:bodyPr/>
          <a:lstStyle/>
          <a:p>
            <a:fld id="{51B80B00-AA59-C743-A186-B6CD7A20A6A7}" type="slidenum">
              <a:rPr lang="fr-FR" smtClean="0"/>
              <a:t>‹N°›</a:t>
            </a:fld>
            <a:endParaRPr lang="fr-FR"/>
          </a:p>
        </p:txBody>
      </p:sp>
    </p:spTree>
    <p:extLst>
      <p:ext uri="{BB962C8B-B14F-4D97-AF65-F5344CB8AC3E}">
        <p14:creationId xmlns:p14="http://schemas.microsoft.com/office/powerpoint/2010/main" val="104512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019AEF-2A87-564C-813E-34851661A50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81512949-973C-4148-A198-29EF0FBCFB8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0D0C351-DAF7-CF4C-BA34-F66239A9B676}"/>
              </a:ext>
            </a:extLst>
          </p:cNvPr>
          <p:cNvSpPr>
            <a:spLocks noGrp="1"/>
          </p:cNvSpPr>
          <p:nvPr>
            <p:ph type="dt" sz="half" idx="10"/>
          </p:nvPr>
        </p:nvSpPr>
        <p:spPr/>
        <p:txBody>
          <a:bodyPr/>
          <a:lstStyle/>
          <a:p>
            <a:fld id="{837D215A-3E68-8748-9380-CB051420B10B}" type="datetime1">
              <a:rPr lang="fr-FR" smtClean="0"/>
              <a:t>06/02/2025</a:t>
            </a:fld>
            <a:endParaRPr lang="fr-FR"/>
          </a:p>
        </p:txBody>
      </p:sp>
      <p:sp>
        <p:nvSpPr>
          <p:cNvPr id="5" name="Espace réservé du pied de page 4">
            <a:extLst>
              <a:ext uri="{FF2B5EF4-FFF2-40B4-BE49-F238E27FC236}">
                <a16:creationId xmlns:a16="http://schemas.microsoft.com/office/drawing/2014/main" id="{427AE594-886B-8C44-B69E-B9B52AC6925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911228C-FEA7-9547-8EE3-D3D28A2F96FD}"/>
              </a:ext>
            </a:extLst>
          </p:cNvPr>
          <p:cNvSpPr>
            <a:spLocks noGrp="1"/>
          </p:cNvSpPr>
          <p:nvPr>
            <p:ph type="sldNum" sz="quarter" idx="12"/>
          </p:nvPr>
        </p:nvSpPr>
        <p:spPr/>
        <p:txBody>
          <a:bodyPr/>
          <a:lstStyle/>
          <a:p>
            <a:fld id="{51B80B00-AA59-C743-A186-B6CD7A20A6A7}" type="slidenum">
              <a:rPr lang="fr-FR" smtClean="0"/>
              <a:t>‹N°›</a:t>
            </a:fld>
            <a:endParaRPr lang="fr-FR"/>
          </a:p>
        </p:txBody>
      </p:sp>
    </p:spTree>
    <p:extLst>
      <p:ext uri="{BB962C8B-B14F-4D97-AF65-F5344CB8AC3E}">
        <p14:creationId xmlns:p14="http://schemas.microsoft.com/office/powerpoint/2010/main" val="562488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DFFC416-F220-3C49-90B3-0B243F956B8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9D8AD4E-AC8E-6440-B3EB-2D25F7BB117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E82083D-7BF2-F64A-9D3B-EEB1CE372F43}"/>
              </a:ext>
            </a:extLst>
          </p:cNvPr>
          <p:cNvSpPr>
            <a:spLocks noGrp="1"/>
          </p:cNvSpPr>
          <p:nvPr>
            <p:ph type="dt" sz="half" idx="10"/>
          </p:nvPr>
        </p:nvSpPr>
        <p:spPr/>
        <p:txBody>
          <a:bodyPr/>
          <a:lstStyle/>
          <a:p>
            <a:fld id="{AAE74B87-664D-1D45-A14F-B8C345F192D3}" type="datetime1">
              <a:rPr lang="fr-FR" smtClean="0"/>
              <a:t>06/02/2025</a:t>
            </a:fld>
            <a:endParaRPr lang="fr-FR"/>
          </a:p>
        </p:txBody>
      </p:sp>
      <p:sp>
        <p:nvSpPr>
          <p:cNvPr id="5" name="Espace réservé du pied de page 4">
            <a:extLst>
              <a:ext uri="{FF2B5EF4-FFF2-40B4-BE49-F238E27FC236}">
                <a16:creationId xmlns:a16="http://schemas.microsoft.com/office/drawing/2014/main" id="{2F045E0D-2238-8848-B0CC-77F0EA33856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0774EC3-53F4-4648-AC40-A91B760A0607}"/>
              </a:ext>
            </a:extLst>
          </p:cNvPr>
          <p:cNvSpPr>
            <a:spLocks noGrp="1"/>
          </p:cNvSpPr>
          <p:nvPr>
            <p:ph type="sldNum" sz="quarter" idx="12"/>
          </p:nvPr>
        </p:nvSpPr>
        <p:spPr/>
        <p:txBody>
          <a:bodyPr/>
          <a:lstStyle/>
          <a:p>
            <a:fld id="{51B80B00-AA59-C743-A186-B6CD7A20A6A7}" type="slidenum">
              <a:rPr lang="fr-FR" smtClean="0"/>
              <a:t>‹N°›</a:t>
            </a:fld>
            <a:endParaRPr lang="fr-FR"/>
          </a:p>
        </p:txBody>
      </p:sp>
    </p:spTree>
    <p:extLst>
      <p:ext uri="{BB962C8B-B14F-4D97-AF65-F5344CB8AC3E}">
        <p14:creationId xmlns:p14="http://schemas.microsoft.com/office/powerpoint/2010/main" val="3135955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79ECFC-172D-654E-87C8-F7C4D63D110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43DD7DC-DAF8-4C44-B83D-4CB44518931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36E71C7-0613-5849-8652-5A2A7019102E}"/>
              </a:ext>
            </a:extLst>
          </p:cNvPr>
          <p:cNvSpPr>
            <a:spLocks noGrp="1"/>
          </p:cNvSpPr>
          <p:nvPr>
            <p:ph type="dt" sz="half" idx="10"/>
          </p:nvPr>
        </p:nvSpPr>
        <p:spPr/>
        <p:txBody>
          <a:bodyPr/>
          <a:lstStyle/>
          <a:p>
            <a:fld id="{2FA5D01C-E321-CC40-816D-C2BD5F0AF0C1}" type="datetime1">
              <a:rPr lang="fr-FR" smtClean="0"/>
              <a:t>06/02/2025</a:t>
            </a:fld>
            <a:endParaRPr lang="fr-FR"/>
          </a:p>
        </p:txBody>
      </p:sp>
      <p:sp>
        <p:nvSpPr>
          <p:cNvPr id="5" name="Espace réservé du pied de page 4">
            <a:extLst>
              <a:ext uri="{FF2B5EF4-FFF2-40B4-BE49-F238E27FC236}">
                <a16:creationId xmlns:a16="http://schemas.microsoft.com/office/drawing/2014/main" id="{2E7AF16B-821B-F84D-8170-3998C21771E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CF9A7BF-4FD6-CF42-8AAF-BCC72A1C267E}"/>
              </a:ext>
            </a:extLst>
          </p:cNvPr>
          <p:cNvSpPr>
            <a:spLocks noGrp="1"/>
          </p:cNvSpPr>
          <p:nvPr>
            <p:ph type="sldNum" sz="quarter" idx="12"/>
          </p:nvPr>
        </p:nvSpPr>
        <p:spPr/>
        <p:txBody>
          <a:bodyPr/>
          <a:lstStyle/>
          <a:p>
            <a:fld id="{51B80B00-AA59-C743-A186-B6CD7A20A6A7}" type="slidenum">
              <a:rPr lang="fr-FR" smtClean="0"/>
              <a:t>‹N°›</a:t>
            </a:fld>
            <a:endParaRPr lang="fr-FR"/>
          </a:p>
        </p:txBody>
      </p:sp>
    </p:spTree>
    <p:extLst>
      <p:ext uri="{BB962C8B-B14F-4D97-AF65-F5344CB8AC3E}">
        <p14:creationId xmlns:p14="http://schemas.microsoft.com/office/powerpoint/2010/main" val="316874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F9A73F-CCE8-CA44-B547-5AD6EFFCBB9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301731F-5508-964B-8232-676A026D00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652A103-A561-584E-9B72-5363443CE555}"/>
              </a:ext>
            </a:extLst>
          </p:cNvPr>
          <p:cNvSpPr>
            <a:spLocks noGrp="1"/>
          </p:cNvSpPr>
          <p:nvPr>
            <p:ph type="dt" sz="half" idx="10"/>
          </p:nvPr>
        </p:nvSpPr>
        <p:spPr/>
        <p:txBody>
          <a:bodyPr/>
          <a:lstStyle/>
          <a:p>
            <a:fld id="{0F875C37-4E55-AA4D-8F4F-EEEFDCE9786C}" type="datetime1">
              <a:rPr lang="fr-FR" smtClean="0"/>
              <a:t>06/02/2025</a:t>
            </a:fld>
            <a:endParaRPr lang="fr-FR"/>
          </a:p>
        </p:txBody>
      </p:sp>
      <p:sp>
        <p:nvSpPr>
          <p:cNvPr id="5" name="Espace réservé du pied de page 4">
            <a:extLst>
              <a:ext uri="{FF2B5EF4-FFF2-40B4-BE49-F238E27FC236}">
                <a16:creationId xmlns:a16="http://schemas.microsoft.com/office/drawing/2014/main" id="{2F08CD0A-082A-BE44-A88D-1CD1AF57AD9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03CBD20-D081-8842-AB92-FE1C1791E7A3}"/>
              </a:ext>
            </a:extLst>
          </p:cNvPr>
          <p:cNvSpPr>
            <a:spLocks noGrp="1"/>
          </p:cNvSpPr>
          <p:nvPr>
            <p:ph type="sldNum" sz="quarter" idx="12"/>
          </p:nvPr>
        </p:nvSpPr>
        <p:spPr/>
        <p:txBody>
          <a:bodyPr/>
          <a:lstStyle/>
          <a:p>
            <a:fld id="{51B80B00-AA59-C743-A186-B6CD7A20A6A7}" type="slidenum">
              <a:rPr lang="fr-FR" smtClean="0"/>
              <a:t>‹N°›</a:t>
            </a:fld>
            <a:endParaRPr lang="fr-FR"/>
          </a:p>
        </p:txBody>
      </p:sp>
    </p:spTree>
    <p:extLst>
      <p:ext uri="{BB962C8B-B14F-4D97-AF65-F5344CB8AC3E}">
        <p14:creationId xmlns:p14="http://schemas.microsoft.com/office/powerpoint/2010/main" val="1600655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FA018C-98B7-2E4E-BF3A-8684A1DBFDF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2B296C7-BC84-9F42-B492-4739F50248D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42E4DA2-E2ED-4540-8535-98936E67062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A05D0D5-3DE0-3E4E-B176-2C97BFB24338}"/>
              </a:ext>
            </a:extLst>
          </p:cNvPr>
          <p:cNvSpPr>
            <a:spLocks noGrp="1"/>
          </p:cNvSpPr>
          <p:nvPr>
            <p:ph type="dt" sz="half" idx="10"/>
          </p:nvPr>
        </p:nvSpPr>
        <p:spPr/>
        <p:txBody>
          <a:bodyPr/>
          <a:lstStyle/>
          <a:p>
            <a:fld id="{84926E61-AEA7-0C4C-8011-8C9080D578C8}" type="datetime1">
              <a:rPr lang="fr-FR" smtClean="0"/>
              <a:t>06/02/2025</a:t>
            </a:fld>
            <a:endParaRPr lang="fr-FR"/>
          </a:p>
        </p:txBody>
      </p:sp>
      <p:sp>
        <p:nvSpPr>
          <p:cNvPr id="6" name="Espace réservé du pied de page 5">
            <a:extLst>
              <a:ext uri="{FF2B5EF4-FFF2-40B4-BE49-F238E27FC236}">
                <a16:creationId xmlns:a16="http://schemas.microsoft.com/office/drawing/2014/main" id="{FCBEACAA-C8E7-604A-A7B8-6123B9B2DC0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0A6C78A-84FE-2848-B013-1380C97B4A4D}"/>
              </a:ext>
            </a:extLst>
          </p:cNvPr>
          <p:cNvSpPr>
            <a:spLocks noGrp="1"/>
          </p:cNvSpPr>
          <p:nvPr>
            <p:ph type="sldNum" sz="quarter" idx="12"/>
          </p:nvPr>
        </p:nvSpPr>
        <p:spPr/>
        <p:txBody>
          <a:bodyPr/>
          <a:lstStyle/>
          <a:p>
            <a:fld id="{51B80B00-AA59-C743-A186-B6CD7A20A6A7}" type="slidenum">
              <a:rPr lang="fr-FR" smtClean="0"/>
              <a:t>‹N°›</a:t>
            </a:fld>
            <a:endParaRPr lang="fr-FR"/>
          </a:p>
        </p:txBody>
      </p:sp>
    </p:spTree>
    <p:extLst>
      <p:ext uri="{BB962C8B-B14F-4D97-AF65-F5344CB8AC3E}">
        <p14:creationId xmlns:p14="http://schemas.microsoft.com/office/powerpoint/2010/main" val="1655067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24D26C-CE3D-E14F-95DE-3A4B7A58B2A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D7E8094-6CEF-E847-9D45-D3D4996D2C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A557CD3-93BF-5643-BE43-4F0D8864E2C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CCEB2CF-1143-954B-995A-5E61C0A55B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32BF880-C75F-0A46-8659-07B994D2648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177E475-C2CF-7C47-81DB-FD2833AC172F}"/>
              </a:ext>
            </a:extLst>
          </p:cNvPr>
          <p:cNvSpPr>
            <a:spLocks noGrp="1"/>
          </p:cNvSpPr>
          <p:nvPr>
            <p:ph type="dt" sz="half" idx="10"/>
          </p:nvPr>
        </p:nvSpPr>
        <p:spPr/>
        <p:txBody>
          <a:bodyPr/>
          <a:lstStyle/>
          <a:p>
            <a:fld id="{1C40AE97-162E-F040-9400-72CEBB40EDB5}" type="datetime1">
              <a:rPr lang="fr-FR" smtClean="0"/>
              <a:t>06/02/2025</a:t>
            </a:fld>
            <a:endParaRPr lang="fr-FR"/>
          </a:p>
        </p:txBody>
      </p:sp>
      <p:sp>
        <p:nvSpPr>
          <p:cNvPr id="8" name="Espace réservé du pied de page 7">
            <a:extLst>
              <a:ext uri="{FF2B5EF4-FFF2-40B4-BE49-F238E27FC236}">
                <a16:creationId xmlns:a16="http://schemas.microsoft.com/office/drawing/2014/main" id="{A29AC02F-4BC5-834B-B605-4FA4917F4A6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47247DA-E2B8-804F-9409-04BD07578E21}"/>
              </a:ext>
            </a:extLst>
          </p:cNvPr>
          <p:cNvSpPr>
            <a:spLocks noGrp="1"/>
          </p:cNvSpPr>
          <p:nvPr>
            <p:ph type="sldNum" sz="quarter" idx="12"/>
          </p:nvPr>
        </p:nvSpPr>
        <p:spPr/>
        <p:txBody>
          <a:bodyPr/>
          <a:lstStyle/>
          <a:p>
            <a:fld id="{51B80B00-AA59-C743-A186-B6CD7A20A6A7}" type="slidenum">
              <a:rPr lang="fr-FR" smtClean="0"/>
              <a:t>‹N°›</a:t>
            </a:fld>
            <a:endParaRPr lang="fr-FR"/>
          </a:p>
        </p:txBody>
      </p:sp>
    </p:spTree>
    <p:extLst>
      <p:ext uri="{BB962C8B-B14F-4D97-AF65-F5344CB8AC3E}">
        <p14:creationId xmlns:p14="http://schemas.microsoft.com/office/powerpoint/2010/main" val="3189013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D98306-2F10-9243-9A09-A19F6A6C1EB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FB0B133-7D02-B64E-843A-4A610B931F55}"/>
              </a:ext>
            </a:extLst>
          </p:cNvPr>
          <p:cNvSpPr>
            <a:spLocks noGrp="1"/>
          </p:cNvSpPr>
          <p:nvPr>
            <p:ph type="dt" sz="half" idx="10"/>
          </p:nvPr>
        </p:nvSpPr>
        <p:spPr/>
        <p:txBody>
          <a:bodyPr/>
          <a:lstStyle/>
          <a:p>
            <a:fld id="{AB1D8EC2-1FFC-7B4A-8F0E-7A7B0FDF5A06}" type="datetime1">
              <a:rPr lang="fr-FR" smtClean="0"/>
              <a:t>06/02/2025</a:t>
            </a:fld>
            <a:endParaRPr lang="fr-FR"/>
          </a:p>
        </p:txBody>
      </p:sp>
      <p:sp>
        <p:nvSpPr>
          <p:cNvPr id="4" name="Espace réservé du pied de page 3">
            <a:extLst>
              <a:ext uri="{FF2B5EF4-FFF2-40B4-BE49-F238E27FC236}">
                <a16:creationId xmlns:a16="http://schemas.microsoft.com/office/drawing/2014/main" id="{9B925086-50F7-C141-9D9D-5075EAB1F5F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938B1E5-1818-3149-BFB5-71DF53C8C619}"/>
              </a:ext>
            </a:extLst>
          </p:cNvPr>
          <p:cNvSpPr>
            <a:spLocks noGrp="1"/>
          </p:cNvSpPr>
          <p:nvPr>
            <p:ph type="sldNum" sz="quarter" idx="12"/>
          </p:nvPr>
        </p:nvSpPr>
        <p:spPr/>
        <p:txBody>
          <a:bodyPr/>
          <a:lstStyle/>
          <a:p>
            <a:fld id="{51B80B00-AA59-C743-A186-B6CD7A20A6A7}" type="slidenum">
              <a:rPr lang="fr-FR" smtClean="0"/>
              <a:t>‹N°›</a:t>
            </a:fld>
            <a:endParaRPr lang="fr-FR"/>
          </a:p>
        </p:txBody>
      </p:sp>
    </p:spTree>
    <p:extLst>
      <p:ext uri="{BB962C8B-B14F-4D97-AF65-F5344CB8AC3E}">
        <p14:creationId xmlns:p14="http://schemas.microsoft.com/office/powerpoint/2010/main" val="2852436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D475DD3-037B-6544-A241-3B7FAAAE982A}"/>
              </a:ext>
            </a:extLst>
          </p:cNvPr>
          <p:cNvSpPr>
            <a:spLocks noGrp="1"/>
          </p:cNvSpPr>
          <p:nvPr>
            <p:ph type="dt" sz="half" idx="10"/>
          </p:nvPr>
        </p:nvSpPr>
        <p:spPr/>
        <p:txBody>
          <a:bodyPr/>
          <a:lstStyle/>
          <a:p>
            <a:fld id="{9EE1952F-4BFB-8949-92DF-E79D7FBCA2EE}" type="datetime1">
              <a:rPr lang="fr-FR" smtClean="0"/>
              <a:t>06/02/2025</a:t>
            </a:fld>
            <a:endParaRPr lang="fr-FR"/>
          </a:p>
        </p:txBody>
      </p:sp>
      <p:sp>
        <p:nvSpPr>
          <p:cNvPr id="3" name="Espace réservé du pied de page 2">
            <a:extLst>
              <a:ext uri="{FF2B5EF4-FFF2-40B4-BE49-F238E27FC236}">
                <a16:creationId xmlns:a16="http://schemas.microsoft.com/office/drawing/2014/main" id="{9BE3981E-0A67-1947-9B88-DD2E837BE1A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292B1AB-217F-AE44-BCE3-FC6D5B9944A8}"/>
              </a:ext>
            </a:extLst>
          </p:cNvPr>
          <p:cNvSpPr>
            <a:spLocks noGrp="1"/>
          </p:cNvSpPr>
          <p:nvPr>
            <p:ph type="sldNum" sz="quarter" idx="12"/>
          </p:nvPr>
        </p:nvSpPr>
        <p:spPr/>
        <p:txBody>
          <a:bodyPr/>
          <a:lstStyle/>
          <a:p>
            <a:fld id="{51B80B00-AA59-C743-A186-B6CD7A20A6A7}" type="slidenum">
              <a:rPr lang="fr-FR" smtClean="0"/>
              <a:t>‹N°›</a:t>
            </a:fld>
            <a:endParaRPr lang="fr-FR"/>
          </a:p>
        </p:txBody>
      </p:sp>
    </p:spTree>
    <p:extLst>
      <p:ext uri="{BB962C8B-B14F-4D97-AF65-F5344CB8AC3E}">
        <p14:creationId xmlns:p14="http://schemas.microsoft.com/office/powerpoint/2010/main" val="2669915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7ADB22-8821-2741-9BD7-31AF5E326FB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57ABCE5-1441-5A42-9F64-08CF5BE4DC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F8E58B0-BA45-374B-95C5-155B316ADB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5077C7D-C78F-8F4F-A763-0ADCDE14B07B}"/>
              </a:ext>
            </a:extLst>
          </p:cNvPr>
          <p:cNvSpPr>
            <a:spLocks noGrp="1"/>
          </p:cNvSpPr>
          <p:nvPr>
            <p:ph type="dt" sz="half" idx="10"/>
          </p:nvPr>
        </p:nvSpPr>
        <p:spPr/>
        <p:txBody>
          <a:bodyPr/>
          <a:lstStyle/>
          <a:p>
            <a:fld id="{7AD814D6-9E9E-8147-8199-2CA27CA4C423}" type="datetime1">
              <a:rPr lang="fr-FR" smtClean="0"/>
              <a:t>06/02/2025</a:t>
            </a:fld>
            <a:endParaRPr lang="fr-FR"/>
          </a:p>
        </p:txBody>
      </p:sp>
      <p:sp>
        <p:nvSpPr>
          <p:cNvPr id="6" name="Espace réservé du pied de page 5">
            <a:extLst>
              <a:ext uri="{FF2B5EF4-FFF2-40B4-BE49-F238E27FC236}">
                <a16:creationId xmlns:a16="http://schemas.microsoft.com/office/drawing/2014/main" id="{1FE04C97-8156-AC40-A3DE-937934A8B61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7A0C19B-19B3-EA4F-AE7C-56C501FF301F}"/>
              </a:ext>
            </a:extLst>
          </p:cNvPr>
          <p:cNvSpPr>
            <a:spLocks noGrp="1"/>
          </p:cNvSpPr>
          <p:nvPr>
            <p:ph type="sldNum" sz="quarter" idx="12"/>
          </p:nvPr>
        </p:nvSpPr>
        <p:spPr/>
        <p:txBody>
          <a:bodyPr/>
          <a:lstStyle/>
          <a:p>
            <a:fld id="{51B80B00-AA59-C743-A186-B6CD7A20A6A7}" type="slidenum">
              <a:rPr lang="fr-FR" smtClean="0"/>
              <a:t>‹N°›</a:t>
            </a:fld>
            <a:endParaRPr lang="fr-FR"/>
          </a:p>
        </p:txBody>
      </p:sp>
    </p:spTree>
    <p:extLst>
      <p:ext uri="{BB962C8B-B14F-4D97-AF65-F5344CB8AC3E}">
        <p14:creationId xmlns:p14="http://schemas.microsoft.com/office/powerpoint/2010/main" val="1988551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295686-EDA8-FC43-9FB6-8539F5F384E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49A0ED7-971A-E646-A119-BE47EC2E54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9515B88-8522-6244-8190-4C6D309292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FB3D256-E186-BE4E-9559-5D31FEE0C172}"/>
              </a:ext>
            </a:extLst>
          </p:cNvPr>
          <p:cNvSpPr>
            <a:spLocks noGrp="1"/>
          </p:cNvSpPr>
          <p:nvPr>
            <p:ph type="dt" sz="half" idx="10"/>
          </p:nvPr>
        </p:nvSpPr>
        <p:spPr/>
        <p:txBody>
          <a:bodyPr/>
          <a:lstStyle/>
          <a:p>
            <a:fld id="{B68E6319-19DB-B24B-96E3-7426F0977113}" type="datetime1">
              <a:rPr lang="fr-FR" smtClean="0"/>
              <a:t>06/02/2025</a:t>
            </a:fld>
            <a:endParaRPr lang="fr-FR"/>
          </a:p>
        </p:txBody>
      </p:sp>
      <p:sp>
        <p:nvSpPr>
          <p:cNvPr id="6" name="Espace réservé du pied de page 5">
            <a:extLst>
              <a:ext uri="{FF2B5EF4-FFF2-40B4-BE49-F238E27FC236}">
                <a16:creationId xmlns:a16="http://schemas.microsoft.com/office/drawing/2014/main" id="{B3555D5B-9B42-A045-8777-7776D43948C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29E3B9F-A2C0-2244-B19E-08054AEB1316}"/>
              </a:ext>
            </a:extLst>
          </p:cNvPr>
          <p:cNvSpPr>
            <a:spLocks noGrp="1"/>
          </p:cNvSpPr>
          <p:nvPr>
            <p:ph type="sldNum" sz="quarter" idx="12"/>
          </p:nvPr>
        </p:nvSpPr>
        <p:spPr/>
        <p:txBody>
          <a:bodyPr/>
          <a:lstStyle/>
          <a:p>
            <a:fld id="{51B80B00-AA59-C743-A186-B6CD7A20A6A7}" type="slidenum">
              <a:rPr lang="fr-FR" smtClean="0"/>
              <a:t>‹N°›</a:t>
            </a:fld>
            <a:endParaRPr lang="fr-FR"/>
          </a:p>
        </p:txBody>
      </p:sp>
    </p:spTree>
    <p:extLst>
      <p:ext uri="{BB962C8B-B14F-4D97-AF65-F5344CB8AC3E}">
        <p14:creationId xmlns:p14="http://schemas.microsoft.com/office/powerpoint/2010/main" val="51316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2814197-AEAC-B849-B7CC-216A6E5B69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D1341C2-7895-4D4A-9DC7-D2CE4E306B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4F84C2F-5AAD-A640-8E13-4F10AC58A6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46670-CE52-8140-ABDA-BA4DB40A4A34}" type="datetime1">
              <a:rPr lang="fr-FR" smtClean="0"/>
              <a:t>06/02/2025</a:t>
            </a:fld>
            <a:endParaRPr lang="fr-FR"/>
          </a:p>
        </p:txBody>
      </p:sp>
      <p:sp>
        <p:nvSpPr>
          <p:cNvPr id="5" name="Espace réservé du pied de page 4">
            <a:extLst>
              <a:ext uri="{FF2B5EF4-FFF2-40B4-BE49-F238E27FC236}">
                <a16:creationId xmlns:a16="http://schemas.microsoft.com/office/drawing/2014/main" id="{EDD31FDF-7584-F44D-8B0D-D62720DC78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3052AE6-EA82-F74C-973C-BEA29AA47F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B80B00-AA59-C743-A186-B6CD7A20A6A7}" type="slidenum">
              <a:rPr lang="fr-FR" smtClean="0"/>
              <a:t>‹N°›</a:t>
            </a:fld>
            <a:endParaRPr lang="fr-FR"/>
          </a:p>
        </p:txBody>
      </p:sp>
    </p:spTree>
    <p:extLst>
      <p:ext uri="{BB962C8B-B14F-4D97-AF65-F5344CB8AC3E}">
        <p14:creationId xmlns:p14="http://schemas.microsoft.com/office/powerpoint/2010/main" val="658256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webp"/><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0084FD-6C8E-A692-BC11-AE3C92C929F3}"/>
              </a:ext>
            </a:extLst>
          </p:cNvPr>
          <p:cNvSpPr>
            <a:spLocks noGrp="1"/>
          </p:cNvSpPr>
          <p:nvPr>
            <p:ph type="title"/>
          </p:nvPr>
        </p:nvSpPr>
        <p:spPr/>
        <p:txBody>
          <a:bodyPr/>
          <a:lstStyle/>
          <a:p>
            <a:r>
              <a:rPr lang="fr-FR" dirty="0"/>
              <a:t>Nouvelles du CNP</a:t>
            </a:r>
          </a:p>
        </p:txBody>
      </p:sp>
      <p:sp>
        <p:nvSpPr>
          <p:cNvPr id="3" name="Espace réservé du texte 2">
            <a:extLst>
              <a:ext uri="{FF2B5EF4-FFF2-40B4-BE49-F238E27FC236}">
                <a16:creationId xmlns:a16="http://schemas.microsoft.com/office/drawing/2014/main" id="{EDF41A02-60C5-86D8-B468-F2EC57126380}"/>
              </a:ext>
            </a:extLst>
          </p:cNvPr>
          <p:cNvSpPr>
            <a:spLocks noGrp="1"/>
          </p:cNvSpPr>
          <p:nvPr>
            <p:ph type="body" idx="1"/>
          </p:nvPr>
        </p:nvSpPr>
        <p:spPr/>
        <p:txBody>
          <a:bodyPr/>
          <a:lstStyle/>
          <a:p>
            <a:r>
              <a:rPr lang="fr-FR" dirty="0"/>
              <a:t>Conseil national professionnel</a:t>
            </a:r>
          </a:p>
        </p:txBody>
      </p:sp>
      <p:sp>
        <p:nvSpPr>
          <p:cNvPr id="4" name="Espace réservé du numéro de diapositive 3">
            <a:extLst>
              <a:ext uri="{FF2B5EF4-FFF2-40B4-BE49-F238E27FC236}">
                <a16:creationId xmlns:a16="http://schemas.microsoft.com/office/drawing/2014/main" id="{B0AB5CBB-0F9C-7BD9-AFF2-FED2259E9188}"/>
              </a:ext>
            </a:extLst>
          </p:cNvPr>
          <p:cNvSpPr>
            <a:spLocks noGrp="1"/>
          </p:cNvSpPr>
          <p:nvPr>
            <p:ph type="sldNum" sz="quarter" idx="12"/>
          </p:nvPr>
        </p:nvSpPr>
        <p:spPr/>
        <p:txBody>
          <a:bodyPr/>
          <a:lstStyle/>
          <a:p>
            <a:fld id="{51B80B00-AA59-C743-A186-B6CD7A20A6A7}" type="slidenum">
              <a:rPr lang="fr-FR" smtClean="0"/>
              <a:t>0</a:t>
            </a:fld>
            <a:endParaRPr lang="fr-FR"/>
          </a:p>
        </p:txBody>
      </p:sp>
    </p:spTree>
    <p:extLst>
      <p:ext uri="{BB962C8B-B14F-4D97-AF65-F5344CB8AC3E}">
        <p14:creationId xmlns:p14="http://schemas.microsoft.com/office/powerpoint/2010/main" val="760141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8DE94D35-8E80-39EB-F553-408177E2C43B}"/>
              </a:ext>
            </a:extLst>
          </p:cNvPr>
          <p:cNvSpPr>
            <a:spLocks noGrp="1"/>
          </p:cNvSpPr>
          <p:nvPr>
            <p:ph type="title"/>
          </p:nvPr>
        </p:nvSpPr>
        <p:spPr/>
        <p:txBody>
          <a:bodyPr/>
          <a:lstStyle/>
          <a:p>
            <a:r>
              <a:rPr lang="fr-FR" dirty="0"/>
              <a:t>Les CNP pourquoi: petit rappel</a:t>
            </a:r>
          </a:p>
        </p:txBody>
      </p:sp>
      <p:sp>
        <p:nvSpPr>
          <p:cNvPr id="6" name="Espace réservé du contenu 5">
            <a:extLst>
              <a:ext uri="{FF2B5EF4-FFF2-40B4-BE49-F238E27FC236}">
                <a16:creationId xmlns:a16="http://schemas.microsoft.com/office/drawing/2014/main" id="{BF5FC89C-76CF-EF06-7C29-451F329EDCA0}"/>
              </a:ext>
            </a:extLst>
          </p:cNvPr>
          <p:cNvSpPr>
            <a:spLocks noGrp="1"/>
          </p:cNvSpPr>
          <p:nvPr>
            <p:ph idx="1"/>
          </p:nvPr>
        </p:nvSpPr>
        <p:spPr/>
        <p:txBody>
          <a:bodyPr/>
          <a:lstStyle/>
          <a:p>
            <a:r>
              <a:rPr lang="fr-FR" dirty="0"/>
              <a:t>Instances nationales reconnues par la Fédération des Spécialités Médicales (</a:t>
            </a:r>
            <a:r>
              <a:rPr lang="fr-FR" dirty="0" err="1"/>
              <a:t>FSM</a:t>
            </a:r>
            <a:r>
              <a:rPr lang="fr-FR" dirty="0"/>
              <a:t>): 41 CNP + 5 associés </a:t>
            </a:r>
            <a:r>
              <a:rPr lang="fr-FR" b="1" dirty="0"/>
              <a:t>et le gouvernement</a:t>
            </a:r>
          </a:p>
          <a:p>
            <a:r>
              <a:rPr lang="fr-FR" dirty="0" err="1"/>
              <a:t>FSM</a:t>
            </a:r>
            <a:r>
              <a:rPr lang="fr-FR" dirty="0"/>
              <a:t> interface entre les agences et les CNP</a:t>
            </a:r>
          </a:p>
          <a:p>
            <a:r>
              <a:rPr lang="fr-FR" dirty="0"/>
              <a:t>Publication d’Orientations Prioritaires de Développement Professionnel Continu, programme triennal</a:t>
            </a:r>
          </a:p>
          <a:p>
            <a:r>
              <a:rPr lang="fr-FR" dirty="0">
                <a:solidFill>
                  <a:srgbClr val="FF0000"/>
                </a:solidFill>
              </a:rPr>
              <a:t>Partenaires officiels de la certification périodique</a:t>
            </a:r>
          </a:p>
          <a:p>
            <a:pPr marL="0" indent="0">
              <a:buNone/>
            </a:pPr>
            <a:endParaRPr lang="fr-FR" dirty="0"/>
          </a:p>
          <a:p>
            <a:pPr marL="0" indent="0">
              <a:buNone/>
            </a:pPr>
            <a:endParaRPr lang="fr-FR" dirty="0"/>
          </a:p>
        </p:txBody>
      </p:sp>
      <p:sp>
        <p:nvSpPr>
          <p:cNvPr id="4" name="Espace réservé du numéro de diapositive 3">
            <a:extLst>
              <a:ext uri="{FF2B5EF4-FFF2-40B4-BE49-F238E27FC236}">
                <a16:creationId xmlns:a16="http://schemas.microsoft.com/office/drawing/2014/main" id="{9CCA527F-B70B-C3E7-DF5B-49809F5814D7}"/>
              </a:ext>
            </a:extLst>
          </p:cNvPr>
          <p:cNvSpPr>
            <a:spLocks noGrp="1"/>
          </p:cNvSpPr>
          <p:nvPr>
            <p:ph type="sldNum" sz="quarter" idx="12"/>
          </p:nvPr>
        </p:nvSpPr>
        <p:spPr/>
        <p:txBody>
          <a:bodyPr/>
          <a:lstStyle/>
          <a:p>
            <a:fld id="{51B80B00-AA59-C743-A186-B6CD7A20A6A7}" type="slidenum">
              <a:rPr lang="fr-FR" smtClean="0"/>
              <a:t>1</a:t>
            </a:fld>
            <a:endParaRPr lang="fr-FR"/>
          </a:p>
        </p:txBody>
      </p:sp>
    </p:spTree>
    <p:extLst>
      <p:ext uri="{BB962C8B-B14F-4D97-AF65-F5344CB8AC3E}">
        <p14:creationId xmlns:p14="http://schemas.microsoft.com/office/powerpoint/2010/main" val="2847256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74C328-C0EE-9644-B0B0-4D250F393A0E}"/>
              </a:ext>
            </a:extLst>
          </p:cNvPr>
          <p:cNvSpPr txBox="1">
            <a:spLocks/>
          </p:cNvSpPr>
          <p:nvPr/>
        </p:nvSpPr>
        <p:spPr>
          <a:xfrm>
            <a:off x="1712551" y="260983"/>
            <a:ext cx="10350860" cy="590931"/>
          </a:xfrm>
          <a:prstGeom prst="rect">
            <a:avLst/>
          </a:prstGeom>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3600" b="1" dirty="0">
                <a:solidFill>
                  <a:srgbClr val="002060"/>
                </a:solidFill>
                <a:latin typeface="Lucida Grande" panose="020B0600040502020204" pitchFamily="34" charset="0"/>
                <a:ea typeface="ヒラギノ角ゴ Pro W3" charset="0"/>
                <a:cs typeface="Lucida Grande" panose="020B0600040502020204" pitchFamily="34" charset="0"/>
              </a:rPr>
              <a:t>En pratique…</a:t>
            </a:r>
          </a:p>
        </p:txBody>
      </p:sp>
      <p:sp>
        <p:nvSpPr>
          <p:cNvPr id="4" name="Espace réservé du contenu 2">
            <a:extLst>
              <a:ext uri="{FF2B5EF4-FFF2-40B4-BE49-F238E27FC236}">
                <a16:creationId xmlns:a16="http://schemas.microsoft.com/office/drawing/2014/main" id="{B825597D-2E62-3D42-AFEA-4CAF54AD64A8}"/>
              </a:ext>
            </a:extLst>
          </p:cNvPr>
          <p:cNvSpPr txBox="1">
            <a:spLocks/>
          </p:cNvSpPr>
          <p:nvPr/>
        </p:nvSpPr>
        <p:spPr>
          <a:xfrm>
            <a:off x="488950" y="1700213"/>
            <a:ext cx="11574461" cy="489680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fr-FR" dirty="0">
                <a:solidFill>
                  <a:srgbClr val="002060"/>
                </a:solidFill>
                <a:latin typeface="Lucida Grande" panose="020B0600040502020204" pitchFamily="34" charset="0"/>
                <a:ea typeface="ヒラギノ角ゴ Pro W3" charset="0"/>
                <a:cs typeface="Lucida Grande" panose="020B0600040502020204" pitchFamily="34" charset="0"/>
              </a:rPr>
              <a:t>Les 7 professions de santé à Ordre: médecins, chirurgiens dentistes, pharmaciens, sage-femmes, infirmiers, masseurs kinésithérapeutes, pédicures-podologues </a:t>
            </a:r>
          </a:p>
          <a:p>
            <a:pPr>
              <a:defRPr/>
            </a:pPr>
            <a:r>
              <a:rPr lang="fr-FR" dirty="0">
                <a:solidFill>
                  <a:srgbClr val="002060"/>
                </a:solidFill>
                <a:latin typeface="Lucida Grande" panose="020B0600040502020204" pitchFamily="34" charset="0"/>
                <a:ea typeface="ヒラギノ角ゴ Pro W3" charset="0"/>
                <a:cs typeface="Lucida Grande" panose="020B0600040502020204" pitchFamily="34" charset="0"/>
              </a:rPr>
              <a:t>Gérée par le Conseil national de la certification périodique (CNCP): 25 représentants des médecins, Président Lionel Collet parti à la HAS remplacé par </a:t>
            </a:r>
            <a:r>
              <a:rPr lang="fr-FR" dirty="0" err="1">
                <a:solidFill>
                  <a:srgbClr val="002060"/>
                </a:solidFill>
                <a:latin typeface="Lucida Grande" panose="020B0600040502020204" pitchFamily="34" charset="0"/>
                <a:ea typeface="ヒラギノ角ゴ Pro W3" charset="0"/>
                <a:cs typeface="Lucida Grande" panose="020B0600040502020204" pitchFamily="34" charset="0"/>
              </a:rPr>
              <a:t>Nadiège</a:t>
            </a:r>
            <a:r>
              <a:rPr lang="fr-FR" dirty="0">
                <a:solidFill>
                  <a:srgbClr val="002060"/>
                </a:solidFill>
                <a:latin typeface="Lucida Grande" panose="020B0600040502020204" pitchFamily="34" charset="0"/>
                <a:ea typeface="ヒラギノ角ゴ Pro W3" charset="0"/>
                <a:cs typeface="Lucida Grande" panose="020B0600040502020204" pitchFamily="34" charset="0"/>
              </a:rPr>
              <a:t> Baille </a:t>
            </a:r>
            <a:r>
              <a:rPr lang="fr-FR">
                <a:solidFill>
                  <a:srgbClr val="002060"/>
                </a:solidFill>
                <a:latin typeface="Lucida Grande" panose="020B0600040502020204" pitchFamily="34" charset="0"/>
                <a:ea typeface="ヒラギノ角ゴ Pro W3" charset="0"/>
                <a:cs typeface="Lucida Grande" panose="020B0600040502020204" pitchFamily="34" charset="0"/>
              </a:rPr>
              <a:t>en Avril 2024</a:t>
            </a:r>
            <a:endParaRPr lang="fr-FR" dirty="0">
              <a:solidFill>
                <a:srgbClr val="002060"/>
              </a:solidFill>
              <a:latin typeface="Lucida Grande" panose="020B0600040502020204" pitchFamily="34" charset="0"/>
              <a:ea typeface="ヒラギノ角ゴ Pro W3" charset="0"/>
              <a:cs typeface="Lucida Grande" panose="020B0600040502020204" pitchFamily="34" charset="0"/>
            </a:endParaRPr>
          </a:p>
          <a:p>
            <a:pPr>
              <a:defRPr/>
            </a:pPr>
            <a:r>
              <a:rPr lang="fr-FR" dirty="0">
                <a:solidFill>
                  <a:srgbClr val="002060"/>
                </a:solidFill>
                <a:latin typeface="Lucida Grande" panose="020B0600040502020204" pitchFamily="34" charset="0"/>
                <a:ea typeface="ヒラギノ角ゴ Pro W3" charset="0"/>
                <a:cs typeface="Lucida Grande" panose="020B0600040502020204" pitchFamily="34" charset="0"/>
              </a:rPr>
              <a:t>Portefeuille d’actions réparties en 4 blocs et déclinées dans un référentiel élaboré par chaque CNP selon une méthode définie par la HAS et in fine validée par le ministère</a:t>
            </a:r>
          </a:p>
          <a:p>
            <a:pPr>
              <a:defRPr/>
            </a:pPr>
            <a:r>
              <a:rPr lang="fr-FR" dirty="0">
                <a:solidFill>
                  <a:srgbClr val="002060"/>
                </a:solidFill>
                <a:latin typeface="Lucida Grande" panose="020B0600040502020204" pitchFamily="34" charset="0"/>
                <a:ea typeface="ヒラギノ角ゴ Pro W3" charset="0"/>
                <a:cs typeface="Lucida Grande" panose="020B0600040502020204" pitchFamily="34" charset="0"/>
              </a:rPr>
              <a:t>Les actions seront tracées dans un compte individuel </a:t>
            </a:r>
          </a:p>
        </p:txBody>
      </p:sp>
      <p:sp>
        <p:nvSpPr>
          <p:cNvPr id="6" name="Espace réservé du numéro de diapositive 5">
            <a:extLst>
              <a:ext uri="{FF2B5EF4-FFF2-40B4-BE49-F238E27FC236}">
                <a16:creationId xmlns:a16="http://schemas.microsoft.com/office/drawing/2014/main" id="{84346B41-D3A7-944F-907A-812A5E3F4B4B}"/>
              </a:ext>
            </a:extLst>
          </p:cNvPr>
          <p:cNvSpPr>
            <a:spLocks noGrp="1"/>
          </p:cNvSpPr>
          <p:nvPr>
            <p:ph type="sldNum" sz="quarter" idx="12"/>
          </p:nvPr>
        </p:nvSpPr>
        <p:spPr>
          <a:xfrm>
            <a:off x="9448800" y="6414453"/>
            <a:ext cx="2743200" cy="443547"/>
          </a:xfrm>
        </p:spPr>
        <p:txBody>
          <a:bodyPr/>
          <a:lstStyle/>
          <a:p>
            <a:fld id="{51B80B00-AA59-C743-A186-B6CD7A20A6A7}" type="slidenum">
              <a:rPr lang="fr-FR" smtClean="0"/>
              <a:t>2</a:t>
            </a:fld>
            <a:endParaRPr lang="fr-FR" dirty="0"/>
          </a:p>
        </p:txBody>
      </p:sp>
    </p:spTree>
    <p:extLst>
      <p:ext uri="{BB962C8B-B14F-4D97-AF65-F5344CB8AC3E}">
        <p14:creationId xmlns:p14="http://schemas.microsoft.com/office/powerpoint/2010/main" val="5487142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fade">
                                      <p:cBhvr>
                                        <p:cTn id="11" dur="500"/>
                                        <p:tgtEl>
                                          <p:spTgt spid="4">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49325A-783F-4746-9FBC-D57416EAE888}"/>
              </a:ext>
            </a:extLst>
          </p:cNvPr>
          <p:cNvSpPr txBox="1">
            <a:spLocks/>
          </p:cNvSpPr>
          <p:nvPr/>
        </p:nvSpPr>
        <p:spPr>
          <a:xfrm>
            <a:off x="1712550" y="308577"/>
            <a:ext cx="9934619" cy="978729"/>
          </a:xfrm>
          <a:prstGeom prst="rect">
            <a:avLst/>
          </a:prstGeom>
        </p:spPr>
        <p:txBody>
          <a:bodyPr wrap="square">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3600" b="1" dirty="0">
                <a:solidFill>
                  <a:srgbClr val="002060"/>
                </a:solidFill>
                <a:latin typeface="Lucida Grande" panose="020B0600040502020204" pitchFamily="34" charset="0"/>
                <a:ea typeface="ヒラギノ角ゴ Pro W3" charset="0"/>
                <a:cs typeface="Lucida Grande" panose="020B0600040502020204" pitchFamily="34" charset="0"/>
              </a:rPr>
              <a:t>Les 4 blocs d’actions</a:t>
            </a:r>
            <a:br>
              <a:rPr lang="fr-FR" sz="4000" b="1" dirty="0">
                <a:solidFill>
                  <a:srgbClr val="002060"/>
                </a:solidFill>
                <a:latin typeface="Lucida Grande" panose="020B0600040502020204" pitchFamily="34" charset="0"/>
                <a:ea typeface="ヒラギノ角ゴ Pro W3" charset="0"/>
                <a:cs typeface="Lucida Grande" panose="020B0600040502020204" pitchFamily="34" charset="0"/>
              </a:rPr>
            </a:br>
            <a:r>
              <a:rPr lang="fr-FR" sz="2800" b="1" dirty="0">
                <a:solidFill>
                  <a:srgbClr val="002060"/>
                </a:solidFill>
                <a:latin typeface="Lucida Grande" panose="020B0600040502020204" pitchFamily="34" charset="0"/>
                <a:ea typeface="ヒラギノ角ゴ Pro W3" charset="0"/>
                <a:cs typeface="Lucida Grande" panose="020B0600040502020204" pitchFamily="34" charset="0"/>
              </a:rPr>
              <a:t>(ou </a:t>
            </a:r>
            <a:r>
              <a:rPr lang="fr-FR" sz="2800" b="1" i="1" dirty="0">
                <a:solidFill>
                  <a:srgbClr val="002060"/>
                </a:solidFill>
                <a:latin typeface="Lucida Grande" panose="020B0600040502020204" pitchFamily="34" charset="0"/>
                <a:ea typeface="ヒラギノ角ゴ Pro W3" charset="0"/>
                <a:cs typeface="Lucida Grande" panose="020B0600040502020204" pitchFamily="34" charset="0"/>
              </a:rPr>
              <a:t>les « briques » de la « maison qualité »</a:t>
            </a:r>
            <a:r>
              <a:rPr lang="fr-FR" sz="2800" b="1" dirty="0">
                <a:solidFill>
                  <a:srgbClr val="002060"/>
                </a:solidFill>
                <a:latin typeface="Lucida Grande" panose="020B0600040502020204" pitchFamily="34" charset="0"/>
                <a:ea typeface="ヒラギノ角ゴ Pro W3" charset="0"/>
                <a:cs typeface="Lucida Grande" panose="020B0600040502020204" pitchFamily="34" charset="0"/>
              </a:rPr>
              <a:t>)</a:t>
            </a:r>
            <a:endParaRPr lang="fr-FR" sz="4000" b="1" dirty="0">
              <a:solidFill>
                <a:srgbClr val="002060"/>
              </a:solidFill>
              <a:latin typeface="Lucida Grande" panose="020B0600040502020204" pitchFamily="34" charset="0"/>
              <a:ea typeface="ヒラギノ角ゴ Pro W3" charset="0"/>
              <a:cs typeface="Lucida Grande" panose="020B0600040502020204" pitchFamily="34" charset="0"/>
            </a:endParaRPr>
          </a:p>
        </p:txBody>
      </p:sp>
      <p:sp>
        <p:nvSpPr>
          <p:cNvPr id="4" name="Rectangle : coins arrondis 3">
            <a:extLst>
              <a:ext uri="{FF2B5EF4-FFF2-40B4-BE49-F238E27FC236}">
                <a16:creationId xmlns:a16="http://schemas.microsoft.com/office/drawing/2014/main" id="{67C99FAE-3C14-8544-9120-495470F9D2CB}"/>
              </a:ext>
            </a:extLst>
          </p:cNvPr>
          <p:cNvSpPr/>
          <p:nvPr/>
        </p:nvSpPr>
        <p:spPr>
          <a:xfrm>
            <a:off x="458660" y="1597428"/>
            <a:ext cx="5331378" cy="2469184"/>
          </a:xfrm>
          <a:prstGeom prst="roundRect">
            <a:avLst/>
          </a:prstGeom>
          <a:solidFill>
            <a:srgbClr val="036A8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r>
              <a:rPr lang="fr-FR" b="1" dirty="0"/>
            </a:br>
            <a:r>
              <a:rPr lang="fr-FR" sz="3200" b="1" dirty="0"/>
              <a:t>Actualiser les connaissances et les compétences </a:t>
            </a:r>
          </a:p>
          <a:p>
            <a:pPr algn="ctr"/>
            <a:endParaRPr lang="fr-FR" b="1" dirty="0"/>
          </a:p>
        </p:txBody>
      </p:sp>
      <p:sp>
        <p:nvSpPr>
          <p:cNvPr id="5" name="Rectangle : coins arrondis 4">
            <a:extLst>
              <a:ext uri="{FF2B5EF4-FFF2-40B4-BE49-F238E27FC236}">
                <a16:creationId xmlns:a16="http://schemas.microsoft.com/office/drawing/2014/main" id="{CF7ED918-532A-814B-969E-7582F3941136}"/>
              </a:ext>
            </a:extLst>
          </p:cNvPr>
          <p:cNvSpPr/>
          <p:nvPr/>
        </p:nvSpPr>
        <p:spPr>
          <a:xfrm>
            <a:off x="458660" y="4175426"/>
            <a:ext cx="5331378" cy="2469184"/>
          </a:xfrm>
          <a:prstGeom prst="roundRect">
            <a:avLst/>
          </a:prstGeom>
          <a:solidFill>
            <a:srgbClr val="DD2B7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t>Renforcer la qualité des pratiques professionnelles</a:t>
            </a:r>
          </a:p>
        </p:txBody>
      </p:sp>
      <p:sp>
        <p:nvSpPr>
          <p:cNvPr id="6" name="Rectangle : coins arrondis 5">
            <a:extLst>
              <a:ext uri="{FF2B5EF4-FFF2-40B4-BE49-F238E27FC236}">
                <a16:creationId xmlns:a16="http://schemas.microsoft.com/office/drawing/2014/main" id="{D766E7A0-035F-5D41-AA31-0ADF756728C9}"/>
              </a:ext>
            </a:extLst>
          </p:cNvPr>
          <p:cNvSpPr/>
          <p:nvPr/>
        </p:nvSpPr>
        <p:spPr>
          <a:xfrm>
            <a:off x="6186300" y="1604193"/>
            <a:ext cx="5331378" cy="2469184"/>
          </a:xfrm>
          <a:prstGeom prst="roundRect">
            <a:avLst/>
          </a:prstGeom>
          <a:solidFill>
            <a:srgbClr val="86BC3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tx1">
                    <a:lumMod val="85000"/>
                    <a:lumOff val="15000"/>
                  </a:schemeClr>
                </a:solidFill>
              </a:rPr>
              <a:t>Améliorer la relation avec les patients</a:t>
            </a:r>
          </a:p>
        </p:txBody>
      </p:sp>
      <p:sp>
        <p:nvSpPr>
          <p:cNvPr id="7" name="Rectangle : coins arrondis 6">
            <a:extLst>
              <a:ext uri="{FF2B5EF4-FFF2-40B4-BE49-F238E27FC236}">
                <a16:creationId xmlns:a16="http://schemas.microsoft.com/office/drawing/2014/main" id="{FD7359E4-4E41-FC44-A47C-E229307CAF11}"/>
              </a:ext>
            </a:extLst>
          </p:cNvPr>
          <p:cNvSpPr/>
          <p:nvPr/>
        </p:nvSpPr>
        <p:spPr>
          <a:xfrm>
            <a:off x="6186300" y="4175426"/>
            <a:ext cx="5331378" cy="2469184"/>
          </a:xfrm>
          <a:prstGeom prst="roundRect">
            <a:avLst/>
          </a:prstGeom>
          <a:solidFill>
            <a:srgbClr val="FCC44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bg2">
                    <a:lumMod val="10000"/>
                  </a:schemeClr>
                </a:solidFill>
              </a:rPr>
              <a:t>Mieux prendre en compte sa santé personnelle</a:t>
            </a:r>
          </a:p>
        </p:txBody>
      </p:sp>
      <p:sp>
        <p:nvSpPr>
          <p:cNvPr id="8" name="Espace réservé du numéro de diapositive 3">
            <a:extLst>
              <a:ext uri="{FF2B5EF4-FFF2-40B4-BE49-F238E27FC236}">
                <a16:creationId xmlns:a16="http://schemas.microsoft.com/office/drawing/2014/main" id="{8258F8A9-F332-3148-B8AC-B5A676171C6D}"/>
              </a:ext>
            </a:extLst>
          </p:cNvPr>
          <p:cNvSpPr>
            <a:spLocks noGrp="1"/>
          </p:cNvSpPr>
          <p:nvPr>
            <p:ph type="sldNum" sz="quarter" idx="12"/>
          </p:nvPr>
        </p:nvSpPr>
        <p:spPr>
          <a:xfrm>
            <a:off x="10126663" y="6416010"/>
            <a:ext cx="2065337" cy="457200"/>
          </a:xfrm>
        </p:spPr>
        <p:txBody>
          <a:bodyPr/>
          <a:lstStyle/>
          <a:p>
            <a:pPr>
              <a:defRPr/>
            </a:pPr>
            <a:fld id="{7FA587D8-DB15-FE4B-A529-E1EF82F7215F}" type="slidenum">
              <a:rPr lang="fr-FR" sz="1200" smtClean="0">
                <a:latin typeface="Lucida Grande" panose="020B0600040502020204" pitchFamily="34" charset="0"/>
                <a:cs typeface="Lucida Grande" panose="020B0600040502020204" pitchFamily="34" charset="0"/>
              </a:rPr>
              <a:pPr>
                <a:defRPr/>
              </a:pPr>
              <a:t>3</a:t>
            </a:fld>
            <a:endParaRPr lang="fr-FR" sz="1200" dirty="0">
              <a:latin typeface="Lucida Grande" panose="020B0600040502020204" pitchFamily="34" charset="0"/>
              <a:cs typeface="Lucida Grande" panose="020B0600040502020204" pitchFamily="34" charset="0"/>
            </a:endParaRPr>
          </a:p>
        </p:txBody>
      </p:sp>
    </p:spTree>
    <p:extLst>
      <p:ext uri="{BB962C8B-B14F-4D97-AF65-F5344CB8AC3E}">
        <p14:creationId xmlns:p14="http://schemas.microsoft.com/office/powerpoint/2010/main" val="16551520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a:extLst>
              <a:ext uri="{FF2B5EF4-FFF2-40B4-BE49-F238E27FC236}">
                <a16:creationId xmlns:a16="http://schemas.microsoft.com/office/drawing/2014/main" id="{223280AA-128F-E84F-9B72-D3E1695FC8DB}"/>
              </a:ext>
            </a:extLst>
          </p:cNvPr>
          <p:cNvSpPr txBox="1">
            <a:spLocks/>
          </p:cNvSpPr>
          <p:nvPr/>
        </p:nvSpPr>
        <p:spPr>
          <a:xfrm>
            <a:off x="488950" y="1708526"/>
            <a:ext cx="11311164" cy="484573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fr-FR" sz="3200" dirty="0">
                <a:solidFill>
                  <a:srgbClr val="FF0000"/>
                </a:solidFill>
                <a:latin typeface="Lucida Grande" panose="020B0600040502020204" pitchFamily="34" charset="0"/>
                <a:cs typeface="Lucida Grande" panose="020B0600040502020204" pitchFamily="34" charset="0"/>
              </a:rPr>
              <a:t>Toutes les actions figurant dans le référentiel doivent répondre aux priorités de la spécialité ou de la profession et avoir été validées par un comité scientifique mis en place par le CNP </a:t>
            </a:r>
          </a:p>
          <a:p>
            <a:pPr>
              <a:defRPr/>
            </a:pPr>
            <a:r>
              <a:rPr lang="fr-FR" sz="3200" dirty="0">
                <a:solidFill>
                  <a:srgbClr val="002060"/>
                </a:solidFill>
                <a:latin typeface="Lucida Grande" panose="020B0600040502020204" pitchFamily="34" charset="0"/>
                <a:cs typeface="Lucida Grande" panose="020B0600040502020204" pitchFamily="34" charset="0"/>
              </a:rPr>
              <a:t>Indépendance de toute influence financière directe des entreprises commercialisant des produits ou service de santé pouvant donner lieu à prescription ou conseil auprès du patient, et à l’égard des assurances intervenant dans le secteur de la santé </a:t>
            </a:r>
          </a:p>
        </p:txBody>
      </p:sp>
      <p:sp>
        <p:nvSpPr>
          <p:cNvPr id="5" name="Titre 1">
            <a:extLst>
              <a:ext uri="{FF2B5EF4-FFF2-40B4-BE49-F238E27FC236}">
                <a16:creationId xmlns:a16="http://schemas.microsoft.com/office/drawing/2014/main" id="{B591980F-168A-BC42-90FB-F1B887A02DA6}"/>
              </a:ext>
            </a:extLst>
          </p:cNvPr>
          <p:cNvSpPr txBox="1">
            <a:spLocks/>
          </p:cNvSpPr>
          <p:nvPr/>
        </p:nvSpPr>
        <p:spPr>
          <a:xfrm>
            <a:off x="1683385" y="507204"/>
            <a:ext cx="9309100" cy="1089529"/>
          </a:xfrm>
          <a:prstGeom prst="rect">
            <a:avLst/>
          </a:prstGeom>
        </p:spPr>
        <p:txBody>
          <a:bodyP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3600" dirty="0">
                <a:solidFill>
                  <a:srgbClr val="002060"/>
                </a:solidFill>
                <a:latin typeface="Lucida Grande" panose="020B0600040502020204" pitchFamily="34" charset="0"/>
                <a:ea typeface="ヒラギノ角ゴ Pro W3" charset="0"/>
                <a:cs typeface="Lucida Grande" panose="020B0600040502020204" pitchFamily="34" charset="0"/>
              </a:rPr>
              <a:t>Critères généraux, applicables aux actions des 4 blocs </a:t>
            </a:r>
          </a:p>
        </p:txBody>
      </p:sp>
      <p:sp>
        <p:nvSpPr>
          <p:cNvPr id="6" name="Espace réservé du numéro de diapositive 5">
            <a:extLst>
              <a:ext uri="{FF2B5EF4-FFF2-40B4-BE49-F238E27FC236}">
                <a16:creationId xmlns:a16="http://schemas.microsoft.com/office/drawing/2014/main" id="{0B12AF6D-6F48-7242-B9CC-FA55BBDC03F3}"/>
              </a:ext>
            </a:extLst>
          </p:cNvPr>
          <p:cNvSpPr>
            <a:spLocks noGrp="1"/>
          </p:cNvSpPr>
          <p:nvPr>
            <p:ph type="sldNum" sz="quarter" idx="12"/>
          </p:nvPr>
        </p:nvSpPr>
        <p:spPr>
          <a:xfrm>
            <a:off x="9448800" y="6492875"/>
            <a:ext cx="2743200" cy="365125"/>
          </a:xfrm>
        </p:spPr>
        <p:txBody>
          <a:bodyPr/>
          <a:lstStyle/>
          <a:p>
            <a:fld id="{51B80B00-AA59-C743-A186-B6CD7A20A6A7}" type="slidenum">
              <a:rPr lang="fr-FR" smtClean="0"/>
              <a:t>4</a:t>
            </a:fld>
            <a:endParaRPr lang="fr-FR" dirty="0"/>
          </a:p>
        </p:txBody>
      </p:sp>
    </p:spTree>
    <p:extLst>
      <p:ext uri="{BB962C8B-B14F-4D97-AF65-F5344CB8AC3E}">
        <p14:creationId xmlns:p14="http://schemas.microsoft.com/office/powerpoint/2010/main" val="34554477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BAFAA27D-46F0-72EB-5052-6E753EF9B23B}"/>
              </a:ext>
            </a:extLst>
          </p:cNvPr>
          <p:cNvSpPr>
            <a:spLocks noGrp="1"/>
          </p:cNvSpPr>
          <p:nvPr>
            <p:ph type="title"/>
          </p:nvPr>
        </p:nvSpPr>
        <p:spPr/>
        <p:txBody>
          <a:bodyPr/>
          <a:lstStyle/>
          <a:p>
            <a:r>
              <a:rPr lang="fr-FR" dirty="0"/>
              <a:t>Nouveautés</a:t>
            </a:r>
          </a:p>
        </p:txBody>
      </p:sp>
      <p:sp>
        <p:nvSpPr>
          <p:cNvPr id="4" name="Espace réservé du contenu 3">
            <a:extLst>
              <a:ext uri="{FF2B5EF4-FFF2-40B4-BE49-F238E27FC236}">
                <a16:creationId xmlns:a16="http://schemas.microsoft.com/office/drawing/2014/main" id="{E883BF48-1CCD-BC47-F3ED-AB3834D77B41}"/>
              </a:ext>
            </a:extLst>
          </p:cNvPr>
          <p:cNvSpPr>
            <a:spLocks noGrp="1"/>
          </p:cNvSpPr>
          <p:nvPr>
            <p:ph idx="1"/>
          </p:nvPr>
        </p:nvSpPr>
        <p:spPr/>
        <p:txBody>
          <a:bodyPr>
            <a:normAutofit/>
          </a:bodyPr>
          <a:lstStyle/>
          <a:p>
            <a:r>
              <a:rPr lang="fr-FR" dirty="0"/>
              <a:t>Deux rapports de la Cour des Comptes et de l'IGAS proposent de supprimer l'obligation </a:t>
            </a:r>
            <a:r>
              <a:rPr lang="fr-FR" dirty="0" err="1"/>
              <a:t>trisanuelle</a:t>
            </a:r>
            <a:r>
              <a:rPr lang="fr-FR" dirty="0"/>
              <a:t> de DPC pour la </a:t>
            </a:r>
            <a:r>
              <a:rPr lang="fr-FR" dirty="0" err="1"/>
              <a:t>pooler</a:t>
            </a:r>
            <a:r>
              <a:rPr lang="fr-FR" dirty="0"/>
              <a:t> avec la certification périodique </a:t>
            </a:r>
          </a:p>
          <a:p>
            <a:r>
              <a:rPr lang="fr-FR" dirty="0"/>
              <a:t>Le T0 de la certification risque d'être redéfini pour quitter 2023 et redémarrer en 2026</a:t>
            </a:r>
          </a:p>
          <a:p>
            <a:r>
              <a:rPr lang="fr-FR" dirty="0"/>
              <a:t>Dérogation sur le bloc 3 pour les médecins ne voyant pas de patients</a:t>
            </a:r>
          </a:p>
          <a:p>
            <a:r>
              <a:rPr lang="fr-FR" dirty="0"/>
              <a:t>Problème de la plateforme toujours pas développée…</a:t>
            </a:r>
          </a:p>
        </p:txBody>
      </p:sp>
      <p:sp>
        <p:nvSpPr>
          <p:cNvPr id="2" name="Espace réservé du numéro de diapositive 1">
            <a:extLst>
              <a:ext uri="{FF2B5EF4-FFF2-40B4-BE49-F238E27FC236}">
                <a16:creationId xmlns:a16="http://schemas.microsoft.com/office/drawing/2014/main" id="{D2C33513-97A2-0E03-AE73-925C325E0D43}"/>
              </a:ext>
            </a:extLst>
          </p:cNvPr>
          <p:cNvSpPr>
            <a:spLocks noGrp="1"/>
          </p:cNvSpPr>
          <p:nvPr>
            <p:ph type="sldNum" sz="quarter" idx="12"/>
          </p:nvPr>
        </p:nvSpPr>
        <p:spPr/>
        <p:txBody>
          <a:bodyPr/>
          <a:lstStyle/>
          <a:p>
            <a:fld id="{51B80B00-AA59-C743-A186-B6CD7A20A6A7}" type="slidenum">
              <a:rPr lang="fr-FR" smtClean="0"/>
              <a:t>5</a:t>
            </a:fld>
            <a:endParaRPr lang="fr-FR"/>
          </a:p>
        </p:txBody>
      </p:sp>
    </p:spTree>
    <p:extLst>
      <p:ext uri="{BB962C8B-B14F-4D97-AF65-F5344CB8AC3E}">
        <p14:creationId xmlns:p14="http://schemas.microsoft.com/office/powerpoint/2010/main" val="1929931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F8B631-905D-76F4-DC23-C23113BD0CCA}"/>
              </a:ext>
            </a:extLst>
          </p:cNvPr>
          <p:cNvSpPr>
            <a:spLocks noGrp="1"/>
          </p:cNvSpPr>
          <p:nvPr>
            <p:ph type="title"/>
          </p:nvPr>
        </p:nvSpPr>
        <p:spPr/>
        <p:txBody>
          <a:bodyPr/>
          <a:lstStyle/>
          <a:p>
            <a:r>
              <a:rPr lang="fr-FR" dirty="0"/>
              <a:t>Autres nouveautés</a:t>
            </a:r>
          </a:p>
        </p:txBody>
      </p:sp>
      <p:sp>
        <p:nvSpPr>
          <p:cNvPr id="3" name="Espace réservé du contenu 2">
            <a:extLst>
              <a:ext uri="{FF2B5EF4-FFF2-40B4-BE49-F238E27FC236}">
                <a16:creationId xmlns:a16="http://schemas.microsoft.com/office/drawing/2014/main" id="{284DB3D5-C13D-6720-1E39-CD59463F7AE5}"/>
              </a:ext>
            </a:extLst>
          </p:cNvPr>
          <p:cNvSpPr>
            <a:spLocks noGrp="1"/>
          </p:cNvSpPr>
          <p:nvPr>
            <p:ph idx="1"/>
          </p:nvPr>
        </p:nvSpPr>
        <p:spPr/>
        <p:txBody>
          <a:bodyPr/>
          <a:lstStyle/>
          <a:p>
            <a:r>
              <a:rPr lang="fr-FR" dirty="0"/>
              <a:t>Rôle des CNP comme porteurs de demandes à la HAS</a:t>
            </a:r>
          </a:p>
          <a:p>
            <a:r>
              <a:rPr lang="fr-FR" dirty="0"/>
              <a:t>Demandes ponctuelles</a:t>
            </a:r>
          </a:p>
          <a:p>
            <a:pPr lvl="1"/>
            <a:r>
              <a:rPr lang="fr-FR" dirty="0"/>
              <a:t>Révision des recommandations de transfusion hématies et plaquettes, F </a:t>
            </a:r>
            <a:r>
              <a:rPr lang="fr-FR" dirty="0" err="1"/>
              <a:t>Garban</a:t>
            </a:r>
            <a:r>
              <a:rPr lang="fr-FR" dirty="0"/>
              <a:t> et F Pirenne</a:t>
            </a:r>
          </a:p>
          <a:p>
            <a:pPr lvl="1"/>
            <a:r>
              <a:rPr lang="fr-FR" dirty="0"/>
              <a:t>Projet en cours pour </a:t>
            </a:r>
            <a:r>
              <a:rPr lang="fr-FR" dirty="0" err="1"/>
              <a:t>Bionano</a:t>
            </a:r>
            <a:r>
              <a:rPr lang="fr-FR" dirty="0"/>
              <a:t>, GFCH</a:t>
            </a:r>
          </a:p>
          <a:p>
            <a:r>
              <a:rPr lang="fr-FR" dirty="0"/>
              <a:t>Dossiers RIHN</a:t>
            </a:r>
          </a:p>
          <a:p>
            <a:pPr lvl="1"/>
            <a:r>
              <a:rPr lang="fr-FR" dirty="0"/>
              <a:t>Doivent être soumis à la HAS via le CNP ou par un industriel</a:t>
            </a:r>
          </a:p>
          <a:p>
            <a:pPr lvl="1"/>
            <a:r>
              <a:rPr lang="fr-FR" dirty="0"/>
              <a:t>Matrice « raisonnable » proposée</a:t>
            </a:r>
          </a:p>
          <a:p>
            <a:pPr lvl="1"/>
            <a:r>
              <a:rPr lang="fr-FR" dirty="0"/>
              <a:t>Organisation dans les groupes coopérateurs </a:t>
            </a:r>
          </a:p>
        </p:txBody>
      </p:sp>
      <p:sp>
        <p:nvSpPr>
          <p:cNvPr id="4" name="Espace réservé du numéro de diapositive 3">
            <a:extLst>
              <a:ext uri="{FF2B5EF4-FFF2-40B4-BE49-F238E27FC236}">
                <a16:creationId xmlns:a16="http://schemas.microsoft.com/office/drawing/2014/main" id="{A825BF2F-AEDB-7149-3FD6-C146F08376CA}"/>
              </a:ext>
            </a:extLst>
          </p:cNvPr>
          <p:cNvSpPr>
            <a:spLocks noGrp="1"/>
          </p:cNvSpPr>
          <p:nvPr>
            <p:ph type="sldNum" sz="quarter" idx="12"/>
          </p:nvPr>
        </p:nvSpPr>
        <p:spPr/>
        <p:txBody>
          <a:bodyPr/>
          <a:lstStyle/>
          <a:p>
            <a:fld id="{51B80B00-AA59-C743-A186-B6CD7A20A6A7}" type="slidenum">
              <a:rPr lang="fr-FR" smtClean="0"/>
              <a:t>6</a:t>
            </a:fld>
            <a:endParaRPr lang="fr-FR"/>
          </a:p>
        </p:txBody>
      </p:sp>
    </p:spTree>
    <p:extLst>
      <p:ext uri="{BB962C8B-B14F-4D97-AF65-F5344CB8AC3E}">
        <p14:creationId xmlns:p14="http://schemas.microsoft.com/office/powerpoint/2010/main" val="3518604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85AC3875-A34E-7B8D-5F78-1F7C0AB29084}"/>
              </a:ext>
            </a:extLst>
          </p:cNvPr>
          <p:cNvSpPr>
            <a:spLocks noGrp="1"/>
          </p:cNvSpPr>
          <p:nvPr>
            <p:ph type="sldNum" sz="quarter" idx="12"/>
          </p:nvPr>
        </p:nvSpPr>
        <p:spPr/>
        <p:txBody>
          <a:bodyPr/>
          <a:lstStyle/>
          <a:p>
            <a:fld id="{51B80B00-AA59-C743-A186-B6CD7A20A6A7}" type="slidenum">
              <a:rPr lang="fr-FR" smtClean="0"/>
              <a:t>7</a:t>
            </a:fld>
            <a:endParaRPr lang="fr-FR"/>
          </a:p>
        </p:txBody>
      </p:sp>
      <p:pic>
        <p:nvPicPr>
          <p:cNvPr id="6" name="Image 5">
            <a:extLst>
              <a:ext uri="{FF2B5EF4-FFF2-40B4-BE49-F238E27FC236}">
                <a16:creationId xmlns:a16="http://schemas.microsoft.com/office/drawing/2014/main" id="{A186D209-737B-041B-5EA3-F952F4C86A66}"/>
              </a:ext>
            </a:extLst>
          </p:cNvPr>
          <p:cNvPicPr>
            <a:picLocks noChangeAspect="1"/>
          </p:cNvPicPr>
          <p:nvPr/>
        </p:nvPicPr>
        <p:blipFill>
          <a:blip r:embed="rId2"/>
          <a:stretch>
            <a:fillRect/>
          </a:stretch>
        </p:blipFill>
        <p:spPr>
          <a:xfrm>
            <a:off x="2667000" y="0"/>
            <a:ext cx="6858000" cy="6858000"/>
          </a:xfrm>
          <a:prstGeom prst="rect">
            <a:avLst/>
          </a:prstGeom>
        </p:spPr>
      </p:pic>
    </p:spTree>
    <p:extLst>
      <p:ext uri="{BB962C8B-B14F-4D97-AF65-F5344CB8AC3E}">
        <p14:creationId xmlns:p14="http://schemas.microsoft.com/office/powerpoint/2010/main" val="289283078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402</Words>
  <Application>Microsoft Office PowerPoint</Application>
  <PresentationFormat>Grand écran</PresentationFormat>
  <Paragraphs>43</Paragraphs>
  <Slides>8</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Calibri Light</vt:lpstr>
      <vt:lpstr>Lucida Grande</vt:lpstr>
      <vt:lpstr>Thème Office</vt:lpstr>
      <vt:lpstr>Nouvelles du CNP</vt:lpstr>
      <vt:lpstr>Les CNP pourquoi: petit rappel</vt:lpstr>
      <vt:lpstr>Présentation PowerPoint</vt:lpstr>
      <vt:lpstr>Présentation PowerPoint</vt:lpstr>
      <vt:lpstr>Présentation PowerPoint</vt:lpstr>
      <vt:lpstr>Nouveautés</vt:lpstr>
      <vt:lpstr>Autres nouveautés</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ORCEL Philippe</dc:creator>
  <cp:lastModifiedBy>Marc Maynadie</cp:lastModifiedBy>
  <cp:revision>28</cp:revision>
  <dcterms:created xsi:type="dcterms:W3CDTF">2022-04-13T16:36:03Z</dcterms:created>
  <dcterms:modified xsi:type="dcterms:W3CDTF">2025-02-06T06:33:57Z</dcterms:modified>
</cp:coreProperties>
</file>